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ink/ink1.xml" ContentType="application/inkml+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77" r:id="rId4"/>
  </p:sldMasterIdLst>
  <p:notesMasterIdLst>
    <p:notesMasterId r:id="rId206"/>
  </p:notesMasterIdLst>
  <p:handoutMasterIdLst>
    <p:handoutMasterId r:id="rId207"/>
  </p:handoutMasterIdLst>
  <p:sldIdLst>
    <p:sldId id="1758" r:id="rId5"/>
    <p:sldId id="669" r:id="rId6"/>
    <p:sldId id="1927" r:id="rId7"/>
    <p:sldId id="1944" r:id="rId8"/>
    <p:sldId id="1875" r:id="rId9"/>
    <p:sldId id="326" r:id="rId10"/>
    <p:sldId id="334" r:id="rId11"/>
    <p:sldId id="666" r:id="rId12"/>
    <p:sldId id="282" r:id="rId13"/>
    <p:sldId id="558" r:id="rId14"/>
    <p:sldId id="335" r:id="rId15"/>
    <p:sldId id="1881" r:id="rId16"/>
    <p:sldId id="588" r:id="rId17"/>
    <p:sldId id="559" r:id="rId18"/>
    <p:sldId id="571" r:id="rId19"/>
    <p:sldId id="1880" r:id="rId20"/>
    <p:sldId id="572" r:id="rId21"/>
    <p:sldId id="562" r:id="rId22"/>
    <p:sldId id="305" r:id="rId23"/>
    <p:sldId id="573" r:id="rId24"/>
    <p:sldId id="576" r:id="rId25"/>
    <p:sldId id="1915" r:id="rId26"/>
    <p:sldId id="654" r:id="rId27"/>
    <p:sldId id="579" r:id="rId28"/>
    <p:sldId id="589" r:id="rId29"/>
    <p:sldId id="1933" r:id="rId30"/>
    <p:sldId id="590" r:id="rId31"/>
    <p:sldId id="591" r:id="rId32"/>
    <p:sldId id="587" r:id="rId33"/>
    <p:sldId id="563" r:id="rId34"/>
    <p:sldId id="1636" r:id="rId35"/>
    <p:sldId id="564" r:id="rId36"/>
    <p:sldId id="668" r:id="rId37"/>
    <p:sldId id="634" r:id="rId38"/>
    <p:sldId id="636" r:id="rId39"/>
    <p:sldId id="263" r:id="rId40"/>
    <p:sldId id="638" r:id="rId41"/>
    <p:sldId id="1950" r:id="rId42"/>
    <p:sldId id="1951" r:id="rId43"/>
    <p:sldId id="1637" r:id="rId44"/>
    <p:sldId id="1785" r:id="rId45"/>
    <p:sldId id="1639" r:id="rId46"/>
    <p:sldId id="1640" r:id="rId47"/>
    <p:sldId id="1884" r:id="rId48"/>
    <p:sldId id="1641" r:id="rId49"/>
    <p:sldId id="1786" r:id="rId50"/>
    <p:sldId id="1643" r:id="rId51"/>
    <p:sldId id="1885" r:id="rId52"/>
    <p:sldId id="1644" r:id="rId53"/>
    <p:sldId id="1645" r:id="rId54"/>
    <p:sldId id="1646" r:id="rId55"/>
    <p:sldId id="1647" r:id="rId56"/>
    <p:sldId id="1945" r:id="rId57"/>
    <p:sldId id="1886" r:id="rId58"/>
    <p:sldId id="876" r:id="rId59"/>
    <p:sldId id="870" r:id="rId60"/>
    <p:sldId id="1258" r:id="rId61"/>
    <p:sldId id="1889" r:id="rId62"/>
    <p:sldId id="1757" r:id="rId63"/>
    <p:sldId id="874" r:id="rId64"/>
    <p:sldId id="875" r:id="rId65"/>
    <p:sldId id="1888" r:id="rId66"/>
    <p:sldId id="541" r:id="rId67"/>
    <p:sldId id="542" r:id="rId68"/>
    <p:sldId id="543" r:id="rId69"/>
    <p:sldId id="1916" r:id="rId70"/>
    <p:sldId id="565" r:id="rId71"/>
    <p:sldId id="1890" r:id="rId72"/>
    <p:sldId id="1787" r:id="rId73"/>
    <p:sldId id="1789" r:id="rId74"/>
    <p:sldId id="1788" r:id="rId75"/>
    <p:sldId id="1790" r:id="rId76"/>
    <p:sldId id="1891" r:id="rId77"/>
    <p:sldId id="1795" r:id="rId78"/>
    <p:sldId id="1791" r:id="rId79"/>
    <p:sldId id="1792" r:id="rId80"/>
    <p:sldId id="1922" r:id="rId81"/>
    <p:sldId id="1793" r:id="rId82"/>
    <p:sldId id="1794" r:id="rId83"/>
    <p:sldId id="1921" r:id="rId84"/>
    <p:sldId id="1796" r:id="rId85"/>
    <p:sldId id="1894" r:id="rId86"/>
    <p:sldId id="1798" r:id="rId87"/>
    <p:sldId id="1799" r:id="rId88"/>
    <p:sldId id="1800" r:id="rId89"/>
    <p:sldId id="1801" r:id="rId90"/>
    <p:sldId id="1895" r:id="rId91"/>
    <p:sldId id="1937" r:id="rId92"/>
    <p:sldId id="1897" r:id="rId93"/>
    <p:sldId id="1287" r:id="rId94"/>
    <p:sldId id="1288" r:id="rId95"/>
    <p:sldId id="284" r:id="rId96"/>
    <p:sldId id="286" r:id="rId97"/>
    <p:sldId id="287" r:id="rId98"/>
    <p:sldId id="1779" r:id="rId99"/>
    <p:sldId id="1935" r:id="rId100"/>
    <p:sldId id="288" r:id="rId101"/>
    <p:sldId id="289" r:id="rId102"/>
    <p:sldId id="1805" r:id="rId103"/>
    <p:sldId id="978" r:id="rId104"/>
    <p:sldId id="1952" r:id="rId105"/>
    <p:sldId id="291" r:id="rId106"/>
    <p:sldId id="292" r:id="rId107"/>
    <p:sldId id="294" r:id="rId108"/>
    <p:sldId id="295" r:id="rId109"/>
    <p:sldId id="293" r:id="rId110"/>
    <p:sldId id="296" r:id="rId111"/>
    <p:sldId id="1898" r:id="rId112"/>
    <p:sldId id="1953" r:id="rId113"/>
    <p:sldId id="1905" r:id="rId114"/>
    <p:sldId id="1822" r:id="rId115"/>
    <p:sldId id="1907" r:id="rId116"/>
    <p:sldId id="1290" r:id="rId117"/>
    <p:sldId id="1824" r:id="rId118"/>
    <p:sldId id="1825" r:id="rId119"/>
    <p:sldId id="1899" r:id="rId120"/>
    <p:sldId id="1811" r:id="rId121"/>
    <p:sldId id="1903" r:id="rId122"/>
    <p:sldId id="1902" r:id="rId123"/>
    <p:sldId id="1813" r:id="rId124"/>
    <p:sldId id="1294" r:id="rId125"/>
    <p:sldId id="1826" r:id="rId126"/>
    <p:sldId id="1827" r:id="rId127"/>
    <p:sldId id="1828" r:id="rId128"/>
    <p:sldId id="1910" r:id="rId129"/>
    <p:sldId id="1911" r:id="rId130"/>
    <p:sldId id="1955" r:id="rId131"/>
    <p:sldId id="1956" r:id="rId132"/>
    <p:sldId id="1957" r:id="rId133"/>
    <p:sldId id="1913" r:id="rId134"/>
    <p:sldId id="1836" r:id="rId135"/>
    <p:sldId id="1837" r:id="rId136"/>
    <p:sldId id="1838" r:id="rId137"/>
    <p:sldId id="1938" r:id="rId138"/>
    <p:sldId id="1939" r:id="rId139"/>
    <p:sldId id="1942" r:id="rId140"/>
    <p:sldId id="1840" r:id="rId141"/>
    <p:sldId id="1841" r:id="rId142"/>
    <p:sldId id="1842" r:id="rId143"/>
    <p:sldId id="1843" r:id="rId144"/>
    <p:sldId id="1844" r:id="rId145"/>
    <p:sldId id="1845" r:id="rId146"/>
    <p:sldId id="1832" r:id="rId147"/>
    <p:sldId id="1833" r:id="rId148"/>
    <p:sldId id="1834" r:id="rId149"/>
    <p:sldId id="1835" r:id="rId150"/>
    <p:sldId id="1908" r:id="rId151"/>
    <p:sldId id="1846" r:id="rId152"/>
    <p:sldId id="1847" r:id="rId153"/>
    <p:sldId id="1848" r:id="rId154"/>
    <p:sldId id="1849" r:id="rId155"/>
    <p:sldId id="1850" r:id="rId156"/>
    <p:sldId id="1851" r:id="rId157"/>
    <p:sldId id="1852" r:id="rId158"/>
    <p:sldId id="1853" r:id="rId159"/>
    <p:sldId id="1854" r:id="rId160"/>
    <p:sldId id="1855" r:id="rId161"/>
    <p:sldId id="1856" r:id="rId162"/>
    <p:sldId id="1780" r:id="rId163"/>
    <p:sldId id="1936" r:id="rId164"/>
    <p:sldId id="1914" r:id="rId165"/>
    <p:sldId id="1754" r:id="rId166"/>
    <p:sldId id="1859" r:id="rId167"/>
    <p:sldId id="1860" r:id="rId168"/>
    <p:sldId id="1861" r:id="rId169"/>
    <p:sldId id="1862" r:id="rId170"/>
    <p:sldId id="1863" r:id="rId171"/>
    <p:sldId id="1864" r:id="rId172"/>
    <p:sldId id="1865" r:id="rId173"/>
    <p:sldId id="1866" r:id="rId174"/>
    <p:sldId id="1867" r:id="rId175"/>
    <p:sldId id="1868" r:id="rId176"/>
    <p:sldId id="1869" r:id="rId177"/>
    <p:sldId id="1892" r:id="rId178"/>
    <p:sldId id="1919" r:id="rId179"/>
    <p:sldId id="1874" r:id="rId180"/>
    <p:sldId id="1871" r:id="rId181"/>
    <p:sldId id="1872" r:id="rId182"/>
    <p:sldId id="1873" r:id="rId183"/>
    <p:sldId id="1710" r:id="rId184"/>
    <p:sldId id="1904" r:id="rId185"/>
    <p:sldId id="1814" r:id="rId186"/>
    <p:sldId id="1815" r:id="rId187"/>
    <p:sldId id="1816" r:id="rId188"/>
    <p:sldId id="1817" r:id="rId189"/>
    <p:sldId id="1818" r:id="rId190"/>
    <p:sldId id="1819" r:id="rId191"/>
    <p:sldId id="1820" r:id="rId192"/>
    <p:sldId id="1821" r:id="rId193"/>
    <p:sldId id="1887" r:id="rId194"/>
    <p:sldId id="1281" r:id="rId195"/>
    <p:sldId id="1781" r:id="rId196"/>
    <p:sldId id="1293" r:id="rId197"/>
    <p:sldId id="1918" r:id="rId198"/>
    <p:sldId id="1283" r:id="rId199"/>
    <p:sldId id="1284" r:id="rId200"/>
    <p:sldId id="273" r:id="rId201"/>
    <p:sldId id="986" r:id="rId202"/>
    <p:sldId id="990" r:id="rId203"/>
    <p:sldId id="988" r:id="rId204"/>
    <p:sldId id="1958" r:id="rId205"/>
  </p:sldIdLst>
  <p:sldSz cx="12192000" cy="6858000"/>
  <p:notesSz cx="7099300" cy="10234613"/>
  <p:embeddedFontLst>
    <p:embeddedFont>
      <p:font typeface="Bookman Old Style" panose="02050604050505020204" pitchFamily="18" charset="0"/>
      <p:regular r:id="rId208"/>
      <p:bold r:id="rId209"/>
      <p:italic r:id="rId210"/>
      <p:boldItalic r:id="rId211"/>
    </p:embeddedFont>
    <p:embeddedFont>
      <p:font typeface="Cambria Math" panose="02040503050406030204" pitchFamily="18" charset="0"/>
      <p:regular r:id="rId212"/>
    </p:embeddedFont>
    <p:embeddedFont>
      <p:font typeface="Neo Sans" panose="020B0604020202020204" charset="0"/>
      <p:regular r:id="rId213"/>
    </p:embeddedFont>
    <p:embeddedFont>
      <p:font typeface="Open Sans" panose="020B0606030504020204" pitchFamily="34" charset="0"/>
      <p:regular r:id="rId214"/>
      <p:bold r:id="rId215"/>
      <p:italic r:id="rId216"/>
      <p:boldItalic r:id="rId217"/>
    </p:embeddedFont>
    <p:embeddedFont>
      <p:font typeface="Open Sans ExtraBold" panose="020B0906030804020204" pitchFamily="34" charset="0"/>
      <p:bold r:id="rId218"/>
      <p:boldItalic r:id="rId219"/>
    </p:embeddedFont>
    <p:embeddedFont>
      <p:font typeface="Raleway" pitchFamily="2" charset="-94"/>
      <p:regular r:id="rId220"/>
      <p:bold r:id="rId221"/>
      <p:italic r:id="rId222"/>
      <p:boldItalic r:id="rId223"/>
    </p:embeddedFont>
    <p:embeddedFont>
      <p:font typeface="Raleway Black" pitchFamily="2" charset="-94"/>
      <p:bold r:id="rId224"/>
      <p:boldItalic r:id="rId225"/>
    </p:embeddedFont>
    <p:embeddedFont>
      <p:font typeface="Roboto" panose="02000000000000000000" pitchFamily="2" charset="0"/>
      <p:regular r:id="rId226"/>
      <p:bold r:id="rId227"/>
      <p:italic r:id="rId228"/>
      <p:boldItalic r:id="rId229"/>
    </p:embeddedFont>
    <p:embeddedFont>
      <p:font typeface="Roboto Black" panose="02000000000000000000" pitchFamily="2" charset="0"/>
      <p:bold r:id="rId230"/>
      <p:boldItalic r:id="rId231"/>
    </p:embeddedFont>
    <p:embeddedFont>
      <p:font typeface="TheSansBold-Italic" panose="020B0604020202020204" charset="0"/>
      <p:boldItalic r:id="rId232"/>
    </p:embeddedFont>
    <p:embeddedFont>
      <p:font typeface="TheSansBold-Plain" charset="-94"/>
      <p:regular r:id="rId233"/>
      <p:bold r:id="rId234"/>
    </p:embeddedFont>
    <p:embeddedFont>
      <p:font typeface="TheSans-Italic" panose="020B0604020202020204" charset="0"/>
      <p:italic r:id="rId235"/>
    </p:embeddedFont>
    <p:embeddedFont>
      <p:font typeface="TheSans-Plain" charset="-94"/>
      <p:regular r:id="rId236"/>
    </p:embeddedFont>
    <p:embeddedFont>
      <p:font typeface="Tw Cen MT" panose="020B0602020104020603" pitchFamily="34" charset="0"/>
      <p:regular r:id="rId237"/>
      <p:bold r:id="rId238"/>
      <p:italic r:id="rId239"/>
      <p:boldItalic r:id="rId240"/>
    </p:embeddedFont>
    <p:embeddedFont>
      <p:font typeface="Wingdings 2" panose="05020102010507070707" pitchFamily="18" charset="2"/>
      <p:regular r:id="rId241"/>
    </p:embeddedFont>
  </p:embeddedFontLst>
  <p:defaultTextStyle>
    <a:defPPr>
      <a:defRPr lang="s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D3D0F5-D507-4804-B6AB-112486F67CB6}">
          <p14:sldIdLst>
            <p14:sldId id="1758"/>
            <p14:sldId id="669"/>
            <p14:sldId id="1927"/>
            <p14:sldId id="1944"/>
            <p14:sldId id="1875"/>
            <p14:sldId id="326"/>
            <p14:sldId id="334"/>
            <p14:sldId id="666"/>
            <p14:sldId id="282"/>
            <p14:sldId id="558"/>
            <p14:sldId id="335"/>
            <p14:sldId id="1881"/>
            <p14:sldId id="588"/>
            <p14:sldId id="559"/>
          </p14:sldIdLst>
        </p14:section>
        <p14:section name="1. Cilj in obseg analize" id="{F75C2129-BD24-4EF7-9720-AF35206B89AD}">
          <p14:sldIdLst>
            <p14:sldId id="571"/>
            <p14:sldId id="1880"/>
            <p14:sldId id="572"/>
            <p14:sldId id="562"/>
            <p14:sldId id="305"/>
            <p14:sldId id="573"/>
            <p14:sldId id="576"/>
            <p14:sldId id="1915"/>
            <p14:sldId id="654"/>
            <p14:sldId id="579"/>
            <p14:sldId id="589"/>
            <p14:sldId id="1933"/>
            <p14:sldId id="590"/>
            <p14:sldId id="591"/>
          </p14:sldIdLst>
        </p14:section>
        <p14:section name="2. Inventarizacija življenjskega cikla" id="{6355096D-FA68-4861-BC57-DA6B61D36B39}">
          <p14:sldIdLst>
            <p14:sldId id="587"/>
            <p14:sldId id="563"/>
            <p14:sldId id="1636"/>
            <p14:sldId id="564"/>
            <p14:sldId id="668"/>
            <p14:sldId id="634"/>
            <p14:sldId id="636"/>
            <p14:sldId id="263"/>
            <p14:sldId id="638"/>
            <p14:sldId id="1950"/>
            <p14:sldId id="1951"/>
          </p14:sldIdLst>
        </p14:section>
        <p14:section name="3. Ocenitev okoljskega vpliva" id="{638F9E6A-9F38-4A0E-A813-C07C7E2F520C}">
          <p14:sldIdLst>
            <p14:sldId id="1637"/>
            <p14:sldId id="1785"/>
            <p14:sldId id="1639"/>
            <p14:sldId id="1640"/>
            <p14:sldId id="1884"/>
            <p14:sldId id="1641"/>
            <p14:sldId id="1786"/>
            <p14:sldId id="1643"/>
            <p14:sldId id="1885"/>
          </p14:sldIdLst>
        </p14:section>
        <p14:section name="4. Interpretacija" id="{59F62EAA-2EE2-4781-99A8-60E2D56F498D}">
          <p14:sldIdLst>
            <p14:sldId id="1644"/>
            <p14:sldId id="1645"/>
            <p14:sldId id="1646"/>
            <p14:sldId id="1647"/>
          </p14:sldIdLst>
        </p14:section>
        <p14:section name="Predstavitev OpenLCA" id="{9CF8AB72-C7BB-4505-93EB-7BC8FFA91429}">
          <p14:sldIdLst>
            <p14:sldId id="1945"/>
            <p14:sldId id="1886"/>
            <p14:sldId id="876"/>
            <p14:sldId id="870"/>
            <p14:sldId id="1258"/>
            <p14:sldId id="1889"/>
            <p14:sldId id="1757"/>
            <p14:sldId id="874"/>
            <p14:sldId id="875"/>
            <p14:sldId id="1888"/>
            <p14:sldId id="541"/>
            <p14:sldId id="542"/>
            <p14:sldId id="543"/>
            <p14:sldId id="1916"/>
            <p14:sldId id="565"/>
            <p14:sldId id="1890"/>
            <p14:sldId id="1787"/>
            <p14:sldId id="1789"/>
            <p14:sldId id="1788"/>
            <p14:sldId id="1790"/>
          </p14:sldIdLst>
        </p14:section>
        <p14:section name="Uvoz podatkov LCA" id="{B8DB2204-02C9-4384-B16F-F7DCD86900AD}">
          <p14:sldIdLst>
            <p14:sldId id="1891"/>
            <p14:sldId id="1795"/>
            <p14:sldId id="1791"/>
            <p14:sldId id="1792"/>
            <p14:sldId id="1922"/>
            <p14:sldId id="1793"/>
            <p14:sldId id="1794"/>
            <p14:sldId id="1921"/>
            <p14:sldId id="1796"/>
          </p14:sldIdLst>
        </p14:section>
        <p14:section name="Elementi v bazi podatkov" id="{BC15BAD8-A53F-4B06-A447-85B404091E6E}">
          <p14:sldIdLst>
            <p14:sldId id="1894"/>
            <p14:sldId id="1798"/>
            <p14:sldId id="1799"/>
            <p14:sldId id="1800"/>
            <p14:sldId id="1801"/>
            <p14:sldId id="1895"/>
            <p14:sldId id="1937"/>
          </p14:sldIdLst>
        </p14:section>
        <p14:section name="Ustvarjanje tokov in procesov" id="{84C77BB0-01F7-4137-B393-39D405C46C8A}">
          <p14:sldIdLst>
            <p14:sldId id="1897"/>
            <p14:sldId id="1287"/>
            <p14:sldId id="1288"/>
            <p14:sldId id="284"/>
            <p14:sldId id="286"/>
            <p14:sldId id="287"/>
            <p14:sldId id="1779"/>
            <p14:sldId id="1935"/>
            <p14:sldId id="288"/>
            <p14:sldId id="289"/>
            <p14:sldId id="1805"/>
            <p14:sldId id="978"/>
            <p14:sldId id="1952"/>
            <p14:sldId id="291"/>
            <p14:sldId id="292"/>
            <p14:sldId id="294"/>
            <p14:sldId id="295"/>
            <p14:sldId id="293"/>
            <p14:sldId id="296"/>
            <p14:sldId id="1898"/>
            <p14:sldId id="1953"/>
          </p14:sldIdLst>
        </p14:section>
        <p14:section name="Modeliranje z openLCA" id="{DB0151F7-4580-42F5-8C29-F35B67DA2FA5}">
          <p14:sldIdLst>
            <p14:sldId id="1905"/>
            <p14:sldId id="1822"/>
            <p14:sldId id="1907"/>
            <p14:sldId id="1290"/>
            <p14:sldId id="1824"/>
            <p14:sldId id="1825"/>
            <p14:sldId id="1899"/>
            <p14:sldId id="1811"/>
            <p14:sldId id="1903"/>
            <p14:sldId id="1902"/>
            <p14:sldId id="1813"/>
            <p14:sldId id="1294"/>
            <p14:sldId id="1826"/>
            <p14:sldId id="1827"/>
            <p14:sldId id="1828"/>
            <p14:sldId id="1910"/>
            <p14:sldId id="1911"/>
            <p14:sldId id="1955"/>
            <p14:sldId id="1956"/>
            <p14:sldId id="1957"/>
          </p14:sldIdLst>
        </p14:section>
        <p14:section name="Metode ocenjevanja okoljskih vplivov" id="{47BA2336-68F6-44A8-B28D-BAC50A5B84CE}">
          <p14:sldIdLst>
            <p14:sldId id="1913"/>
            <p14:sldId id="1836"/>
            <p14:sldId id="1837"/>
            <p14:sldId id="1838"/>
            <p14:sldId id="1938"/>
            <p14:sldId id="1939"/>
            <p14:sldId id="1942"/>
            <p14:sldId id="1840"/>
            <p14:sldId id="1841"/>
            <p14:sldId id="1842"/>
            <p14:sldId id="1843"/>
            <p14:sldId id="1844"/>
            <p14:sldId id="1845"/>
          </p14:sldIdLst>
        </p14:section>
        <p14:section name="Modeliranje z OpenLca del 2" id="{9CAAF729-7119-4033-AB32-E5E58A37ED5C}">
          <p14:sldIdLst>
            <p14:sldId id="1832"/>
            <p14:sldId id="1833"/>
            <p14:sldId id="1834"/>
            <p14:sldId id="1835"/>
            <p14:sldId id="1908"/>
            <p14:sldId id="1846"/>
            <p14:sldId id="1847"/>
            <p14:sldId id="1848"/>
            <p14:sldId id="1849"/>
            <p14:sldId id="1850"/>
            <p14:sldId id="1851"/>
            <p14:sldId id="1852"/>
            <p14:sldId id="1853"/>
            <p14:sldId id="1854"/>
            <p14:sldId id="1855"/>
            <p14:sldId id="1856"/>
            <p14:sldId id="1780"/>
            <p14:sldId id="1936"/>
          </p14:sldIdLst>
        </p14:section>
        <p14:section name="Projekti" id="{9BEA3534-F7EF-4855-9877-712BD2A63441}">
          <p14:sldIdLst>
            <p14:sldId id="1914"/>
            <p14:sldId id="1754"/>
            <p14:sldId id="1859"/>
            <p14:sldId id="1860"/>
            <p14:sldId id="1861"/>
            <p14:sldId id="1862"/>
            <p14:sldId id="1863"/>
            <p14:sldId id="1864"/>
            <p14:sldId id="1865"/>
            <p14:sldId id="1866"/>
            <p14:sldId id="1867"/>
            <p14:sldId id="1868"/>
            <p14:sldId id="1869"/>
          </p14:sldIdLst>
        </p14:section>
        <p14:section name="Izvoz podatkov LCA" id="{A83855A8-C498-4CB3-9440-01F9DA7CFD56}">
          <p14:sldIdLst>
            <p14:sldId id="1892"/>
            <p14:sldId id="1919"/>
            <p14:sldId id="1874"/>
            <p14:sldId id="1871"/>
            <p14:sldId id="1872"/>
            <p14:sldId id="1873"/>
            <p14:sldId id="1710"/>
          </p14:sldIdLst>
        </p14:section>
        <p14:section name="Nasveti in triki za delo z openLCA" id="{D5F44C23-59B3-4F3E-AAAE-BCF79146C1C3}">
          <p14:sldIdLst>
            <p14:sldId id="1904"/>
            <p14:sldId id="1814"/>
            <p14:sldId id="1815"/>
            <p14:sldId id="1816"/>
            <p14:sldId id="1817"/>
            <p14:sldId id="1818"/>
            <p14:sldId id="1819"/>
            <p14:sldId id="1820"/>
            <p14:sldId id="1821"/>
          </p14:sldIdLst>
        </p14:section>
        <p14:section name="Viri za openLCA" id="{F917C969-527D-472D-A31D-06E17D7CE329}">
          <p14:sldIdLst>
            <p14:sldId id="1887"/>
            <p14:sldId id="1281"/>
            <p14:sldId id="1781"/>
            <p14:sldId id="1293"/>
            <p14:sldId id="1918"/>
            <p14:sldId id="1283"/>
            <p14:sldId id="1284"/>
            <p14:sldId id="273"/>
            <p14:sldId id="986"/>
            <p14:sldId id="990"/>
            <p14:sldId id="988"/>
            <p14:sldId id="195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256C03-2164-6ED0-EC2B-2663A504A315}" name="office365" initials="o" userId="S::2680@officeent.xyz::2758323b-b3cd-4866-8449-896707ad167e" providerId="AD"/>
  <p188:author id="{B56BC475-54D6-ACD1-0516-3ED46E3DE3B7}" name="Claudia Di Noi" initials="CDN" userId="Claudia Di No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ehab" initials="S" lastIdx="1" clrIdx="0">
    <p:extLst>
      <p:ext uri="{19B8F6BF-5375-455C-9EA6-DF929625EA0E}">
        <p15:presenceInfo xmlns:p15="http://schemas.microsoft.com/office/powerpoint/2012/main" userId="Sheha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34D"/>
    <a:srgbClr val="A6CE37"/>
    <a:srgbClr val="125985"/>
    <a:srgbClr val="F8F8F8"/>
    <a:srgbClr val="C2C2C2"/>
    <a:srgbClr val="FF9900"/>
    <a:srgbClr val="800080"/>
    <a:srgbClr val="A46141"/>
    <a:srgbClr val="00B1F1"/>
    <a:srgbClr val="D2EA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5B0F4A-E646-402A-9EF2-41179C48F588}" v="7" dt="2026-06-16T10:58:02.550"/>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25369" autoAdjust="0"/>
    <p:restoredTop sz="81477" autoAdjust="0"/>
  </p:normalViewPr>
  <p:slideViewPr>
    <p:cSldViewPr>
      <p:cViewPr varScale="1">
        <p:scale>
          <a:sx n="108" d="100"/>
          <a:sy n="108" d="100"/>
        </p:scale>
        <p:origin x="114" y="180"/>
      </p:cViewPr>
      <p:guideLst>
        <p:guide orient="horz" pos="2160"/>
        <p:guide pos="3840"/>
      </p:guideLst>
    </p:cSldViewPr>
  </p:slideViewPr>
  <p:outlineViewPr>
    <p:cViewPr>
      <p:scale>
        <a:sx n="33" d="100"/>
        <a:sy n="33" d="100"/>
      </p:scale>
      <p:origin x="0" y="-2682"/>
    </p:cViewPr>
  </p:outlineViewPr>
  <p:notesTextViewPr>
    <p:cViewPr>
      <p:scale>
        <a:sx n="100" d="100"/>
        <a:sy n="100" d="100"/>
      </p:scale>
      <p:origin x="0" y="0"/>
    </p:cViewPr>
  </p:notesTextViewPr>
  <p:sorterViewPr>
    <p:cViewPr>
      <p:scale>
        <a:sx n="100" d="100"/>
        <a:sy n="100" d="100"/>
      </p:scale>
      <p:origin x="0" y="-42624"/>
    </p:cViewPr>
  </p:sorterViewPr>
  <p:notesViewPr>
    <p:cSldViewPr>
      <p:cViewPr varScale="1">
        <p:scale>
          <a:sx n="75" d="100"/>
          <a:sy n="75" d="100"/>
        </p:scale>
        <p:origin x="4032"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font" Target="fonts/font19.fntdata"/><Relationship Id="rId247" Type="http://schemas.microsoft.com/office/2016/11/relationships/changesInfo" Target="changesInfos/changesInfo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font" Target="fonts/font9.fntdata"/><Relationship Id="rId237" Type="http://schemas.openxmlformats.org/officeDocument/2006/relationships/font" Target="fonts/font30.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notesMaster" Target="notesMasters/notesMaster1.xml"/><Relationship Id="rId227" Type="http://schemas.openxmlformats.org/officeDocument/2006/relationships/font" Target="fonts/font20.fntdata"/><Relationship Id="rId248" Type="http://schemas.microsoft.com/office/2015/10/relationships/revisionInfo" Target="revisionInfo.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font" Target="fonts/font10.fntdata"/><Relationship Id="rId6" Type="http://schemas.openxmlformats.org/officeDocument/2006/relationships/slide" Target="slides/slide2.xml"/><Relationship Id="rId238" Type="http://schemas.openxmlformats.org/officeDocument/2006/relationships/font" Target="fonts/font31.fntdata"/><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handoutMaster" Target="handoutMasters/handoutMaster1.xml"/><Relationship Id="rId228" Type="http://schemas.openxmlformats.org/officeDocument/2006/relationships/font" Target="fonts/font21.fntdata"/><Relationship Id="rId249" Type="http://schemas.microsoft.com/office/2018/10/relationships/authors" Target="author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font" Target="fonts/font11.fntdata"/><Relationship Id="rId239" Type="http://schemas.openxmlformats.org/officeDocument/2006/relationships/font" Target="fonts/font32.fntdata"/><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font" Target="fonts/font1.fntdata"/><Relationship Id="rId229" Type="http://schemas.openxmlformats.org/officeDocument/2006/relationships/font" Target="fonts/font22.fntdata"/><Relationship Id="rId240" Type="http://schemas.openxmlformats.org/officeDocument/2006/relationships/font" Target="fonts/font33.fntdata"/><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font" Target="fonts/font12.fntdata"/><Relationship Id="rId230" Type="http://schemas.openxmlformats.org/officeDocument/2006/relationships/font" Target="fonts/font23.fntdata"/><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font" Target="fonts/font2.fntdata"/><Relationship Id="rId220" Type="http://schemas.openxmlformats.org/officeDocument/2006/relationships/font" Target="fonts/font13.fntdata"/><Relationship Id="rId241" Type="http://schemas.openxmlformats.org/officeDocument/2006/relationships/font" Target="fonts/font34.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font" Target="fonts/font3.fntdata"/><Relationship Id="rId215" Type="http://schemas.openxmlformats.org/officeDocument/2006/relationships/font" Target="fonts/font8.fntdata"/><Relationship Id="rId236" Type="http://schemas.openxmlformats.org/officeDocument/2006/relationships/font" Target="fonts/font29.fntdata"/><Relationship Id="rId26" Type="http://schemas.openxmlformats.org/officeDocument/2006/relationships/slide" Target="slides/slide22.xml"/><Relationship Id="rId231" Type="http://schemas.openxmlformats.org/officeDocument/2006/relationships/font" Target="fonts/font24.fntdata"/><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font" Target="fonts/font14.fntdata"/><Relationship Id="rId242" Type="http://schemas.openxmlformats.org/officeDocument/2006/relationships/commentAuthors" Target="commentAuthors.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font" Target="fonts/font4.fntdata"/><Relationship Id="rId232" Type="http://schemas.openxmlformats.org/officeDocument/2006/relationships/font" Target="fonts/font25.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font" Target="fonts/font15.fntdata"/><Relationship Id="rId243" Type="http://schemas.openxmlformats.org/officeDocument/2006/relationships/presProps" Target="pres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font" Target="fonts/font5.fntdata"/><Relationship Id="rId233" Type="http://schemas.openxmlformats.org/officeDocument/2006/relationships/font" Target="fonts/font26.fntdata"/><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font" Target="fonts/font16.fntdata"/><Relationship Id="rId244" Type="http://schemas.openxmlformats.org/officeDocument/2006/relationships/viewProps" Target="viewProps.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font" Target="fonts/font6.fntdata"/><Relationship Id="rId234" Type="http://schemas.openxmlformats.org/officeDocument/2006/relationships/font" Target="fonts/font27.fntdata"/><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font" Target="fonts/font17.fntdata"/><Relationship Id="rId245" Type="http://schemas.openxmlformats.org/officeDocument/2006/relationships/theme" Target="theme/theme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font" Target="fonts/font7.fntdata"/><Relationship Id="rId235" Type="http://schemas.openxmlformats.org/officeDocument/2006/relationships/font" Target="fonts/font28.fntdata"/><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font" Target="fonts/font18.fntdata"/><Relationship Id="rId246" Type="http://schemas.openxmlformats.org/officeDocument/2006/relationships/tableStyles" Target="tableStyles.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rsten Kliewe" userId="d3b09a26-2b7e-42d0-8b7a-6a18a6fb2c9e" providerId="ADAL" clId="{CB5506FB-858D-436E-BC88-6B43D13FD055}"/>
    <pc:docChg chg="custSel addSld delSld modSld modMainMaster modSection">
      <pc:chgData name="Thorsten Kliewe" userId="d3b09a26-2b7e-42d0-8b7a-6a18a6fb2c9e" providerId="ADAL" clId="{CB5506FB-858D-436E-BC88-6B43D13FD055}" dt="2026-06-15T08:34:58.095" v="286"/>
      <pc:docMkLst>
        <pc:docMk/>
      </pc:docMkLst>
      <pc:sldChg chg="modNotes">
        <pc:chgData name="Thorsten Kliewe" userId="d3b09a26-2b7e-42d0-8b7a-6a18a6fb2c9e" providerId="ADAL" clId="{CB5506FB-858D-436E-BC88-6B43D13FD055}" dt="2026-05-28T19:06:57.010" v="271" actId="368"/>
        <pc:sldMkLst>
          <pc:docMk/>
          <pc:sldMk cId="2051159616" sldId="273"/>
        </pc:sldMkLst>
      </pc:sldChg>
      <pc:sldChg chg="delSp modSp mod">
        <pc:chgData name="Thorsten Kliewe" userId="d3b09a26-2b7e-42d0-8b7a-6a18a6fb2c9e" providerId="ADAL" clId="{CB5506FB-858D-436E-BC88-6B43D13FD055}" dt="2026-05-28T19:04:37.552" v="9" actId="478"/>
        <pc:sldMkLst>
          <pc:docMk/>
          <pc:sldMk cId="1921363776" sldId="335"/>
        </pc:sldMkLst>
        <pc:spChg chg="mod">
          <ac:chgData name="Thorsten Kliewe" userId="d3b09a26-2b7e-42d0-8b7a-6a18a6fb2c9e" providerId="ADAL" clId="{CB5506FB-858D-436E-BC88-6B43D13FD055}" dt="2026-05-28T19:04:30.151" v="1" actId="207"/>
          <ac:spMkLst>
            <pc:docMk/>
            <pc:sldMk cId="1921363776" sldId="335"/>
            <ac:spMk id="14" creationId="{89C7C7EA-E3CD-2128-6293-8113A767364C}"/>
          </ac:spMkLst>
        </pc:spChg>
        <pc:spChg chg="mod">
          <ac:chgData name="Thorsten Kliewe" userId="d3b09a26-2b7e-42d0-8b7a-6a18a6fb2c9e" providerId="ADAL" clId="{CB5506FB-858D-436E-BC88-6B43D13FD055}" dt="2026-05-28T19:04:30.151" v="1" actId="207"/>
          <ac:spMkLst>
            <pc:docMk/>
            <pc:sldMk cId="1921363776" sldId="335"/>
            <ac:spMk id="15" creationId="{BE5ABF03-9EEA-A7A5-3A28-4D89402CCA1A}"/>
          </ac:spMkLst>
        </pc:spChg>
        <pc:spChg chg="mod">
          <ac:chgData name="Thorsten Kliewe" userId="d3b09a26-2b7e-42d0-8b7a-6a18a6fb2c9e" providerId="ADAL" clId="{CB5506FB-858D-436E-BC88-6B43D13FD055}" dt="2026-05-28T19:04:30.151" v="1" actId="207"/>
          <ac:spMkLst>
            <pc:docMk/>
            <pc:sldMk cId="1921363776" sldId="335"/>
            <ac:spMk id="16" creationId="{5D3BC39C-D942-D7CD-0986-751D26B0292A}"/>
          </ac:spMkLst>
        </pc:spChg>
        <pc:spChg chg="mod">
          <ac:chgData name="Thorsten Kliewe" userId="d3b09a26-2b7e-42d0-8b7a-6a18a6fb2c9e" providerId="ADAL" clId="{CB5506FB-858D-436E-BC88-6B43D13FD055}" dt="2026-05-28T19:04:30.151" v="1" actId="207"/>
          <ac:spMkLst>
            <pc:docMk/>
            <pc:sldMk cId="1921363776" sldId="335"/>
            <ac:spMk id="17" creationId="{509A0486-36EC-CAFA-F752-2E65384F4352}"/>
          </ac:spMkLst>
        </pc:spChg>
        <pc:spChg chg="mod">
          <ac:chgData name="Thorsten Kliewe" userId="d3b09a26-2b7e-42d0-8b7a-6a18a6fb2c9e" providerId="ADAL" clId="{CB5506FB-858D-436E-BC88-6B43D13FD055}" dt="2026-05-28T19:04:30.151" v="1" actId="207"/>
          <ac:spMkLst>
            <pc:docMk/>
            <pc:sldMk cId="1921363776" sldId="335"/>
            <ac:spMk id="18" creationId="{87BD67E1-0131-661A-2B0E-DF7D6FC18CF1}"/>
          </ac:spMkLst>
        </pc:spChg>
        <pc:spChg chg="mod">
          <ac:chgData name="Thorsten Kliewe" userId="d3b09a26-2b7e-42d0-8b7a-6a18a6fb2c9e" providerId="ADAL" clId="{CB5506FB-858D-436E-BC88-6B43D13FD055}" dt="2026-05-28T19:04:30.151" v="1" actId="207"/>
          <ac:spMkLst>
            <pc:docMk/>
            <pc:sldMk cId="1921363776" sldId="335"/>
            <ac:spMk id="19" creationId="{48B45EB6-F542-B22A-0649-F27D4B47AF6D}"/>
          </ac:spMkLst>
        </pc:spChg>
        <pc:spChg chg="mod">
          <ac:chgData name="Thorsten Kliewe" userId="d3b09a26-2b7e-42d0-8b7a-6a18a6fb2c9e" providerId="ADAL" clId="{CB5506FB-858D-436E-BC88-6B43D13FD055}" dt="2026-05-28T19:04:30.151" v="1" actId="207"/>
          <ac:spMkLst>
            <pc:docMk/>
            <pc:sldMk cId="1921363776" sldId="335"/>
            <ac:spMk id="20" creationId="{B65B2B29-B211-259D-7E62-044DCEF0DDFA}"/>
          </ac:spMkLst>
        </pc:spChg>
        <pc:spChg chg="mod">
          <ac:chgData name="Thorsten Kliewe" userId="d3b09a26-2b7e-42d0-8b7a-6a18a6fb2c9e" providerId="ADAL" clId="{CB5506FB-858D-436E-BC88-6B43D13FD055}" dt="2026-05-28T19:04:30.151" v="1" actId="207"/>
          <ac:spMkLst>
            <pc:docMk/>
            <pc:sldMk cId="1921363776" sldId="335"/>
            <ac:spMk id="21" creationId="{D9E4216A-1B6F-4BFD-17D3-B1BD3FD18247}"/>
          </ac:spMkLst>
        </pc:spChg>
        <pc:spChg chg="mod">
          <ac:chgData name="Thorsten Kliewe" userId="d3b09a26-2b7e-42d0-8b7a-6a18a6fb2c9e" providerId="ADAL" clId="{CB5506FB-858D-436E-BC88-6B43D13FD055}" dt="2026-05-28T19:04:30.151" v="1" actId="207"/>
          <ac:spMkLst>
            <pc:docMk/>
            <pc:sldMk cId="1921363776" sldId="335"/>
            <ac:spMk id="22" creationId="{BB5451CF-B29E-2241-D98E-3DF341F2A2AA}"/>
          </ac:spMkLst>
        </pc:spChg>
      </pc:sldChg>
      <pc:sldChg chg="modNotes">
        <pc:chgData name="Thorsten Kliewe" userId="d3b09a26-2b7e-42d0-8b7a-6a18a6fb2c9e" providerId="ADAL" clId="{CB5506FB-858D-436E-BC88-6B43D13FD055}" dt="2026-05-28T19:06:56.683" v="75" actId="368"/>
        <pc:sldMkLst>
          <pc:docMk/>
          <pc:sldMk cId="190587977" sldId="541"/>
        </pc:sldMkLst>
      </pc:sldChg>
      <pc:sldChg chg="modNotes">
        <pc:chgData name="Thorsten Kliewe" userId="d3b09a26-2b7e-42d0-8b7a-6a18a6fb2c9e" providerId="ADAL" clId="{CB5506FB-858D-436E-BC88-6B43D13FD055}" dt="2026-05-28T19:06:56.685" v="77" actId="368"/>
        <pc:sldMkLst>
          <pc:docMk/>
          <pc:sldMk cId="1478208361" sldId="542"/>
        </pc:sldMkLst>
      </pc:sldChg>
      <pc:sldChg chg="modNotes">
        <pc:chgData name="Thorsten Kliewe" userId="d3b09a26-2b7e-42d0-8b7a-6a18a6fb2c9e" providerId="ADAL" clId="{CB5506FB-858D-436E-BC88-6B43D13FD055}" dt="2026-05-28T19:06:56.688" v="79" actId="368"/>
        <pc:sldMkLst>
          <pc:docMk/>
          <pc:sldMk cId="443807398" sldId="543"/>
        </pc:sldMkLst>
      </pc:sldChg>
      <pc:sldChg chg="modNotes">
        <pc:chgData name="Thorsten Kliewe" userId="d3b09a26-2b7e-42d0-8b7a-6a18a6fb2c9e" providerId="ADAL" clId="{CB5506FB-858D-436E-BC88-6B43D13FD055}" dt="2026-05-28T19:06:56.562" v="19" actId="368"/>
        <pc:sldMkLst>
          <pc:docMk/>
          <pc:sldMk cId="1380376559" sldId="559"/>
        </pc:sldMkLst>
      </pc:sldChg>
      <pc:sldChg chg="modNotes">
        <pc:chgData name="Thorsten Kliewe" userId="d3b09a26-2b7e-42d0-8b7a-6a18a6fb2c9e" providerId="ADAL" clId="{CB5506FB-858D-436E-BC88-6B43D13FD055}" dt="2026-05-28T19:06:56.696" v="83" actId="368"/>
        <pc:sldMkLst>
          <pc:docMk/>
          <pc:sldMk cId="1981576104" sldId="565"/>
        </pc:sldMkLst>
      </pc:sldChg>
      <pc:sldChg chg="modNotes">
        <pc:chgData name="Thorsten Kliewe" userId="d3b09a26-2b7e-42d0-8b7a-6a18a6fb2c9e" providerId="ADAL" clId="{CB5506FB-858D-436E-BC88-6B43D13FD055}" dt="2026-05-28T19:06:56.574" v="23" actId="368"/>
        <pc:sldMkLst>
          <pc:docMk/>
          <pc:sldMk cId="3729951149" sldId="576"/>
        </pc:sldMkLst>
      </pc:sldChg>
      <pc:sldChg chg="modNotes">
        <pc:chgData name="Thorsten Kliewe" userId="d3b09a26-2b7e-42d0-8b7a-6a18a6fb2c9e" providerId="ADAL" clId="{CB5506FB-858D-436E-BC88-6B43D13FD055}" dt="2026-05-28T19:06:56.658" v="63" actId="368"/>
        <pc:sldMkLst>
          <pc:docMk/>
          <pc:sldMk cId="0" sldId="870"/>
        </pc:sldMkLst>
      </pc:sldChg>
      <pc:sldChg chg="modNotes">
        <pc:chgData name="Thorsten Kliewe" userId="d3b09a26-2b7e-42d0-8b7a-6a18a6fb2c9e" providerId="ADAL" clId="{CB5506FB-858D-436E-BC88-6B43D13FD055}" dt="2026-05-28T19:06:56.672" v="71" actId="368"/>
        <pc:sldMkLst>
          <pc:docMk/>
          <pc:sldMk cId="2548700826" sldId="874"/>
        </pc:sldMkLst>
      </pc:sldChg>
      <pc:sldChg chg="modNotes">
        <pc:chgData name="Thorsten Kliewe" userId="d3b09a26-2b7e-42d0-8b7a-6a18a6fb2c9e" providerId="ADAL" clId="{CB5506FB-858D-436E-BC88-6B43D13FD055}" dt="2026-05-28T19:06:56.674" v="73" actId="368"/>
        <pc:sldMkLst>
          <pc:docMk/>
          <pc:sldMk cId="0" sldId="875"/>
        </pc:sldMkLst>
      </pc:sldChg>
      <pc:sldChg chg="modNotes">
        <pc:chgData name="Thorsten Kliewe" userId="d3b09a26-2b7e-42d0-8b7a-6a18a6fb2c9e" providerId="ADAL" clId="{CB5506FB-858D-436E-BC88-6B43D13FD055}" dt="2026-05-28T19:06:56.656" v="61" actId="368"/>
        <pc:sldMkLst>
          <pc:docMk/>
          <pc:sldMk cId="0" sldId="876"/>
        </pc:sldMkLst>
      </pc:sldChg>
      <pc:sldChg chg="modNotes">
        <pc:chgData name="Thorsten Kliewe" userId="d3b09a26-2b7e-42d0-8b7a-6a18a6fb2c9e" providerId="ADAL" clId="{CB5506FB-858D-436E-BC88-6B43D13FD055}" dt="2026-05-28T19:06:56.776" v="131" actId="368"/>
        <pc:sldMkLst>
          <pc:docMk/>
          <pc:sldMk cId="3822076482" sldId="978"/>
        </pc:sldMkLst>
      </pc:sldChg>
      <pc:sldChg chg="modNotes">
        <pc:chgData name="Thorsten Kliewe" userId="d3b09a26-2b7e-42d0-8b7a-6a18a6fb2c9e" providerId="ADAL" clId="{CB5506FB-858D-436E-BC88-6B43D13FD055}" dt="2026-05-28T19:06:57.847" v="278" actId="27636"/>
        <pc:sldMkLst>
          <pc:docMk/>
          <pc:sldMk cId="940492790" sldId="986"/>
        </pc:sldMkLst>
      </pc:sldChg>
      <pc:sldChg chg="modNotes">
        <pc:chgData name="Thorsten Kliewe" userId="d3b09a26-2b7e-42d0-8b7a-6a18a6fb2c9e" providerId="ADAL" clId="{CB5506FB-858D-436E-BC88-6B43D13FD055}" dt="2026-05-28T19:06:57.021" v="277" actId="368"/>
        <pc:sldMkLst>
          <pc:docMk/>
          <pc:sldMk cId="2978318306" sldId="988"/>
        </pc:sldMkLst>
      </pc:sldChg>
      <pc:sldChg chg="modNotes">
        <pc:chgData name="Thorsten Kliewe" userId="d3b09a26-2b7e-42d0-8b7a-6a18a6fb2c9e" providerId="ADAL" clId="{CB5506FB-858D-436E-BC88-6B43D13FD055}" dt="2026-05-28T19:06:57.017" v="275" actId="368"/>
        <pc:sldMkLst>
          <pc:docMk/>
          <pc:sldMk cId="2983787072" sldId="990"/>
        </pc:sldMkLst>
      </pc:sldChg>
      <pc:sldChg chg="modNotes">
        <pc:chgData name="Thorsten Kliewe" userId="d3b09a26-2b7e-42d0-8b7a-6a18a6fb2c9e" providerId="ADAL" clId="{CB5506FB-858D-436E-BC88-6B43D13FD055}" dt="2026-05-28T19:06:56.662" v="65" actId="368"/>
        <pc:sldMkLst>
          <pc:docMk/>
          <pc:sldMk cId="236011805" sldId="1258"/>
        </pc:sldMkLst>
      </pc:sldChg>
      <pc:sldChg chg="modNotes">
        <pc:chgData name="Thorsten Kliewe" userId="d3b09a26-2b7e-42d0-8b7a-6a18a6fb2c9e" providerId="ADAL" clId="{CB5506FB-858D-436E-BC88-6B43D13FD055}" dt="2026-05-28T19:06:56.991" v="259" actId="368"/>
        <pc:sldMkLst>
          <pc:docMk/>
          <pc:sldMk cId="792358600" sldId="1281"/>
        </pc:sldMkLst>
      </pc:sldChg>
      <pc:sldChg chg="modNotes">
        <pc:chgData name="Thorsten Kliewe" userId="d3b09a26-2b7e-42d0-8b7a-6a18a6fb2c9e" providerId="ADAL" clId="{CB5506FB-858D-436E-BC88-6B43D13FD055}" dt="2026-05-28T19:06:57.004" v="267" actId="368"/>
        <pc:sldMkLst>
          <pc:docMk/>
          <pc:sldMk cId="1686052347" sldId="1283"/>
        </pc:sldMkLst>
      </pc:sldChg>
      <pc:sldChg chg="modNotes">
        <pc:chgData name="Thorsten Kliewe" userId="d3b09a26-2b7e-42d0-8b7a-6a18a6fb2c9e" providerId="ADAL" clId="{CB5506FB-858D-436E-BC88-6B43D13FD055}" dt="2026-05-28T19:06:57.006" v="269" actId="368"/>
        <pc:sldMkLst>
          <pc:docMk/>
          <pc:sldMk cId="1811439059" sldId="1284"/>
        </pc:sldMkLst>
      </pc:sldChg>
      <pc:sldChg chg="modNotes">
        <pc:chgData name="Thorsten Kliewe" userId="d3b09a26-2b7e-42d0-8b7a-6a18a6fb2c9e" providerId="ADAL" clId="{CB5506FB-858D-436E-BC88-6B43D13FD055}" dt="2026-05-28T19:06:56.760" v="123" actId="368"/>
        <pc:sldMkLst>
          <pc:docMk/>
          <pc:sldMk cId="2235927493" sldId="1287"/>
        </pc:sldMkLst>
      </pc:sldChg>
      <pc:sldChg chg="modNotes">
        <pc:chgData name="Thorsten Kliewe" userId="d3b09a26-2b7e-42d0-8b7a-6a18a6fb2c9e" providerId="ADAL" clId="{CB5506FB-858D-436E-BC88-6B43D13FD055}" dt="2026-05-28T19:06:56.763" v="125" actId="368"/>
        <pc:sldMkLst>
          <pc:docMk/>
          <pc:sldMk cId="3775909077" sldId="1288"/>
        </pc:sldMkLst>
      </pc:sldChg>
      <pc:sldChg chg="modNotes">
        <pc:chgData name="Thorsten Kliewe" userId="d3b09a26-2b7e-42d0-8b7a-6a18a6fb2c9e" providerId="ADAL" clId="{CB5506FB-858D-436E-BC88-6B43D13FD055}" dt="2026-05-28T19:06:56.787" v="135" actId="368"/>
        <pc:sldMkLst>
          <pc:docMk/>
          <pc:sldMk cId="4269607650" sldId="1290"/>
        </pc:sldMkLst>
      </pc:sldChg>
      <pc:sldChg chg="modNotes">
        <pc:chgData name="Thorsten Kliewe" userId="d3b09a26-2b7e-42d0-8b7a-6a18a6fb2c9e" providerId="ADAL" clId="{CB5506FB-858D-436E-BC88-6B43D13FD055}" dt="2026-05-28T19:06:56.997" v="263" actId="368"/>
        <pc:sldMkLst>
          <pc:docMk/>
          <pc:sldMk cId="2258339865" sldId="1293"/>
        </pc:sldMkLst>
      </pc:sldChg>
      <pc:sldChg chg="modNotes">
        <pc:chgData name="Thorsten Kliewe" userId="d3b09a26-2b7e-42d0-8b7a-6a18a6fb2c9e" providerId="ADAL" clId="{CB5506FB-858D-436E-BC88-6B43D13FD055}" dt="2026-05-28T19:06:56.806" v="143" actId="368"/>
        <pc:sldMkLst>
          <pc:docMk/>
          <pc:sldMk cId="1355907711" sldId="1294"/>
        </pc:sldMkLst>
      </pc:sldChg>
      <pc:sldChg chg="delSp mod modNotes">
        <pc:chgData name="Thorsten Kliewe" userId="d3b09a26-2b7e-42d0-8b7a-6a18a6fb2c9e" providerId="ADAL" clId="{CB5506FB-858D-436E-BC88-6B43D13FD055}" dt="2026-05-28T19:06:56.591" v="27" actId="368"/>
        <pc:sldMkLst>
          <pc:docMk/>
          <pc:sldMk cId="1927736342" sldId="1636"/>
        </pc:sldMkLst>
      </pc:sldChg>
      <pc:sldChg chg="modNotes">
        <pc:chgData name="Thorsten Kliewe" userId="d3b09a26-2b7e-42d0-8b7a-6a18a6fb2c9e" providerId="ADAL" clId="{CB5506FB-858D-436E-BC88-6B43D13FD055}" dt="2026-05-28T19:06:56.606" v="33" actId="368"/>
        <pc:sldMkLst>
          <pc:docMk/>
          <pc:sldMk cId="2969067808" sldId="1637"/>
        </pc:sldMkLst>
      </pc:sldChg>
      <pc:sldChg chg="modNotes">
        <pc:chgData name="Thorsten Kliewe" userId="d3b09a26-2b7e-42d0-8b7a-6a18a6fb2c9e" providerId="ADAL" clId="{CB5506FB-858D-436E-BC88-6B43D13FD055}" dt="2026-05-28T19:06:56.616" v="37" actId="368"/>
        <pc:sldMkLst>
          <pc:docMk/>
          <pc:sldMk cId="3140526690" sldId="1639"/>
        </pc:sldMkLst>
      </pc:sldChg>
      <pc:sldChg chg="modNotes">
        <pc:chgData name="Thorsten Kliewe" userId="d3b09a26-2b7e-42d0-8b7a-6a18a6fb2c9e" providerId="ADAL" clId="{CB5506FB-858D-436E-BC88-6B43D13FD055}" dt="2026-05-28T19:06:56.618" v="39" actId="368"/>
        <pc:sldMkLst>
          <pc:docMk/>
          <pc:sldMk cId="2493854400" sldId="1640"/>
        </pc:sldMkLst>
      </pc:sldChg>
      <pc:sldChg chg="modNotes">
        <pc:chgData name="Thorsten Kliewe" userId="d3b09a26-2b7e-42d0-8b7a-6a18a6fb2c9e" providerId="ADAL" clId="{CB5506FB-858D-436E-BC88-6B43D13FD055}" dt="2026-05-28T19:06:56.627" v="43" actId="368"/>
        <pc:sldMkLst>
          <pc:docMk/>
          <pc:sldMk cId="582693535" sldId="1641"/>
        </pc:sldMkLst>
      </pc:sldChg>
      <pc:sldChg chg="modNotes">
        <pc:chgData name="Thorsten Kliewe" userId="d3b09a26-2b7e-42d0-8b7a-6a18a6fb2c9e" providerId="ADAL" clId="{CB5506FB-858D-436E-BC88-6B43D13FD055}" dt="2026-05-28T19:06:56.633" v="47" actId="368"/>
        <pc:sldMkLst>
          <pc:docMk/>
          <pc:sldMk cId="3965744735" sldId="1643"/>
        </pc:sldMkLst>
      </pc:sldChg>
      <pc:sldChg chg="modNotes">
        <pc:chgData name="Thorsten Kliewe" userId="d3b09a26-2b7e-42d0-8b7a-6a18a6fb2c9e" providerId="ADAL" clId="{CB5506FB-858D-436E-BC88-6B43D13FD055}" dt="2026-05-28T19:06:56.638" v="51" actId="368"/>
        <pc:sldMkLst>
          <pc:docMk/>
          <pc:sldMk cId="707828229" sldId="1644"/>
        </pc:sldMkLst>
      </pc:sldChg>
      <pc:sldChg chg="modNotes">
        <pc:chgData name="Thorsten Kliewe" userId="d3b09a26-2b7e-42d0-8b7a-6a18a6fb2c9e" providerId="ADAL" clId="{CB5506FB-858D-436E-BC88-6B43D13FD055}" dt="2026-05-28T19:06:56.641" v="53" actId="368"/>
        <pc:sldMkLst>
          <pc:docMk/>
          <pc:sldMk cId="2639113889" sldId="1645"/>
        </pc:sldMkLst>
      </pc:sldChg>
      <pc:sldChg chg="modNotes">
        <pc:chgData name="Thorsten Kliewe" userId="d3b09a26-2b7e-42d0-8b7a-6a18a6fb2c9e" providerId="ADAL" clId="{CB5506FB-858D-436E-BC88-6B43D13FD055}" dt="2026-05-28T19:06:56.646" v="55" actId="368"/>
        <pc:sldMkLst>
          <pc:docMk/>
          <pc:sldMk cId="2674318464" sldId="1646"/>
        </pc:sldMkLst>
      </pc:sldChg>
      <pc:sldChg chg="modNotes">
        <pc:chgData name="Thorsten Kliewe" userId="d3b09a26-2b7e-42d0-8b7a-6a18a6fb2c9e" providerId="ADAL" clId="{CB5506FB-858D-436E-BC88-6B43D13FD055}" dt="2026-05-28T19:06:56.649" v="57" actId="368"/>
        <pc:sldMkLst>
          <pc:docMk/>
          <pc:sldMk cId="328143754" sldId="1647"/>
        </pc:sldMkLst>
      </pc:sldChg>
      <pc:sldChg chg="modNotes">
        <pc:chgData name="Thorsten Kliewe" userId="d3b09a26-2b7e-42d0-8b7a-6a18a6fb2c9e" providerId="ADAL" clId="{CB5506FB-858D-436E-BC88-6B43D13FD055}" dt="2026-05-28T19:06:56.960" v="241" actId="368"/>
        <pc:sldMkLst>
          <pc:docMk/>
          <pc:sldMk cId="918552489" sldId="1710"/>
        </pc:sldMkLst>
      </pc:sldChg>
      <pc:sldChg chg="modNotes">
        <pc:chgData name="Thorsten Kliewe" userId="d3b09a26-2b7e-42d0-8b7a-6a18a6fb2c9e" providerId="ADAL" clId="{CB5506FB-858D-436E-BC88-6B43D13FD055}" dt="2026-05-28T19:06:56.908" v="209" actId="368"/>
        <pc:sldMkLst>
          <pc:docMk/>
          <pc:sldMk cId="2521231242" sldId="1754"/>
        </pc:sldMkLst>
      </pc:sldChg>
      <pc:sldChg chg="modNotes">
        <pc:chgData name="Thorsten Kliewe" userId="d3b09a26-2b7e-42d0-8b7a-6a18a6fb2c9e" providerId="ADAL" clId="{CB5506FB-858D-436E-BC88-6B43D13FD055}" dt="2026-05-28T19:06:56.668" v="69" actId="368"/>
        <pc:sldMkLst>
          <pc:docMk/>
          <pc:sldMk cId="1746789559" sldId="1757"/>
        </pc:sldMkLst>
      </pc:sldChg>
      <pc:sldChg chg="modNotes">
        <pc:chgData name="Thorsten Kliewe" userId="d3b09a26-2b7e-42d0-8b7a-6a18a6fb2c9e" providerId="ADAL" clId="{CB5506FB-858D-436E-BC88-6B43D13FD055}" dt="2026-05-28T19:06:56.532" v="13" actId="368"/>
        <pc:sldMkLst>
          <pc:docMk/>
          <pc:sldMk cId="1335288061" sldId="1758"/>
        </pc:sldMkLst>
      </pc:sldChg>
      <pc:sldChg chg="modNotes">
        <pc:chgData name="Thorsten Kliewe" userId="d3b09a26-2b7e-42d0-8b7a-6a18a6fb2c9e" providerId="ADAL" clId="{CB5506FB-858D-436E-BC88-6B43D13FD055}" dt="2026-05-28T19:06:56.766" v="127" actId="368"/>
        <pc:sldMkLst>
          <pc:docMk/>
          <pc:sldMk cId="1657979502" sldId="1779"/>
        </pc:sldMkLst>
      </pc:sldChg>
      <pc:sldChg chg="modNotes">
        <pc:chgData name="Thorsten Kliewe" userId="d3b09a26-2b7e-42d0-8b7a-6a18a6fb2c9e" providerId="ADAL" clId="{CB5506FB-858D-436E-BC88-6B43D13FD055}" dt="2026-05-28T19:06:56.901" v="205" actId="368"/>
        <pc:sldMkLst>
          <pc:docMk/>
          <pc:sldMk cId="2087061111" sldId="1780"/>
        </pc:sldMkLst>
      </pc:sldChg>
      <pc:sldChg chg="modNotes">
        <pc:chgData name="Thorsten Kliewe" userId="d3b09a26-2b7e-42d0-8b7a-6a18a6fb2c9e" providerId="ADAL" clId="{CB5506FB-858D-436E-BC88-6B43D13FD055}" dt="2026-05-28T19:06:56.995" v="261" actId="368"/>
        <pc:sldMkLst>
          <pc:docMk/>
          <pc:sldMk cId="1067918939" sldId="1781"/>
        </pc:sldMkLst>
      </pc:sldChg>
      <pc:sldChg chg="modNotes">
        <pc:chgData name="Thorsten Kliewe" userId="d3b09a26-2b7e-42d0-8b7a-6a18a6fb2c9e" providerId="ADAL" clId="{CB5506FB-858D-436E-BC88-6B43D13FD055}" dt="2026-05-28T19:06:56.609" v="35" actId="368"/>
        <pc:sldMkLst>
          <pc:docMk/>
          <pc:sldMk cId="298039883" sldId="1785"/>
        </pc:sldMkLst>
      </pc:sldChg>
      <pc:sldChg chg="modNotes">
        <pc:chgData name="Thorsten Kliewe" userId="d3b09a26-2b7e-42d0-8b7a-6a18a6fb2c9e" providerId="ADAL" clId="{CB5506FB-858D-436E-BC88-6B43D13FD055}" dt="2026-05-28T19:06:56.630" v="45" actId="368"/>
        <pc:sldMkLst>
          <pc:docMk/>
          <pc:sldMk cId="524188777" sldId="1786"/>
        </pc:sldMkLst>
      </pc:sldChg>
      <pc:sldChg chg="modNotes">
        <pc:chgData name="Thorsten Kliewe" userId="d3b09a26-2b7e-42d0-8b7a-6a18a6fb2c9e" providerId="ADAL" clId="{CB5506FB-858D-436E-BC88-6B43D13FD055}" dt="2026-05-28T19:06:56.700" v="85" actId="368"/>
        <pc:sldMkLst>
          <pc:docMk/>
          <pc:sldMk cId="844678362" sldId="1787"/>
        </pc:sldMkLst>
      </pc:sldChg>
      <pc:sldChg chg="modNotes">
        <pc:chgData name="Thorsten Kliewe" userId="d3b09a26-2b7e-42d0-8b7a-6a18a6fb2c9e" providerId="ADAL" clId="{CB5506FB-858D-436E-BC88-6B43D13FD055}" dt="2026-05-28T19:06:56.705" v="89" actId="368"/>
        <pc:sldMkLst>
          <pc:docMk/>
          <pc:sldMk cId="744912437" sldId="1788"/>
        </pc:sldMkLst>
      </pc:sldChg>
      <pc:sldChg chg="modNotes">
        <pc:chgData name="Thorsten Kliewe" userId="d3b09a26-2b7e-42d0-8b7a-6a18a6fb2c9e" providerId="ADAL" clId="{CB5506FB-858D-436E-BC88-6B43D13FD055}" dt="2026-05-28T19:06:56.703" v="87" actId="368"/>
        <pc:sldMkLst>
          <pc:docMk/>
          <pc:sldMk cId="2000546472" sldId="1789"/>
        </pc:sldMkLst>
      </pc:sldChg>
      <pc:sldChg chg="modNotes">
        <pc:chgData name="Thorsten Kliewe" userId="d3b09a26-2b7e-42d0-8b7a-6a18a6fb2c9e" providerId="ADAL" clId="{CB5506FB-858D-436E-BC88-6B43D13FD055}" dt="2026-05-28T19:06:56.709" v="91" actId="368"/>
        <pc:sldMkLst>
          <pc:docMk/>
          <pc:sldMk cId="3266409466" sldId="1790"/>
        </pc:sldMkLst>
      </pc:sldChg>
      <pc:sldChg chg="modNotes">
        <pc:chgData name="Thorsten Kliewe" userId="d3b09a26-2b7e-42d0-8b7a-6a18a6fb2c9e" providerId="ADAL" clId="{CB5506FB-858D-436E-BC88-6B43D13FD055}" dt="2026-05-28T19:06:56.715" v="95" actId="368"/>
        <pc:sldMkLst>
          <pc:docMk/>
          <pc:sldMk cId="2232591805" sldId="1791"/>
        </pc:sldMkLst>
      </pc:sldChg>
      <pc:sldChg chg="modNotes">
        <pc:chgData name="Thorsten Kliewe" userId="d3b09a26-2b7e-42d0-8b7a-6a18a6fb2c9e" providerId="ADAL" clId="{CB5506FB-858D-436E-BC88-6B43D13FD055}" dt="2026-05-28T19:06:56.718" v="97" actId="368"/>
        <pc:sldMkLst>
          <pc:docMk/>
          <pc:sldMk cId="2770621700" sldId="1792"/>
        </pc:sldMkLst>
      </pc:sldChg>
      <pc:sldChg chg="modNotes">
        <pc:chgData name="Thorsten Kliewe" userId="d3b09a26-2b7e-42d0-8b7a-6a18a6fb2c9e" providerId="ADAL" clId="{CB5506FB-858D-436E-BC88-6B43D13FD055}" dt="2026-05-28T19:06:56.725" v="101" actId="368"/>
        <pc:sldMkLst>
          <pc:docMk/>
          <pc:sldMk cId="1822756357" sldId="1793"/>
        </pc:sldMkLst>
      </pc:sldChg>
      <pc:sldChg chg="modNotes">
        <pc:chgData name="Thorsten Kliewe" userId="d3b09a26-2b7e-42d0-8b7a-6a18a6fb2c9e" providerId="ADAL" clId="{CB5506FB-858D-436E-BC88-6B43D13FD055}" dt="2026-05-28T19:06:56.728" v="103" actId="368"/>
        <pc:sldMkLst>
          <pc:docMk/>
          <pc:sldMk cId="2390801833" sldId="1794"/>
        </pc:sldMkLst>
      </pc:sldChg>
      <pc:sldChg chg="modNotes">
        <pc:chgData name="Thorsten Kliewe" userId="d3b09a26-2b7e-42d0-8b7a-6a18a6fb2c9e" providerId="ADAL" clId="{CB5506FB-858D-436E-BC88-6B43D13FD055}" dt="2026-05-28T19:06:56.713" v="93" actId="368"/>
        <pc:sldMkLst>
          <pc:docMk/>
          <pc:sldMk cId="1214147527" sldId="1795"/>
        </pc:sldMkLst>
      </pc:sldChg>
      <pc:sldChg chg="modNotes">
        <pc:chgData name="Thorsten Kliewe" userId="d3b09a26-2b7e-42d0-8b7a-6a18a6fb2c9e" providerId="ADAL" clId="{CB5506FB-858D-436E-BC88-6B43D13FD055}" dt="2026-05-28T19:06:56.734" v="107" actId="368"/>
        <pc:sldMkLst>
          <pc:docMk/>
          <pc:sldMk cId="3447514344" sldId="1796"/>
        </pc:sldMkLst>
      </pc:sldChg>
      <pc:sldChg chg="modNotes">
        <pc:chgData name="Thorsten Kliewe" userId="d3b09a26-2b7e-42d0-8b7a-6a18a6fb2c9e" providerId="ADAL" clId="{CB5506FB-858D-436E-BC88-6B43D13FD055}" dt="2026-05-28T19:06:56.742" v="111" actId="368"/>
        <pc:sldMkLst>
          <pc:docMk/>
          <pc:sldMk cId="3414469856" sldId="1798"/>
        </pc:sldMkLst>
      </pc:sldChg>
      <pc:sldChg chg="modNotes">
        <pc:chgData name="Thorsten Kliewe" userId="d3b09a26-2b7e-42d0-8b7a-6a18a6fb2c9e" providerId="ADAL" clId="{CB5506FB-858D-436E-BC88-6B43D13FD055}" dt="2026-05-28T19:06:56.745" v="113" actId="368"/>
        <pc:sldMkLst>
          <pc:docMk/>
          <pc:sldMk cId="1157243428" sldId="1799"/>
        </pc:sldMkLst>
      </pc:sldChg>
      <pc:sldChg chg="modNotes">
        <pc:chgData name="Thorsten Kliewe" userId="d3b09a26-2b7e-42d0-8b7a-6a18a6fb2c9e" providerId="ADAL" clId="{CB5506FB-858D-436E-BC88-6B43D13FD055}" dt="2026-05-28T19:06:56.748" v="115" actId="368"/>
        <pc:sldMkLst>
          <pc:docMk/>
          <pc:sldMk cId="2244156067" sldId="1800"/>
        </pc:sldMkLst>
      </pc:sldChg>
      <pc:sldChg chg="modNotes">
        <pc:chgData name="Thorsten Kliewe" userId="d3b09a26-2b7e-42d0-8b7a-6a18a6fb2c9e" providerId="ADAL" clId="{CB5506FB-858D-436E-BC88-6B43D13FD055}" dt="2026-05-28T19:06:56.751" v="117" actId="368"/>
        <pc:sldMkLst>
          <pc:docMk/>
          <pc:sldMk cId="4119357354" sldId="1801"/>
        </pc:sldMkLst>
      </pc:sldChg>
      <pc:sldChg chg="modNotes">
        <pc:chgData name="Thorsten Kliewe" userId="d3b09a26-2b7e-42d0-8b7a-6a18a6fb2c9e" providerId="ADAL" clId="{CB5506FB-858D-436E-BC88-6B43D13FD055}" dt="2026-05-28T19:06:56.773" v="129" actId="368"/>
        <pc:sldMkLst>
          <pc:docMk/>
          <pc:sldMk cId="4088907832" sldId="1805"/>
        </pc:sldMkLst>
      </pc:sldChg>
      <pc:sldChg chg="modNotes">
        <pc:chgData name="Thorsten Kliewe" userId="d3b09a26-2b7e-42d0-8b7a-6a18a6fb2c9e" providerId="ADAL" clId="{CB5506FB-858D-436E-BC88-6B43D13FD055}" dt="2026-05-28T19:06:56.803" v="141" actId="368"/>
        <pc:sldMkLst>
          <pc:docMk/>
          <pc:sldMk cId="1174498636" sldId="1813"/>
        </pc:sldMkLst>
      </pc:sldChg>
      <pc:sldChg chg="modNotes">
        <pc:chgData name="Thorsten Kliewe" userId="d3b09a26-2b7e-42d0-8b7a-6a18a6fb2c9e" providerId="ADAL" clId="{CB5506FB-858D-436E-BC88-6B43D13FD055}" dt="2026-05-28T19:06:56.964" v="243" actId="368"/>
        <pc:sldMkLst>
          <pc:docMk/>
          <pc:sldMk cId="2598097748" sldId="1814"/>
        </pc:sldMkLst>
      </pc:sldChg>
      <pc:sldChg chg="modNotes">
        <pc:chgData name="Thorsten Kliewe" userId="d3b09a26-2b7e-42d0-8b7a-6a18a6fb2c9e" providerId="ADAL" clId="{CB5506FB-858D-436E-BC88-6B43D13FD055}" dt="2026-05-28T19:06:56.967" v="245" actId="368"/>
        <pc:sldMkLst>
          <pc:docMk/>
          <pc:sldMk cId="1508206747" sldId="1815"/>
        </pc:sldMkLst>
      </pc:sldChg>
      <pc:sldChg chg="modNotes">
        <pc:chgData name="Thorsten Kliewe" userId="d3b09a26-2b7e-42d0-8b7a-6a18a6fb2c9e" providerId="ADAL" clId="{CB5506FB-858D-436E-BC88-6B43D13FD055}" dt="2026-05-28T19:06:56.971" v="247" actId="368"/>
        <pc:sldMkLst>
          <pc:docMk/>
          <pc:sldMk cId="694558170" sldId="1816"/>
        </pc:sldMkLst>
      </pc:sldChg>
      <pc:sldChg chg="modNotes">
        <pc:chgData name="Thorsten Kliewe" userId="d3b09a26-2b7e-42d0-8b7a-6a18a6fb2c9e" providerId="ADAL" clId="{CB5506FB-858D-436E-BC88-6B43D13FD055}" dt="2026-05-28T19:06:56.974" v="249" actId="368"/>
        <pc:sldMkLst>
          <pc:docMk/>
          <pc:sldMk cId="185123334" sldId="1817"/>
        </pc:sldMkLst>
      </pc:sldChg>
      <pc:sldChg chg="modNotes">
        <pc:chgData name="Thorsten Kliewe" userId="d3b09a26-2b7e-42d0-8b7a-6a18a6fb2c9e" providerId="ADAL" clId="{CB5506FB-858D-436E-BC88-6B43D13FD055}" dt="2026-05-28T19:06:56.977" v="251" actId="368"/>
        <pc:sldMkLst>
          <pc:docMk/>
          <pc:sldMk cId="893553374" sldId="1818"/>
        </pc:sldMkLst>
      </pc:sldChg>
      <pc:sldChg chg="modNotes">
        <pc:chgData name="Thorsten Kliewe" userId="d3b09a26-2b7e-42d0-8b7a-6a18a6fb2c9e" providerId="ADAL" clId="{CB5506FB-858D-436E-BC88-6B43D13FD055}" dt="2026-05-28T19:06:56.979" v="253" actId="368"/>
        <pc:sldMkLst>
          <pc:docMk/>
          <pc:sldMk cId="711615510" sldId="1819"/>
        </pc:sldMkLst>
      </pc:sldChg>
      <pc:sldChg chg="modNotes">
        <pc:chgData name="Thorsten Kliewe" userId="d3b09a26-2b7e-42d0-8b7a-6a18a6fb2c9e" providerId="ADAL" clId="{CB5506FB-858D-436E-BC88-6B43D13FD055}" dt="2026-05-28T19:06:56.983" v="255" actId="368"/>
        <pc:sldMkLst>
          <pc:docMk/>
          <pc:sldMk cId="322974552" sldId="1820"/>
        </pc:sldMkLst>
      </pc:sldChg>
      <pc:sldChg chg="modNotes">
        <pc:chgData name="Thorsten Kliewe" userId="d3b09a26-2b7e-42d0-8b7a-6a18a6fb2c9e" providerId="ADAL" clId="{CB5506FB-858D-436E-BC88-6B43D13FD055}" dt="2026-05-28T19:06:56.985" v="257" actId="368"/>
        <pc:sldMkLst>
          <pc:docMk/>
          <pc:sldMk cId="2047256721" sldId="1821"/>
        </pc:sldMkLst>
      </pc:sldChg>
      <pc:sldChg chg="modNotes">
        <pc:chgData name="Thorsten Kliewe" userId="d3b09a26-2b7e-42d0-8b7a-6a18a6fb2c9e" providerId="ADAL" clId="{CB5506FB-858D-436E-BC88-6B43D13FD055}" dt="2026-05-28T19:06:56.782" v="133" actId="368"/>
        <pc:sldMkLst>
          <pc:docMk/>
          <pc:sldMk cId="2097985062" sldId="1822"/>
        </pc:sldMkLst>
      </pc:sldChg>
      <pc:sldChg chg="modNotes">
        <pc:chgData name="Thorsten Kliewe" userId="d3b09a26-2b7e-42d0-8b7a-6a18a6fb2c9e" providerId="ADAL" clId="{CB5506FB-858D-436E-BC88-6B43D13FD055}" dt="2026-05-28T19:06:56.790" v="137" actId="368"/>
        <pc:sldMkLst>
          <pc:docMk/>
          <pc:sldMk cId="861724155" sldId="1824"/>
        </pc:sldMkLst>
      </pc:sldChg>
      <pc:sldChg chg="modNotes">
        <pc:chgData name="Thorsten Kliewe" userId="d3b09a26-2b7e-42d0-8b7a-6a18a6fb2c9e" providerId="ADAL" clId="{CB5506FB-858D-436E-BC88-6B43D13FD055}" dt="2026-05-28T19:06:56.793" v="139" actId="368"/>
        <pc:sldMkLst>
          <pc:docMk/>
          <pc:sldMk cId="629803235" sldId="1825"/>
        </pc:sldMkLst>
      </pc:sldChg>
      <pc:sldChg chg="modNotes">
        <pc:chgData name="Thorsten Kliewe" userId="d3b09a26-2b7e-42d0-8b7a-6a18a6fb2c9e" providerId="ADAL" clId="{CB5506FB-858D-436E-BC88-6B43D13FD055}" dt="2026-05-28T19:06:56.808" v="145" actId="368"/>
        <pc:sldMkLst>
          <pc:docMk/>
          <pc:sldMk cId="3716083047" sldId="1826"/>
        </pc:sldMkLst>
      </pc:sldChg>
      <pc:sldChg chg="modNotes">
        <pc:chgData name="Thorsten Kliewe" userId="d3b09a26-2b7e-42d0-8b7a-6a18a6fb2c9e" providerId="ADAL" clId="{CB5506FB-858D-436E-BC88-6B43D13FD055}" dt="2026-05-28T19:06:56.810" v="147" actId="368"/>
        <pc:sldMkLst>
          <pc:docMk/>
          <pc:sldMk cId="3586544643" sldId="1827"/>
        </pc:sldMkLst>
      </pc:sldChg>
      <pc:sldChg chg="modNotes">
        <pc:chgData name="Thorsten Kliewe" userId="d3b09a26-2b7e-42d0-8b7a-6a18a6fb2c9e" providerId="ADAL" clId="{CB5506FB-858D-436E-BC88-6B43D13FD055}" dt="2026-05-28T19:06:56.813" v="149" actId="368"/>
        <pc:sldMkLst>
          <pc:docMk/>
          <pc:sldMk cId="226328249" sldId="1828"/>
        </pc:sldMkLst>
      </pc:sldChg>
      <pc:sldChg chg="modNotes">
        <pc:chgData name="Thorsten Kliewe" userId="d3b09a26-2b7e-42d0-8b7a-6a18a6fb2c9e" providerId="ADAL" clId="{CB5506FB-858D-436E-BC88-6B43D13FD055}" dt="2026-05-28T19:06:56.856" v="177" actId="368"/>
        <pc:sldMkLst>
          <pc:docMk/>
          <pc:sldMk cId="525570416" sldId="1832"/>
        </pc:sldMkLst>
      </pc:sldChg>
      <pc:sldChg chg="modNotes">
        <pc:chgData name="Thorsten Kliewe" userId="d3b09a26-2b7e-42d0-8b7a-6a18a6fb2c9e" providerId="ADAL" clId="{CB5506FB-858D-436E-BC88-6B43D13FD055}" dt="2026-05-28T19:06:56.858" v="179" actId="368"/>
        <pc:sldMkLst>
          <pc:docMk/>
          <pc:sldMk cId="1686575630" sldId="1833"/>
        </pc:sldMkLst>
      </pc:sldChg>
      <pc:sldChg chg="modNotes">
        <pc:chgData name="Thorsten Kliewe" userId="d3b09a26-2b7e-42d0-8b7a-6a18a6fb2c9e" providerId="ADAL" clId="{CB5506FB-858D-436E-BC88-6B43D13FD055}" dt="2026-05-28T19:06:56.861" v="181" actId="368"/>
        <pc:sldMkLst>
          <pc:docMk/>
          <pc:sldMk cId="2019991911" sldId="1834"/>
        </pc:sldMkLst>
      </pc:sldChg>
      <pc:sldChg chg="modNotes">
        <pc:chgData name="Thorsten Kliewe" userId="d3b09a26-2b7e-42d0-8b7a-6a18a6fb2c9e" providerId="ADAL" clId="{CB5506FB-858D-436E-BC88-6B43D13FD055}" dt="2026-05-28T19:06:56.863" v="183" actId="368"/>
        <pc:sldMkLst>
          <pc:docMk/>
          <pc:sldMk cId="789678892" sldId="1835"/>
        </pc:sldMkLst>
      </pc:sldChg>
      <pc:sldChg chg="modNotes">
        <pc:chgData name="Thorsten Kliewe" userId="d3b09a26-2b7e-42d0-8b7a-6a18a6fb2c9e" providerId="ADAL" clId="{CB5506FB-858D-436E-BC88-6B43D13FD055}" dt="2026-05-28T19:06:56.822" v="153" actId="368"/>
        <pc:sldMkLst>
          <pc:docMk/>
          <pc:sldMk cId="3744703701" sldId="1836"/>
        </pc:sldMkLst>
      </pc:sldChg>
      <pc:sldChg chg="modNotes">
        <pc:chgData name="Thorsten Kliewe" userId="d3b09a26-2b7e-42d0-8b7a-6a18a6fb2c9e" providerId="ADAL" clId="{CB5506FB-858D-436E-BC88-6B43D13FD055}" dt="2026-05-28T19:06:56.824" v="155" actId="368"/>
        <pc:sldMkLst>
          <pc:docMk/>
          <pc:sldMk cId="729492665" sldId="1837"/>
        </pc:sldMkLst>
      </pc:sldChg>
      <pc:sldChg chg="modNotes">
        <pc:chgData name="Thorsten Kliewe" userId="d3b09a26-2b7e-42d0-8b7a-6a18a6fb2c9e" providerId="ADAL" clId="{CB5506FB-858D-436E-BC88-6B43D13FD055}" dt="2026-05-28T19:06:56.827" v="157" actId="368"/>
        <pc:sldMkLst>
          <pc:docMk/>
          <pc:sldMk cId="2561295296" sldId="1838"/>
        </pc:sldMkLst>
      </pc:sldChg>
      <pc:sldChg chg="modNotes">
        <pc:chgData name="Thorsten Kliewe" userId="d3b09a26-2b7e-42d0-8b7a-6a18a6fb2c9e" providerId="ADAL" clId="{CB5506FB-858D-436E-BC88-6B43D13FD055}" dt="2026-05-28T19:06:56.841" v="165" actId="368"/>
        <pc:sldMkLst>
          <pc:docMk/>
          <pc:sldMk cId="975606494" sldId="1840"/>
        </pc:sldMkLst>
      </pc:sldChg>
      <pc:sldChg chg="modNotes">
        <pc:chgData name="Thorsten Kliewe" userId="d3b09a26-2b7e-42d0-8b7a-6a18a6fb2c9e" providerId="ADAL" clId="{CB5506FB-858D-436E-BC88-6B43D13FD055}" dt="2026-05-28T19:06:56.844" v="167" actId="368"/>
        <pc:sldMkLst>
          <pc:docMk/>
          <pc:sldMk cId="136081234" sldId="1841"/>
        </pc:sldMkLst>
      </pc:sldChg>
      <pc:sldChg chg="modNotes">
        <pc:chgData name="Thorsten Kliewe" userId="d3b09a26-2b7e-42d0-8b7a-6a18a6fb2c9e" providerId="ADAL" clId="{CB5506FB-858D-436E-BC88-6B43D13FD055}" dt="2026-05-28T19:06:56.846" v="169" actId="368"/>
        <pc:sldMkLst>
          <pc:docMk/>
          <pc:sldMk cId="2768631116" sldId="1842"/>
        </pc:sldMkLst>
      </pc:sldChg>
      <pc:sldChg chg="modNotes">
        <pc:chgData name="Thorsten Kliewe" userId="d3b09a26-2b7e-42d0-8b7a-6a18a6fb2c9e" providerId="ADAL" clId="{CB5506FB-858D-436E-BC88-6B43D13FD055}" dt="2026-05-28T19:06:56.848" v="171" actId="368"/>
        <pc:sldMkLst>
          <pc:docMk/>
          <pc:sldMk cId="3513137689" sldId="1843"/>
        </pc:sldMkLst>
      </pc:sldChg>
      <pc:sldChg chg="modNotes">
        <pc:chgData name="Thorsten Kliewe" userId="d3b09a26-2b7e-42d0-8b7a-6a18a6fb2c9e" providerId="ADAL" clId="{CB5506FB-858D-436E-BC88-6B43D13FD055}" dt="2026-05-28T19:06:56.851" v="173" actId="368"/>
        <pc:sldMkLst>
          <pc:docMk/>
          <pc:sldMk cId="2332017781" sldId="1844"/>
        </pc:sldMkLst>
      </pc:sldChg>
      <pc:sldChg chg="modNotes">
        <pc:chgData name="Thorsten Kliewe" userId="d3b09a26-2b7e-42d0-8b7a-6a18a6fb2c9e" providerId="ADAL" clId="{CB5506FB-858D-436E-BC88-6B43D13FD055}" dt="2026-05-28T19:06:56.853" v="175" actId="368"/>
        <pc:sldMkLst>
          <pc:docMk/>
          <pc:sldMk cId="3701562733" sldId="1845"/>
        </pc:sldMkLst>
      </pc:sldChg>
      <pc:sldChg chg="modNotes">
        <pc:chgData name="Thorsten Kliewe" userId="d3b09a26-2b7e-42d0-8b7a-6a18a6fb2c9e" providerId="ADAL" clId="{CB5506FB-858D-436E-BC88-6B43D13FD055}" dt="2026-05-28T19:06:56.870" v="185" actId="368"/>
        <pc:sldMkLst>
          <pc:docMk/>
          <pc:sldMk cId="3020322127" sldId="1847"/>
        </pc:sldMkLst>
      </pc:sldChg>
      <pc:sldChg chg="modNotes">
        <pc:chgData name="Thorsten Kliewe" userId="d3b09a26-2b7e-42d0-8b7a-6a18a6fb2c9e" providerId="ADAL" clId="{CB5506FB-858D-436E-BC88-6B43D13FD055}" dt="2026-05-28T19:06:56.873" v="187" actId="368"/>
        <pc:sldMkLst>
          <pc:docMk/>
          <pc:sldMk cId="2897949020" sldId="1848"/>
        </pc:sldMkLst>
      </pc:sldChg>
      <pc:sldChg chg="modNotes">
        <pc:chgData name="Thorsten Kliewe" userId="d3b09a26-2b7e-42d0-8b7a-6a18a6fb2c9e" providerId="ADAL" clId="{CB5506FB-858D-436E-BC88-6B43D13FD055}" dt="2026-05-28T19:06:56.876" v="189" actId="368"/>
        <pc:sldMkLst>
          <pc:docMk/>
          <pc:sldMk cId="953944418" sldId="1849"/>
        </pc:sldMkLst>
      </pc:sldChg>
      <pc:sldChg chg="modNotes">
        <pc:chgData name="Thorsten Kliewe" userId="d3b09a26-2b7e-42d0-8b7a-6a18a6fb2c9e" providerId="ADAL" clId="{CB5506FB-858D-436E-BC88-6B43D13FD055}" dt="2026-05-28T19:06:56.879" v="191" actId="368"/>
        <pc:sldMkLst>
          <pc:docMk/>
          <pc:sldMk cId="1175979377" sldId="1850"/>
        </pc:sldMkLst>
      </pc:sldChg>
      <pc:sldChg chg="modNotes">
        <pc:chgData name="Thorsten Kliewe" userId="d3b09a26-2b7e-42d0-8b7a-6a18a6fb2c9e" providerId="ADAL" clId="{CB5506FB-858D-436E-BC88-6B43D13FD055}" dt="2026-05-28T19:06:56.884" v="193" actId="368"/>
        <pc:sldMkLst>
          <pc:docMk/>
          <pc:sldMk cId="373132733" sldId="1851"/>
        </pc:sldMkLst>
      </pc:sldChg>
      <pc:sldChg chg="modNotes">
        <pc:chgData name="Thorsten Kliewe" userId="d3b09a26-2b7e-42d0-8b7a-6a18a6fb2c9e" providerId="ADAL" clId="{CB5506FB-858D-436E-BC88-6B43D13FD055}" dt="2026-05-28T19:06:56.886" v="195" actId="368"/>
        <pc:sldMkLst>
          <pc:docMk/>
          <pc:sldMk cId="3717460561" sldId="1852"/>
        </pc:sldMkLst>
      </pc:sldChg>
      <pc:sldChg chg="modNotes">
        <pc:chgData name="Thorsten Kliewe" userId="d3b09a26-2b7e-42d0-8b7a-6a18a6fb2c9e" providerId="ADAL" clId="{CB5506FB-858D-436E-BC88-6B43D13FD055}" dt="2026-05-28T19:06:56.888" v="197" actId="368"/>
        <pc:sldMkLst>
          <pc:docMk/>
          <pc:sldMk cId="1793859256" sldId="1853"/>
        </pc:sldMkLst>
      </pc:sldChg>
      <pc:sldChg chg="modNotes">
        <pc:chgData name="Thorsten Kliewe" userId="d3b09a26-2b7e-42d0-8b7a-6a18a6fb2c9e" providerId="ADAL" clId="{CB5506FB-858D-436E-BC88-6B43D13FD055}" dt="2026-05-28T19:06:56.891" v="199" actId="368"/>
        <pc:sldMkLst>
          <pc:docMk/>
          <pc:sldMk cId="1744895648" sldId="1854"/>
        </pc:sldMkLst>
      </pc:sldChg>
      <pc:sldChg chg="modNotes">
        <pc:chgData name="Thorsten Kliewe" userId="d3b09a26-2b7e-42d0-8b7a-6a18a6fb2c9e" providerId="ADAL" clId="{CB5506FB-858D-436E-BC88-6B43D13FD055}" dt="2026-05-28T19:06:56.894" v="201" actId="368"/>
        <pc:sldMkLst>
          <pc:docMk/>
          <pc:sldMk cId="1649533692" sldId="1855"/>
        </pc:sldMkLst>
      </pc:sldChg>
      <pc:sldChg chg="modNotes">
        <pc:chgData name="Thorsten Kliewe" userId="d3b09a26-2b7e-42d0-8b7a-6a18a6fb2c9e" providerId="ADAL" clId="{CB5506FB-858D-436E-BC88-6B43D13FD055}" dt="2026-05-28T19:06:56.897" v="203" actId="368"/>
        <pc:sldMkLst>
          <pc:docMk/>
          <pc:sldMk cId="2361390095" sldId="1856"/>
        </pc:sldMkLst>
      </pc:sldChg>
      <pc:sldChg chg="modNotes">
        <pc:chgData name="Thorsten Kliewe" userId="d3b09a26-2b7e-42d0-8b7a-6a18a6fb2c9e" providerId="ADAL" clId="{CB5506FB-858D-436E-BC88-6B43D13FD055}" dt="2026-05-28T19:06:56.910" v="211" actId="368"/>
        <pc:sldMkLst>
          <pc:docMk/>
          <pc:sldMk cId="1218580232" sldId="1859"/>
        </pc:sldMkLst>
      </pc:sldChg>
      <pc:sldChg chg="modNotes">
        <pc:chgData name="Thorsten Kliewe" userId="d3b09a26-2b7e-42d0-8b7a-6a18a6fb2c9e" providerId="ADAL" clId="{CB5506FB-858D-436E-BC88-6B43D13FD055}" dt="2026-05-28T19:06:56.913" v="213" actId="368"/>
        <pc:sldMkLst>
          <pc:docMk/>
          <pc:sldMk cId="3190880909" sldId="1860"/>
        </pc:sldMkLst>
      </pc:sldChg>
      <pc:sldChg chg="modNotes">
        <pc:chgData name="Thorsten Kliewe" userId="d3b09a26-2b7e-42d0-8b7a-6a18a6fb2c9e" providerId="ADAL" clId="{CB5506FB-858D-436E-BC88-6B43D13FD055}" dt="2026-05-28T19:06:56.917" v="215" actId="368"/>
        <pc:sldMkLst>
          <pc:docMk/>
          <pc:sldMk cId="3074370130" sldId="1861"/>
        </pc:sldMkLst>
      </pc:sldChg>
      <pc:sldChg chg="modNotes">
        <pc:chgData name="Thorsten Kliewe" userId="d3b09a26-2b7e-42d0-8b7a-6a18a6fb2c9e" providerId="ADAL" clId="{CB5506FB-858D-436E-BC88-6B43D13FD055}" dt="2026-05-28T19:06:56.920" v="217" actId="368"/>
        <pc:sldMkLst>
          <pc:docMk/>
          <pc:sldMk cId="1950567527" sldId="1862"/>
        </pc:sldMkLst>
      </pc:sldChg>
      <pc:sldChg chg="modNotes">
        <pc:chgData name="Thorsten Kliewe" userId="d3b09a26-2b7e-42d0-8b7a-6a18a6fb2c9e" providerId="ADAL" clId="{CB5506FB-858D-436E-BC88-6B43D13FD055}" dt="2026-05-28T19:06:56.923" v="219" actId="368"/>
        <pc:sldMkLst>
          <pc:docMk/>
          <pc:sldMk cId="2219726025" sldId="1863"/>
        </pc:sldMkLst>
      </pc:sldChg>
      <pc:sldChg chg="modNotes">
        <pc:chgData name="Thorsten Kliewe" userId="d3b09a26-2b7e-42d0-8b7a-6a18a6fb2c9e" providerId="ADAL" clId="{CB5506FB-858D-436E-BC88-6B43D13FD055}" dt="2026-05-28T19:06:56.926" v="221" actId="368"/>
        <pc:sldMkLst>
          <pc:docMk/>
          <pc:sldMk cId="4230493817" sldId="1864"/>
        </pc:sldMkLst>
      </pc:sldChg>
      <pc:sldChg chg="modNotes">
        <pc:chgData name="Thorsten Kliewe" userId="d3b09a26-2b7e-42d0-8b7a-6a18a6fb2c9e" providerId="ADAL" clId="{CB5506FB-858D-436E-BC88-6B43D13FD055}" dt="2026-05-28T19:06:56.929" v="223" actId="368"/>
        <pc:sldMkLst>
          <pc:docMk/>
          <pc:sldMk cId="4215302813" sldId="1865"/>
        </pc:sldMkLst>
      </pc:sldChg>
      <pc:sldChg chg="modNotes">
        <pc:chgData name="Thorsten Kliewe" userId="d3b09a26-2b7e-42d0-8b7a-6a18a6fb2c9e" providerId="ADAL" clId="{CB5506FB-858D-436E-BC88-6B43D13FD055}" dt="2026-05-28T19:06:56.932" v="225" actId="368"/>
        <pc:sldMkLst>
          <pc:docMk/>
          <pc:sldMk cId="1016743506" sldId="1866"/>
        </pc:sldMkLst>
      </pc:sldChg>
      <pc:sldChg chg="modNotes">
        <pc:chgData name="Thorsten Kliewe" userId="d3b09a26-2b7e-42d0-8b7a-6a18a6fb2c9e" providerId="ADAL" clId="{CB5506FB-858D-436E-BC88-6B43D13FD055}" dt="2026-05-28T19:06:56.934" v="227" actId="368"/>
        <pc:sldMkLst>
          <pc:docMk/>
          <pc:sldMk cId="2923901706" sldId="1867"/>
        </pc:sldMkLst>
      </pc:sldChg>
      <pc:sldChg chg="modNotes">
        <pc:chgData name="Thorsten Kliewe" userId="d3b09a26-2b7e-42d0-8b7a-6a18a6fb2c9e" providerId="ADAL" clId="{CB5506FB-858D-436E-BC88-6B43D13FD055}" dt="2026-05-28T19:06:56.937" v="229" actId="368"/>
        <pc:sldMkLst>
          <pc:docMk/>
          <pc:sldMk cId="936377658" sldId="1868"/>
        </pc:sldMkLst>
      </pc:sldChg>
      <pc:sldChg chg="modNotes">
        <pc:chgData name="Thorsten Kliewe" userId="d3b09a26-2b7e-42d0-8b7a-6a18a6fb2c9e" providerId="ADAL" clId="{CB5506FB-858D-436E-BC88-6B43D13FD055}" dt="2026-05-28T19:06:56.941" v="231" actId="368"/>
        <pc:sldMkLst>
          <pc:docMk/>
          <pc:sldMk cId="2250640269" sldId="1869"/>
        </pc:sldMkLst>
      </pc:sldChg>
      <pc:sldChg chg="modNotes">
        <pc:chgData name="Thorsten Kliewe" userId="d3b09a26-2b7e-42d0-8b7a-6a18a6fb2c9e" providerId="ADAL" clId="{CB5506FB-858D-436E-BC88-6B43D13FD055}" dt="2026-05-28T19:06:56.950" v="235" actId="368"/>
        <pc:sldMkLst>
          <pc:docMk/>
          <pc:sldMk cId="2673759607" sldId="1871"/>
        </pc:sldMkLst>
      </pc:sldChg>
      <pc:sldChg chg="modNotes">
        <pc:chgData name="Thorsten Kliewe" userId="d3b09a26-2b7e-42d0-8b7a-6a18a6fb2c9e" providerId="ADAL" clId="{CB5506FB-858D-436E-BC88-6B43D13FD055}" dt="2026-05-28T19:06:56.953" v="237" actId="368"/>
        <pc:sldMkLst>
          <pc:docMk/>
          <pc:sldMk cId="2147734799" sldId="1872"/>
        </pc:sldMkLst>
      </pc:sldChg>
      <pc:sldChg chg="modNotes">
        <pc:chgData name="Thorsten Kliewe" userId="d3b09a26-2b7e-42d0-8b7a-6a18a6fb2c9e" providerId="ADAL" clId="{CB5506FB-858D-436E-BC88-6B43D13FD055}" dt="2026-05-28T19:06:56.956" v="239" actId="368"/>
        <pc:sldMkLst>
          <pc:docMk/>
          <pc:sldMk cId="2347495107" sldId="1873"/>
        </pc:sldMkLst>
      </pc:sldChg>
      <pc:sldChg chg="modNotes">
        <pc:chgData name="Thorsten Kliewe" userId="d3b09a26-2b7e-42d0-8b7a-6a18a6fb2c9e" providerId="ADAL" clId="{CB5506FB-858D-436E-BC88-6B43D13FD055}" dt="2026-05-28T19:06:56.946" v="233" actId="368"/>
        <pc:sldMkLst>
          <pc:docMk/>
          <pc:sldMk cId="3256472105" sldId="1874"/>
        </pc:sldMkLst>
      </pc:sldChg>
      <pc:sldChg chg="modNotes">
        <pc:chgData name="Thorsten Kliewe" userId="d3b09a26-2b7e-42d0-8b7a-6a18a6fb2c9e" providerId="ADAL" clId="{CB5506FB-858D-436E-BC88-6B43D13FD055}" dt="2026-05-28T19:06:56.566" v="21" actId="368"/>
        <pc:sldMkLst>
          <pc:docMk/>
          <pc:sldMk cId="3655354268" sldId="1880"/>
        </pc:sldMkLst>
      </pc:sldChg>
      <pc:sldChg chg="modNotes">
        <pc:chgData name="Thorsten Kliewe" userId="d3b09a26-2b7e-42d0-8b7a-6a18a6fb2c9e" providerId="ADAL" clId="{CB5506FB-858D-436E-BC88-6B43D13FD055}" dt="2026-05-28T19:06:56.548" v="17" actId="368"/>
        <pc:sldMkLst>
          <pc:docMk/>
          <pc:sldMk cId="722447249" sldId="1881"/>
        </pc:sldMkLst>
      </pc:sldChg>
      <pc:sldChg chg="modNotes">
        <pc:chgData name="Thorsten Kliewe" userId="d3b09a26-2b7e-42d0-8b7a-6a18a6fb2c9e" providerId="ADAL" clId="{CB5506FB-858D-436E-BC88-6B43D13FD055}" dt="2026-05-28T19:06:56.622" v="41" actId="368"/>
        <pc:sldMkLst>
          <pc:docMk/>
          <pc:sldMk cId="601463705" sldId="1884"/>
        </pc:sldMkLst>
      </pc:sldChg>
      <pc:sldChg chg="modNotes">
        <pc:chgData name="Thorsten Kliewe" userId="d3b09a26-2b7e-42d0-8b7a-6a18a6fb2c9e" providerId="ADAL" clId="{CB5506FB-858D-436E-BC88-6B43D13FD055}" dt="2026-05-28T19:06:56.636" v="49" actId="368"/>
        <pc:sldMkLst>
          <pc:docMk/>
          <pc:sldMk cId="640035207" sldId="1885"/>
        </pc:sldMkLst>
      </pc:sldChg>
      <pc:sldChg chg="modNotes">
        <pc:chgData name="Thorsten Kliewe" userId="d3b09a26-2b7e-42d0-8b7a-6a18a6fb2c9e" providerId="ADAL" clId="{CB5506FB-858D-436E-BC88-6B43D13FD055}" dt="2026-05-28T19:06:56.665" v="67" actId="368"/>
        <pc:sldMkLst>
          <pc:docMk/>
          <pc:sldMk cId="3715146180" sldId="1889"/>
        </pc:sldMkLst>
      </pc:sldChg>
      <pc:sldChg chg="modNotes">
        <pc:chgData name="Thorsten Kliewe" userId="d3b09a26-2b7e-42d0-8b7a-6a18a6fb2c9e" providerId="ADAL" clId="{CB5506FB-858D-436E-BC88-6B43D13FD055}" dt="2026-05-28T19:06:56.736" v="109" actId="368"/>
        <pc:sldMkLst>
          <pc:docMk/>
          <pc:sldMk cId="3802257334" sldId="1894"/>
        </pc:sldMkLst>
      </pc:sldChg>
      <pc:sldChg chg="modNotes">
        <pc:chgData name="Thorsten Kliewe" userId="d3b09a26-2b7e-42d0-8b7a-6a18a6fb2c9e" providerId="ADAL" clId="{CB5506FB-858D-436E-BC88-6B43D13FD055}" dt="2026-05-28T19:06:56.753" v="119" actId="368"/>
        <pc:sldMkLst>
          <pc:docMk/>
          <pc:sldMk cId="2971275517" sldId="1895"/>
        </pc:sldMkLst>
      </pc:sldChg>
      <pc:sldChg chg="modNotes">
        <pc:chgData name="Thorsten Kliewe" userId="d3b09a26-2b7e-42d0-8b7a-6a18a6fb2c9e" providerId="ADAL" clId="{CB5506FB-858D-436E-BC88-6B43D13FD055}" dt="2026-05-28T19:06:56.817" v="151" actId="368"/>
        <pc:sldMkLst>
          <pc:docMk/>
          <pc:sldMk cId="3429093042" sldId="1911"/>
        </pc:sldMkLst>
      </pc:sldChg>
      <pc:sldChg chg="delSp modNotes">
        <pc:chgData name="Thorsten Kliewe" userId="d3b09a26-2b7e-42d0-8b7a-6a18a6fb2c9e" providerId="ADAL" clId="{CB5506FB-858D-436E-BC88-6B43D13FD055}" dt="2026-05-28T19:06:56.576" v="25" actId="368"/>
        <pc:sldMkLst>
          <pc:docMk/>
          <pc:sldMk cId="1194259151" sldId="1915"/>
        </pc:sldMkLst>
      </pc:sldChg>
      <pc:sldChg chg="modNotes">
        <pc:chgData name="Thorsten Kliewe" userId="d3b09a26-2b7e-42d0-8b7a-6a18a6fb2c9e" providerId="ADAL" clId="{CB5506FB-858D-436E-BC88-6B43D13FD055}" dt="2026-05-28T19:06:56.693" v="81" actId="368"/>
        <pc:sldMkLst>
          <pc:docMk/>
          <pc:sldMk cId="2758370907" sldId="1916"/>
        </pc:sldMkLst>
      </pc:sldChg>
      <pc:sldChg chg="modNotes">
        <pc:chgData name="Thorsten Kliewe" userId="d3b09a26-2b7e-42d0-8b7a-6a18a6fb2c9e" providerId="ADAL" clId="{CB5506FB-858D-436E-BC88-6B43D13FD055}" dt="2026-05-28T19:06:57.001" v="265" actId="368"/>
        <pc:sldMkLst>
          <pc:docMk/>
          <pc:sldMk cId="4280605855" sldId="1918"/>
        </pc:sldMkLst>
      </pc:sldChg>
      <pc:sldChg chg="modNotes">
        <pc:chgData name="Thorsten Kliewe" userId="d3b09a26-2b7e-42d0-8b7a-6a18a6fb2c9e" providerId="ADAL" clId="{CB5506FB-858D-436E-BC88-6B43D13FD055}" dt="2026-05-28T19:06:56.731" v="105" actId="368"/>
        <pc:sldMkLst>
          <pc:docMk/>
          <pc:sldMk cId="191458661" sldId="1921"/>
        </pc:sldMkLst>
      </pc:sldChg>
      <pc:sldChg chg="modNotes">
        <pc:chgData name="Thorsten Kliewe" userId="d3b09a26-2b7e-42d0-8b7a-6a18a6fb2c9e" providerId="ADAL" clId="{CB5506FB-858D-436E-BC88-6B43D13FD055}" dt="2026-05-28T19:06:56.721" v="99" actId="368"/>
        <pc:sldMkLst>
          <pc:docMk/>
          <pc:sldMk cId="700862285" sldId="1922"/>
        </pc:sldMkLst>
      </pc:sldChg>
      <pc:sldChg chg="modNotes">
        <pc:chgData name="Thorsten Kliewe" userId="d3b09a26-2b7e-42d0-8b7a-6a18a6fb2c9e" providerId="ADAL" clId="{CB5506FB-858D-436E-BC88-6B43D13FD055}" dt="2026-05-28T19:06:56.903" v="207" actId="368"/>
        <pc:sldMkLst>
          <pc:docMk/>
          <pc:sldMk cId="528710379" sldId="1936"/>
        </pc:sldMkLst>
      </pc:sldChg>
      <pc:sldChg chg="modNotes">
        <pc:chgData name="Thorsten Kliewe" userId="d3b09a26-2b7e-42d0-8b7a-6a18a6fb2c9e" providerId="ADAL" clId="{CB5506FB-858D-436E-BC88-6B43D13FD055}" dt="2026-05-28T19:06:56.756" v="121" actId="368"/>
        <pc:sldMkLst>
          <pc:docMk/>
          <pc:sldMk cId="2136178454" sldId="1937"/>
        </pc:sldMkLst>
      </pc:sldChg>
      <pc:sldChg chg="modNotes">
        <pc:chgData name="Thorsten Kliewe" userId="d3b09a26-2b7e-42d0-8b7a-6a18a6fb2c9e" providerId="ADAL" clId="{CB5506FB-858D-436E-BC88-6B43D13FD055}" dt="2026-05-28T19:06:56.829" v="159" actId="368"/>
        <pc:sldMkLst>
          <pc:docMk/>
          <pc:sldMk cId="4007212268" sldId="1938"/>
        </pc:sldMkLst>
      </pc:sldChg>
      <pc:sldChg chg="modNotes">
        <pc:chgData name="Thorsten Kliewe" userId="d3b09a26-2b7e-42d0-8b7a-6a18a6fb2c9e" providerId="ADAL" clId="{CB5506FB-858D-436E-BC88-6B43D13FD055}" dt="2026-05-28T19:06:56.835" v="161" actId="368"/>
        <pc:sldMkLst>
          <pc:docMk/>
          <pc:sldMk cId="1896403481" sldId="1939"/>
        </pc:sldMkLst>
      </pc:sldChg>
      <pc:sldChg chg="modNotes">
        <pc:chgData name="Thorsten Kliewe" userId="d3b09a26-2b7e-42d0-8b7a-6a18a6fb2c9e" providerId="ADAL" clId="{CB5506FB-858D-436E-BC88-6B43D13FD055}" dt="2026-05-28T19:06:56.837" v="163" actId="368"/>
        <pc:sldMkLst>
          <pc:docMk/>
          <pc:sldMk cId="3532652008" sldId="1942"/>
        </pc:sldMkLst>
      </pc:sldChg>
      <pc:sldChg chg="modNotes">
        <pc:chgData name="Thorsten Kliewe" userId="d3b09a26-2b7e-42d0-8b7a-6a18a6fb2c9e" providerId="ADAL" clId="{CB5506FB-858D-436E-BC88-6B43D13FD055}" dt="2026-05-28T19:06:56.537" v="15" actId="368"/>
        <pc:sldMkLst>
          <pc:docMk/>
          <pc:sldMk cId="3984665645" sldId="1944"/>
        </pc:sldMkLst>
      </pc:sldChg>
      <pc:sldChg chg="modNotes">
        <pc:chgData name="Thorsten Kliewe" userId="d3b09a26-2b7e-42d0-8b7a-6a18a6fb2c9e" providerId="ADAL" clId="{CB5506FB-858D-436E-BC88-6B43D13FD055}" dt="2026-05-28T19:06:56.651" v="59" actId="368"/>
        <pc:sldMkLst>
          <pc:docMk/>
          <pc:sldMk cId="2995087672" sldId="1945"/>
        </pc:sldMkLst>
      </pc:sldChg>
      <pc:sldChg chg="modNotes">
        <pc:chgData name="Thorsten Kliewe" userId="d3b09a26-2b7e-42d0-8b7a-6a18a6fb2c9e" providerId="ADAL" clId="{CB5506FB-858D-436E-BC88-6B43D13FD055}" dt="2026-05-28T19:06:56.602" v="29" actId="368"/>
        <pc:sldMkLst>
          <pc:docMk/>
          <pc:sldMk cId="3885386134" sldId="1950"/>
        </pc:sldMkLst>
      </pc:sldChg>
      <pc:sldChg chg="modNotes">
        <pc:chgData name="Thorsten Kliewe" userId="d3b09a26-2b7e-42d0-8b7a-6a18a6fb2c9e" providerId="ADAL" clId="{CB5506FB-858D-436E-BC88-6B43D13FD055}" dt="2026-05-28T19:06:56.604" v="31" actId="368"/>
        <pc:sldMkLst>
          <pc:docMk/>
          <pc:sldMk cId="1920351639" sldId="1951"/>
        </pc:sldMkLst>
      </pc:sldChg>
      <pc:sldChg chg="addSp modSp add mod">
        <pc:chgData name="Thorsten Kliewe" userId="d3b09a26-2b7e-42d0-8b7a-6a18a6fb2c9e" providerId="ADAL" clId="{CB5506FB-858D-436E-BC88-6B43D13FD055}" dt="2026-05-29T18:19:40.115" v="285" actId="1076"/>
        <pc:sldMkLst>
          <pc:docMk/>
          <pc:sldMk cId="2716616053" sldId="1958"/>
        </pc:sldMkLst>
        <pc:spChg chg="mod">
          <ac:chgData name="Thorsten Kliewe" userId="d3b09a26-2b7e-42d0-8b7a-6a18a6fb2c9e" providerId="ADAL" clId="{CB5506FB-858D-436E-BC88-6B43D13FD055}" dt="2026-05-29T18:18:40.164" v="280"/>
          <ac:spMkLst>
            <pc:docMk/>
            <pc:sldMk cId="2716616053" sldId="1958"/>
            <ac:spMk id="2" creationId="{5164102F-5897-F30F-10D6-F9FE4BD5C8E5}"/>
          </ac:spMkLst>
        </pc:spChg>
        <pc:picChg chg="add mod">
          <ac:chgData name="Thorsten Kliewe" userId="d3b09a26-2b7e-42d0-8b7a-6a18a6fb2c9e" providerId="ADAL" clId="{CB5506FB-858D-436E-BC88-6B43D13FD055}" dt="2026-05-29T18:19:40.115" v="285" actId="1076"/>
          <ac:picMkLst>
            <pc:docMk/>
            <pc:sldMk cId="2716616053" sldId="1958"/>
            <ac:picMk id="4" creationId="{8EBE4CE9-F3E2-63CC-8FBF-7B7D8B12DFE1}"/>
          </ac:picMkLst>
        </pc:picChg>
      </pc:sldChg>
      <pc:sldMasterChg chg="modSldLayout">
        <pc:chgData name="Thorsten Kliewe" userId="d3b09a26-2b7e-42d0-8b7a-6a18a6fb2c9e" providerId="ADAL" clId="{CB5506FB-858D-436E-BC88-6B43D13FD055}" dt="2026-06-15T08:34:58.095" v="286"/>
        <pc:sldMasterMkLst>
          <pc:docMk/>
          <pc:sldMasterMk cId="812174112" sldId="2147483677"/>
        </pc:sldMasterMkLst>
        <pc:sldLayoutChg chg="modSp mod">
          <pc:chgData name="Thorsten Kliewe" userId="d3b09a26-2b7e-42d0-8b7a-6a18a6fb2c9e" providerId="ADAL" clId="{CB5506FB-858D-436E-BC88-6B43D13FD055}" dt="2026-06-15T08:34:58.095" v="286"/>
          <pc:sldLayoutMkLst>
            <pc:docMk/>
            <pc:sldMasterMk cId="812174112" sldId="2147483677"/>
            <pc:sldLayoutMk cId="1061555134" sldId="2147483683"/>
          </pc:sldLayoutMkLst>
          <pc:spChg chg="mod">
            <ac:chgData name="Thorsten Kliewe" userId="d3b09a26-2b7e-42d0-8b7a-6a18a6fb2c9e" providerId="ADAL" clId="{CB5506FB-858D-436E-BC88-6B43D13FD055}" dt="2026-06-15T08:34:58.095" v="286"/>
            <ac:spMkLst>
              <pc:docMk/>
              <pc:sldMasterMk cId="812174112" sldId="2147483677"/>
              <pc:sldLayoutMk cId="1061555134" sldId="2147483683"/>
              <ac:spMk id="14" creationId="{9E3BA7E4-1FC3-BEA2-789C-4C4F511940EB}"/>
            </ac:spMkLst>
          </pc:spChg>
        </pc:sldLayoutChg>
      </pc:sldMasterChg>
    </pc:docChg>
  </pc:docChgLst>
  <pc:docChgLst>
    <pc:chgData name="Selman Narli" userId="4a1146ed-8436-4425-a7ef-1649645e324b" providerId="ADAL" clId="{946B718F-BA92-4411-BFC2-C987DA1BF25E}"/>
    <pc:docChg chg="modMainMaster">
      <pc:chgData name="Selman Narli" userId="4a1146ed-8436-4425-a7ef-1649645e324b" providerId="ADAL" clId="{946B718F-BA92-4411-BFC2-C987DA1BF25E}" dt="2026-06-16T10:58:02.550" v="3"/>
      <pc:docMkLst>
        <pc:docMk/>
      </pc:docMkLst>
      <pc:sldMasterChg chg="modSldLayout">
        <pc:chgData name="Selman Narli" userId="4a1146ed-8436-4425-a7ef-1649645e324b" providerId="ADAL" clId="{946B718F-BA92-4411-BFC2-C987DA1BF25E}" dt="2026-06-16T10:58:02.550" v="3"/>
        <pc:sldMasterMkLst>
          <pc:docMk/>
          <pc:sldMasterMk cId="812174112" sldId="2147483677"/>
        </pc:sldMasterMkLst>
        <pc:sldLayoutChg chg="modSp">
          <pc:chgData name="Selman Narli" userId="4a1146ed-8436-4425-a7ef-1649645e324b" providerId="ADAL" clId="{946B718F-BA92-4411-BFC2-C987DA1BF25E}" dt="2026-06-16T10:58:02.550" v="3"/>
          <pc:sldLayoutMkLst>
            <pc:docMk/>
            <pc:sldMasterMk cId="812174112" sldId="2147483677"/>
            <pc:sldLayoutMk cId="1061555134" sldId="2147483683"/>
          </pc:sldLayoutMkLst>
          <pc:spChg chg="mod">
            <ac:chgData name="Selman Narli" userId="4a1146ed-8436-4425-a7ef-1649645e324b" providerId="ADAL" clId="{946B718F-BA92-4411-BFC2-C987DA1BF25E}" dt="2026-06-16T10:58:02.550" v="3"/>
            <ac:spMkLst>
              <pc:docMk/>
              <pc:sldMasterMk cId="812174112" sldId="2147483677"/>
              <pc:sldLayoutMk cId="1061555134" sldId="2147483683"/>
              <ac:spMk id="14" creationId="{9E3BA7E4-1FC3-BEA2-789C-4C4F511940EB}"/>
            </ac:spMkLst>
          </pc:spChg>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image" Target="../media/image18.sv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image" Target="../media/image18.sv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433FD0-869D-4386-8E0D-BDE1879B2081}"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US"/>
        </a:p>
      </dgm:t>
    </dgm:pt>
    <dgm:pt modelId="{9D793F91-C2AF-47AA-8C52-65390699D8D8}">
      <dgm:prSet phldrT="[Text]"/>
      <dgm:spPr>
        <a:solidFill>
          <a:srgbClr val="A6CE37"/>
        </a:solidFill>
      </dgm:spPr>
      <dgm:t>
        <a:bodyPr/>
        <a:lstStyle/>
        <a:p>
          <a:pPr>
            <a:lnSpc>
              <a:spcPct val="100000"/>
            </a:lnSpc>
            <a:spcAft>
              <a:spcPts val="0"/>
            </a:spcAft>
          </a:pPr>
          <a:r>
            <a:rPr lang="sl-SI" b="1" u="none" dirty="0">
              <a:latin typeface="Raleway" panose="020B0503030101060003" pitchFamily="34" charset="-18"/>
            </a:rPr>
            <a:t>Faze LCA</a:t>
          </a:r>
          <a:endParaRPr lang="en-US" b="1" u="none" dirty="0">
            <a:latin typeface="Raleway" panose="020B0503030101060003" pitchFamily="34" charset="-18"/>
          </a:endParaRPr>
        </a:p>
      </dgm:t>
    </dgm:pt>
    <dgm:pt modelId="{AB3E8610-105F-4F4B-82CE-73A3917B3D86}" type="parTrans" cxnId="{FEE0869B-EEA4-45F8-B57D-8F88B8442E70}">
      <dgm:prSet/>
      <dgm:spPr/>
      <dgm:t>
        <a:bodyPr/>
        <a:lstStyle/>
        <a:p>
          <a:endParaRPr lang="en-US" u="sng"/>
        </a:p>
      </dgm:t>
    </dgm:pt>
    <dgm:pt modelId="{A824AAD0-65D8-4970-AC3E-6A10530C6FC6}" type="sibTrans" cxnId="{FEE0869B-EEA4-45F8-B57D-8F88B8442E70}">
      <dgm:prSet/>
      <dgm:spPr/>
      <dgm:t>
        <a:bodyPr/>
        <a:lstStyle/>
        <a:p>
          <a:endParaRPr lang="en-US" u="sng"/>
        </a:p>
      </dgm:t>
    </dgm:pt>
    <dgm:pt modelId="{F12599C8-803B-457B-977E-9F85A63A6EA6}">
      <dgm:prSet phldrT="[Text]" custT="1"/>
      <dgm:spPr/>
      <dgm:t>
        <a:bodyPr/>
        <a:lstStyle/>
        <a:p>
          <a:r>
            <a:rPr lang="en-US" sz="2400" b="1" u="none" dirty="0"/>
            <a:t>1. </a:t>
          </a:r>
          <a:r>
            <a:rPr lang="sl-SI" sz="2400" b="1" u="none" dirty="0"/>
            <a:t>Cilj in obseg</a:t>
          </a:r>
          <a:endParaRPr lang="en-US" sz="2400" b="1" u="none" dirty="0"/>
        </a:p>
      </dgm:t>
    </dgm:pt>
    <dgm:pt modelId="{1A07961B-56BB-4FF8-AD85-46C2C43EA196}" type="parTrans" cxnId="{5DA44D22-0D00-447C-8FDB-C537FA42ECC2}">
      <dgm:prSet/>
      <dgm:spPr/>
      <dgm:t>
        <a:bodyPr/>
        <a:lstStyle/>
        <a:p>
          <a:endParaRPr lang="en-US" u="sng"/>
        </a:p>
      </dgm:t>
    </dgm:pt>
    <dgm:pt modelId="{E88A1CA0-CAE3-4DD6-B61D-30A17004A4EA}" type="sibTrans" cxnId="{5DA44D22-0D00-447C-8FDB-C537FA42ECC2}">
      <dgm:prSet/>
      <dgm:spPr/>
      <dgm:t>
        <a:bodyPr/>
        <a:lstStyle/>
        <a:p>
          <a:endParaRPr lang="en-US" u="sng"/>
        </a:p>
      </dgm:t>
    </dgm:pt>
    <dgm:pt modelId="{C834B740-433B-423F-BFC0-4B193A5885E2}">
      <dgm:prSet phldrT="[Text]" custT="1"/>
      <dgm:spPr/>
      <dgm:t>
        <a:bodyPr/>
        <a:lstStyle/>
        <a:p>
          <a:r>
            <a:rPr lang="en-US" sz="2400" b="1" u="none" dirty="0"/>
            <a:t>3. </a:t>
          </a:r>
          <a:r>
            <a:rPr lang="sl-SI" sz="2400" b="1" u="none" dirty="0"/>
            <a:t>Ocenitev vplivov življenjskega cikla </a:t>
          </a:r>
          <a:r>
            <a:rPr lang="en-US" sz="2400" b="1" u="none" dirty="0"/>
            <a:t>Life Cycle Impact Assessment (LCIA)</a:t>
          </a:r>
        </a:p>
      </dgm:t>
    </dgm:pt>
    <dgm:pt modelId="{D22AB39D-5EE5-4236-81ED-FD4AC37CF3FC}" type="parTrans" cxnId="{21170CF7-46B1-42B9-9E4F-662F1DB3A642}">
      <dgm:prSet/>
      <dgm:spPr/>
      <dgm:t>
        <a:bodyPr/>
        <a:lstStyle/>
        <a:p>
          <a:endParaRPr lang="en-US" u="sng"/>
        </a:p>
      </dgm:t>
    </dgm:pt>
    <dgm:pt modelId="{C4E340B5-7D85-44BB-8204-67DB3597E96B}" type="sibTrans" cxnId="{21170CF7-46B1-42B9-9E4F-662F1DB3A642}">
      <dgm:prSet/>
      <dgm:spPr/>
      <dgm:t>
        <a:bodyPr/>
        <a:lstStyle/>
        <a:p>
          <a:endParaRPr lang="en-US" u="sng"/>
        </a:p>
      </dgm:t>
    </dgm:pt>
    <dgm:pt modelId="{4D5DE364-8F3B-4461-8078-2543337DA7F3}">
      <dgm:prSet phldrT="[Text]" custT="1"/>
      <dgm:spPr/>
      <dgm:t>
        <a:bodyPr/>
        <a:lstStyle/>
        <a:p>
          <a:r>
            <a:rPr lang="en-US" sz="2400" b="1" u="none" dirty="0"/>
            <a:t>4. </a:t>
          </a:r>
          <a:r>
            <a:rPr lang="en-US" sz="2400" b="1" u="none" dirty="0" err="1"/>
            <a:t>Interpreta</a:t>
          </a:r>
          <a:r>
            <a:rPr lang="sl-SI" sz="2400" b="1" u="none" dirty="0" err="1"/>
            <a:t>cija</a:t>
          </a:r>
          <a:endParaRPr lang="en-US" sz="2400" b="1" u="none" dirty="0"/>
        </a:p>
      </dgm:t>
    </dgm:pt>
    <dgm:pt modelId="{D574868D-540F-4BA8-B28F-014DE3B4A69C}" type="parTrans" cxnId="{4B06EF52-DEB6-4FB4-AE35-B9F554E3951F}">
      <dgm:prSet/>
      <dgm:spPr/>
      <dgm:t>
        <a:bodyPr/>
        <a:lstStyle/>
        <a:p>
          <a:endParaRPr lang="en-US" u="sng"/>
        </a:p>
      </dgm:t>
    </dgm:pt>
    <dgm:pt modelId="{7D2C3C5C-B4EB-461F-A157-D814DB3CADFE}" type="sibTrans" cxnId="{4B06EF52-DEB6-4FB4-AE35-B9F554E3951F}">
      <dgm:prSet/>
      <dgm:spPr/>
      <dgm:t>
        <a:bodyPr/>
        <a:lstStyle/>
        <a:p>
          <a:endParaRPr lang="en-US" u="sng"/>
        </a:p>
      </dgm:t>
    </dgm:pt>
    <dgm:pt modelId="{EE2C542A-633F-40B1-A109-F44B187EA92E}">
      <dgm:prSet custT="1"/>
      <dgm:spPr/>
      <dgm:t>
        <a:bodyPr/>
        <a:lstStyle/>
        <a:p>
          <a:r>
            <a:rPr lang="en-US" sz="2400" b="1" u="none" dirty="0"/>
            <a:t>2. </a:t>
          </a:r>
          <a:r>
            <a:rPr lang="sl-SI" sz="2400" b="1" u="none" dirty="0"/>
            <a:t>Inventarizacija življenjskega cikla - </a:t>
          </a:r>
          <a:r>
            <a:rPr lang="en-US" sz="2400" b="1" u="none" dirty="0"/>
            <a:t>Life Cycle Inventory (LCI)</a:t>
          </a:r>
        </a:p>
      </dgm:t>
    </dgm:pt>
    <dgm:pt modelId="{41BED61A-04E1-4626-8482-A8298C290D41}" type="parTrans" cxnId="{0EFF81F1-9BA4-48AA-8D13-9668FD79A0DF}">
      <dgm:prSet/>
      <dgm:spPr/>
      <dgm:t>
        <a:bodyPr/>
        <a:lstStyle/>
        <a:p>
          <a:endParaRPr lang="en-US" u="sng"/>
        </a:p>
      </dgm:t>
    </dgm:pt>
    <dgm:pt modelId="{E869486D-9C14-4CE2-80FD-4D8CF7B31250}" type="sibTrans" cxnId="{0EFF81F1-9BA4-48AA-8D13-9668FD79A0DF}">
      <dgm:prSet/>
      <dgm:spPr/>
      <dgm:t>
        <a:bodyPr/>
        <a:lstStyle/>
        <a:p>
          <a:endParaRPr lang="en-US" u="sng"/>
        </a:p>
      </dgm:t>
    </dgm:pt>
    <dgm:pt modelId="{5AF9B82C-20CC-4D10-968C-D32C18F27D79}">
      <dgm:prSet phldrT="[Text]" phldr="1"/>
      <dgm:spPr/>
      <dgm:t>
        <a:bodyPr/>
        <a:lstStyle/>
        <a:p>
          <a:endParaRPr lang="en-US" u="sng"/>
        </a:p>
      </dgm:t>
    </dgm:pt>
    <dgm:pt modelId="{A70EAF62-B294-49BF-8D57-5B1F681421B6}" type="parTrans" cxnId="{3DFA7450-00F2-44DE-8B54-77D859A2D163}">
      <dgm:prSet/>
      <dgm:spPr/>
      <dgm:t>
        <a:bodyPr/>
        <a:lstStyle/>
        <a:p>
          <a:endParaRPr lang="en-US" u="sng"/>
        </a:p>
      </dgm:t>
    </dgm:pt>
    <dgm:pt modelId="{8B312BF6-BC19-4DBF-9580-010498C5295C}" type="sibTrans" cxnId="{3DFA7450-00F2-44DE-8B54-77D859A2D163}">
      <dgm:prSet/>
      <dgm:spPr/>
      <dgm:t>
        <a:bodyPr/>
        <a:lstStyle/>
        <a:p>
          <a:endParaRPr lang="en-US" u="sng"/>
        </a:p>
      </dgm:t>
    </dgm:pt>
    <dgm:pt modelId="{5D72BA33-4381-4731-A1EB-95E58BDEFC72}" type="pres">
      <dgm:prSet presAssocID="{12433FD0-869D-4386-8E0D-BDE1879B2081}" presName="Name0" presStyleCnt="0">
        <dgm:presLayoutVars>
          <dgm:chMax val="1"/>
          <dgm:chPref val="1"/>
          <dgm:dir/>
          <dgm:resizeHandles/>
        </dgm:presLayoutVars>
      </dgm:prSet>
      <dgm:spPr/>
    </dgm:pt>
    <dgm:pt modelId="{A7ACD335-D839-4958-977C-5018A51892FF}" type="pres">
      <dgm:prSet presAssocID="{9D793F91-C2AF-47AA-8C52-65390699D8D8}" presName="Parent" presStyleLbl="node1" presStyleIdx="0" presStyleCnt="2" custLinFactNeighborX="-6857" custLinFactNeighborY="26998">
        <dgm:presLayoutVars>
          <dgm:chMax val="4"/>
          <dgm:chPref val="3"/>
        </dgm:presLayoutVars>
      </dgm:prSet>
      <dgm:spPr/>
    </dgm:pt>
    <dgm:pt modelId="{492B90BD-B821-45AB-866E-83BE5BA9798C}" type="pres">
      <dgm:prSet presAssocID="{F12599C8-803B-457B-977E-9F85A63A6EA6}" presName="Accent" presStyleLbl="node1" presStyleIdx="1" presStyleCnt="2" custScaleX="118039" custScaleY="103750" custLinFactNeighborX="-810" custLinFactNeighborY="12989"/>
      <dgm:spPr>
        <a:solidFill>
          <a:srgbClr val="A6CE37"/>
        </a:solidFill>
      </dgm:spPr>
    </dgm:pt>
    <dgm:pt modelId="{2E13A20A-9480-468E-8BC9-81382399D708}" type="pres">
      <dgm:prSet presAssocID="{F12599C8-803B-457B-977E-9F85A63A6EA6}" presName="Image1" presStyleLbl="fgImgPlace1" presStyleIdx="0" presStyleCnt="4" custScaleX="61557" custScaleY="55395" custLinFactNeighborX="40564" custLinFactNeighborY="13598"/>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57150">
          <a:solidFill>
            <a:srgbClr val="A6CE37"/>
          </a:solidFill>
        </a:ln>
      </dgm:spPr>
      <dgm:extLst>
        <a:ext uri="{E40237B7-FDA0-4F09-8148-C483321AD2D9}">
          <dgm14:cNvPr xmlns:dgm14="http://schemas.microsoft.com/office/drawing/2010/diagram" id="0" name="" descr="Bullseye with solid fill"/>
        </a:ext>
      </dgm:extLst>
    </dgm:pt>
    <dgm:pt modelId="{A6D5FE9B-5D43-4A38-BFFE-6BFB20E60771}" type="pres">
      <dgm:prSet presAssocID="{F12599C8-803B-457B-977E-9F85A63A6EA6}" presName="Child1" presStyleLbl="revTx" presStyleIdx="0" presStyleCnt="4" custScaleX="226826" custScaleY="77325" custLinFactNeighborX="84062" custLinFactNeighborY="16220">
        <dgm:presLayoutVars>
          <dgm:chMax val="0"/>
          <dgm:chPref val="0"/>
          <dgm:bulletEnabled val="1"/>
        </dgm:presLayoutVars>
      </dgm:prSet>
      <dgm:spPr/>
    </dgm:pt>
    <dgm:pt modelId="{1C6B49AD-D293-41D6-9404-0FE8B431411F}" type="pres">
      <dgm:prSet presAssocID="{EE2C542A-633F-40B1-A109-F44B187EA92E}" presName="Image2" presStyleCnt="0"/>
      <dgm:spPr/>
    </dgm:pt>
    <dgm:pt modelId="{419B6840-D58C-4E89-A591-CA3249C77029}" type="pres">
      <dgm:prSet presAssocID="{EE2C542A-633F-40B1-A109-F44B187EA92E}" presName="Image" presStyleLbl="fgImgPlace1" presStyleIdx="1" presStyleCnt="4" custScaleX="58532" custScaleY="72349" custLinFactNeighborX="63211" custLinFactNeighborY="13254"/>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76200">
          <a:noFill/>
        </a:ln>
      </dgm:spPr>
      <dgm:extLst>
        <a:ext uri="{E40237B7-FDA0-4F09-8148-C483321AD2D9}">
          <dgm14:cNvPr xmlns:dgm14="http://schemas.microsoft.com/office/drawing/2010/diagram" id="0" name="" descr="Server with solid fill"/>
        </a:ext>
      </dgm:extLst>
    </dgm:pt>
    <dgm:pt modelId="{184B3A73-2452-412C-BA64-56EE8AEA5503}" type="pres">
      <dgm:prSet presAssocID="{EE2C542A-633F-40B1-A109-F44B187EA92E}" presName="Child2" presStyleLbl="revTx" presStyleIdx="1" presStyleCnt="4" custScaleX="293765" custLinFactX="31296" custLinFactNeighborX="100000" custLinFactNeighborY="15082">
        <dgm:presLayoutVars>
          <dgm:chMax val="0"/>
          <dgm:chPref val="0"/>
          <dgm:bulletEnabled val="1"/>
        </dgm:presLayoutVars>
      </dgm:prSet>
      <dgm:spPr/>
    </dgm:pt>
    <dgm:pt modelId="{F1A0BD9E-2D1D-4C92-BB25-AC2158912ED9}" type="pres">
      <dgm:prSet presAssocID="{C834B740-433B-423F-BFC0-4B193A5885E2}" presName="Image3" presStyleCnt="0"/>
      <dgm:spPr/>
    </dgm:pt>
    <dgm:pt modelId="{19D5F3F6-57CF-4D64-BA17-73473038FE64}" type="pres">
      <dgm:prSet presAssocID="{C834B740-433B-423F-BFC0-4B193A5885E2}" presName="Image" presStyleLbl="fgImgPlace1" presStyleIdx="2" presStyleCnt="4" custScaleX="68895" custScaleY="63430" custLinFactNeighborX="94093" custLinFactNeighborY="-13460"/>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76200">
          <a:noFill/>
        </a:ln>
      </dgm:spPr>
    </dgm:pt>
    <dgm:pt modelId="{B3DFF9C0-2109-47C4-B38D-F93EB5D97641}" type="pres">
      <dgm:prSet presAssocID="{C834B740-433B-423F-BFC0-4B193A5885E2}" presName="Child3" presStyleLbl="revTx" presStyleIdx="2" presStyleCnt="4" custScaleX="334642" custLinFactX="76767" custLinFactNeighborX="100000" custLinFactNeighborY="-6705">
        <dgm:presLayoutVars>
          <dgm:chMax val="0"/>
          <dgm:chPref val="0"/>
          <dgm:bulletEnabled val="1"/>
        </dgm:presLayoutVars>
      </dgm:prSet>
      <dgm:spPr/>
    </dgm:pt>
    <dgm:pt modelId="{2AFD0C2E-F045-4DB8-8B66-13E8086AEDA3}" type="pres">
      <dgm:prSet presAssocID="{4D5DE364-8F3B-4461-8078-2543337DA7F3}" presName="Image4" presStyleCnt="0"/>
      <dgm:spPr/>
    </dgm:pt>
    <dgm:pt modelId="{C8EEEDA1-5CD4-4948-B5B9-1459D81FF359}" type="pres">
      <dgm:prSet presAssocID="{4D5DE364-8F3B-4461-8078-2543337DA7F3}" presName="Image" presStyleLbl="fgImgPlace1" presStyleIdx="3" presStyleCnt="4" custScaleX="73508" custScaleY="62406" custLinFactX="23955" custLinFactNeighborX="100000" custLinFactNeighborY="19260"/>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dgm:spPr>
    </dgm:pt>
    <dgm:pt modelId="{FE2429F6-6D5F-43C3-85D9-99B3B96AEDA5}" type="pres">
      <dgm:prSet presAssocID="{4D5DE364-8F3B-4461-8078-2543337DA7F3}" presName="Child4" presStyleLbl="revTx" presStyleIdx="3" presStyleCnt="4" custScaleX="302977" custScaleY="65759" custLinFactX="82003" custLinFactNeighborX="100000" custLinFactNeighborY="18788">
        <dgm:presLayoutVars>
          <dgm:chMax val="0"/>
          <dgm:chPref val="0"/>
          <dgm:bulletEnabled val="1"/>
        </dgm:presLayoutVars>
      </dgm:prSet>
      <dgm:spPr/>
    </dgm:pt>
  </dgm:ptLst>
  <dgm:cxnLst>
    <dgm:cxn modelId="{5DA44D22-0D00-447C-8FDB-C537FA42ECC2}" srcId="{9D793F91-C2AF-47AA-8C52-65390699D8D8}" destId="{F12599C8-803B-457B-977E-9F85A63A6EA6}" srcOrd="0" destOrd="0" parTransId="{1A07961B-56BB-4FF8-AD85-46C2C43EA196}" sibTransId="{E88A1CA0-CAE3-4DD6-B61D-30A17004A4EA}"/>
    <dgm:cxn modelId="{E2729C2B-4D20-4B17-A106-D16C1DAAF71F}" type="presOf" srcId="{EE2C542A-633F-40B1-A109-F44B187EA92E}" destId="{184B3A73-2452-412C-BA64-56EE8AEA5503}" srcOrd="0" destOrd="0" presId="urn:microsoft.com/office/officeart/2011/layout/RadialPictureList"/>
    <dgm:cxn modelId="{D17A8D39-ADE4-496E-97AA-B5B1550444DD}" type="presOf" srcId="{F12599C8-803B-457B-977E-9F85A63A6EA6}" destId="{A6D5FE9B-5D43-4A38-BFFE-6BFB20E60771}" srcOrd="0" destOrd="0" presId="urn:microsoft.com/office/officeart/2011/layout/RadialPictureList"/>
    <dgm:cxn modelId="{3DFA7450-00F2-44DE-8B54-77D859A2D163}" srcId="{12433FD0-869D-4386-8E0D-BDE1879B2081}" destId="{5AF9B82C-20CC-4D10-968C-D32C18F27D79}" srcOrd="1" destOrd="0" parTransId="{A70EAF62-B294-49BF-8D57-5B1F681421B6}" sibTransId="{8B312BF6-BC19-4DBF-9580-010498C5295C}"/>
    <dgm:cxn modelId="{D9E82672-EF26-4879-A6CB-2B1129F2A069}" type="presOf" srcId="{9D793F91-C2AF-47AA-8C52-65390699D8D8}" destId="{A7ACD335-D839-4958-977C-5018A51892FF}" srcOrd="0" destOrd="0" presId="urn:microsoft.com/office/officeart/2011/layout/RadialPictureList"/>
    <dgm:cxn modelId="{4B06EF52-DEB6-4FB4-AE35-B9F554E3951F}" srcId="{9D793F91-C2AF-47AA-8C52-65390699D8D8}" destId="{4D5DE364-8F3B-4461-8078-2543337DA7F3}" srcOrd="3" destOrd="0" parTransId="{D574868D-540F-4BA8-B28F-014DE3B4A69C}" sibTransId="{7D2C3C5C-B4EB-461F-A157-D814DB3CADFE}"/>
    <dgm:cxn modelId="{FEE0869B-EEA4-45F8-B57D-8F88B8442E70}" srcId="{12433FD0-869D-4386-8E0D-BDE1879B2081}" destId="{9D793F91-C2AF-47AA-8C52-65390699D8D8}" srcOrd="0" destOrd="0" parTransId="{AB3E8610-105F-4F4B-82CE-73A3917B3D86}" sibTransId="{A824AAD0-65D8-4970-AC3E-6A10530C6FC6}"/>
    <dgm:cxn modelId="{9CCFCCAA-EBBA-45A6-9C3E-56DFE09D95A1}" type="presOf" srcId="{12433FD0-869D-4386-8E0D-BDE1879B2081}" destId="{5D72BA33-4381-4731-A1EB-95E58BDEFC72}" srcOrd="0" destOrd="0" presId="urn:microsoft.com/office/officeart/2011/layout/RadialPictureList"/>
    <dgm:cxn modelId="{C0F396C7-FC9C-438B-A105-E55192365BF9}" type="presOf" srcId="{4D5DE364-8F3B-4461-8078-2543337DA7F3}" destId="{FE2429F6-6D5F-43C3-85D9-99B3B96AEDA5}" srcOrd="0" destOrd="0" presId="urn:microsoft.com/office/officeart/2011/layout/RadialPictureList"/>
    <dgm:cxn modelId="{0EFF81F1-9BA4-48AA-8D13-9668FD79A0DF}" srcId="{9D793F91-C2AF-47AA-8C52-65390699D8D8}" destId="{EE2C542A-633F-40B1-A109-F44B187EA92E}" srcOrd="1" destOrd="0" parTransId="{41BED61A-04E1-4626-8482-A8298C290D41}" sibTransId="{E869486D-9C14-4CE2-80FD-4D8CF7B31250}"/>
    <dgm:cxn modelId="{431870F6-3E7F-4E20-AEB6-B8C3A7E8C6F7}" type="presOf" srcId="{C834B740-433B-423F-BFC0-4B193A5885E2}" destId="{B3DFF9C0-2109-47C4-B38D-F93EB5D97641}" srcOrd="0" destOrd="0" presId="urn:microsoft.com/office/officeart/2011/layout/RadialPictureList"/>
    <dgm:cxn modelId="{21170CF7-46B1-42B9-9E4F-662F1DB3A642}" srcId="{9D793F91-C2AF-47AA-8C52-65390699D8D8}" destId="{C834B740-433B-423F-BFC0-4B193A5885E2}" srcOrd="2" destOrd="0" parTransId="{D22AB39D-5EE5-4236-81ED-FD4AC37CF3FC}" sibTransId="{C4E340B5-7D85-44BB-8204-67DB3597E96B}"/>
    <dgm:cxn modelId="{31C393A8-3EC1-4C7B-A9B3-5DD03DFFDB35}" type="presParOf" srcId="{5D72BA33-4381-4731-A1EB-95E58BDEFC72}" destId="{A7ACD335-D839-4958-977C-5018A51892FF}" srcOrd="0" destOrd="0" presId="urn:microsoft.com/office/officeart/2011/layout/RadialPictureList"/>
    <dgm:cxn modelId="{31EA3A4B-71CC-46C1-A2F8-48ADC650DD30}" type="presParOf" srcId="{5D72BA33-4381-4731-A1EB-95E58BDEFC72}" destId="{492B90BD-B821-45AB-866E-83BE5BA9798C}" srcOrd="1" destOrd="0" presId="urn:microsoft.com/office/officeart/2011/layout/RadialPictureList"/>
    <dgm:cxn modelId="{19F5D3C4-78B0-4F95-9462-954B4119ED14}" type="presParOf" srcId="{5D72BA33-4381-4731-A1EB-95E58BDEFC72}" destId="{2E13A20A-9480-468E-8BC9-81382399D708}" srcOrd="2" destOrd="0" presId="urn:microsoft.com/office/officeart/2011/layout/RadialPictureList"/>
    <dgm:cxn modelId="{9968D61B-623A-455B-BDAE-C4664B4EE80C}" type="presParOf" srcId="{5D72BA33-4381-4731-A1EB-95E58BDEFC72}" destId="{A6D5FE9B-5D43-4A38-BFFE-6BFB20E60771}" srcOrd="3" destOrd="0" presId="urn:microsoft.com/office/officeart/2011/layout/RadialPictureList"/>
    <dgm:cxn modelId="{652024FF-EAB6-4976-A07A-CBC00E79C6CE}" type="presParOf" srcId="{5D72BA33-4381-4731-A1EB-95E58BDEFC72}" destId="{1C6B49AD-D293-41D6-9404-0FE8B431411F}" srcOrd="4" destOrd="0" presId="urn:microsoft.com/office/officeart/2011/layout/RadialPictureList"/>
    <dgm:cxn modelId="{8D41EA6A-7914-4217-9696-B8B024966AC2}" type="presParOf" srcId="{1C6B49AD-D293-41D6-9404-0FE8B431411F}" destId="{419B6840-D58C-4E89-A591-CA3249C77029}" srcOrd="0" destOrd="0" presId="urn:microsoft.com/office/officeart/2011/layout/RadialPictureList"/>
    <dgm:cxn modelId="{BEFD09E3-A05A-477D-B936-C23F12C4F993}" type="presParOf" srcId="{5D72BA33-4381-4731-A1EB-95E58BDEFC72}" destId="{184B3A73-2452-412C-BA64-56EE8AEA5503}" srcOrd="5" destOrd="0" presId="urn:microsoft.com/office/officeart/2011/layout/RadialPictureList"/>
    <dgm:cxn modelId="{E7E2956F-9DF2-4FFB-8D8B-F9EB5DF3176C}" type="presParOf" srcId="{5D72BA33-4381-4731-A1EB-95E58BDEFC72}" destId="{F1A0BD9E-2D1D-4C92-BB25-AC2158912ED9}" srcOrd="6" destOrd="0" presId="urn:microsoft.com/office/officeart/2011/layout/RadialPictureList"/>
    <dgm:cxn modelId="{CD7B3A60-C063-43B5-ACF9-C31ED5A1C749}" type="presParOf" srcId="{F1A0BD9E-2D1D-4C92-BB25-AC2158912ED9}" destId="{19D5F3F6-57CF-4D64-BA17-73473038FE64}" srcOrd="0" destOrd="0" presId="urn:microsoft.com/office/officeart/2011/layout/RadialPictureList"/>
    <dgm:cxn modelId="{EE632FA8-D0DD-4B61-9DF4-3D321826337B}" type="presParOf" srcId="{5D72BA33-4381-4731-A1EB-95E58BDEFC72}" destId="{B3DFF9C0-2109-47C4-B38D-F93EB5D97641}" srcOrd="7" destOrd="0" presId="urn:microsoft.com/office/officeart/2011/layout/RadialPictureList"/>
    <dgm:cxn modelId="{BF9624A1-2837-4096-9032-7427BA276CDA}" type="presParOf" srcId="{5D72BA33-4381-4731-A1EB-95E58BDEFC72}" destId="{2AFD0C2E-F045-4DB8-8B66-13E8086AEDA3}" srcOrd="8" destOrd="0" presId="urn:microsoft.com/office/officeart/2011/layout/RadialPictureList"/>
    <dgm:cxn modelId="{CD206977-A518-4F91-BFAB-FBD043602D9C}" type="presParOf" srcId="{2AFD0C2E-F045-4DB8-8B66-13E8086AEDA3}" destId="{C8EEEDA1-5CD4-4948-B5B9-1459D81FF359}" srcOrd="0" destOrd="0" presId="urn:microsoft.com/office/officeart/2011/layout/RadialPictureList"/>
    <dgm:cxn modelId="{6F426197-472E-4AF4-AD26-6882B4E73C08}" type="presParOf" srcId="{5D72BA33-4381-4731-A1EB-95E58BDEFC72}" destId="{FE2429F6-6D5F-43C3-85D9-99B3B96AEDA5}" srcOrd="9" destOrd="0" presId="urn:microsoft.com/office/officeart/2011/layout/RadialPicture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0ED18B-5FEC-44BA-86C0-DC3EF9BB9798}"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DCB9ECE1-204A-4B03-A857-A60C4CDEDA8F}">
      <dgm:prSet phldrT="[Text]"/>
      <dgm:spPr>
        <a:solidFill>
          <a:schemeClr val="accent5">
            <a:lumMod val="75000"/>
          </a:schemeClr>
        </a:solidFill>
        <a:ln>
          <a:noFill/>
        </a:ln>
      </dgm:spPr>
      <dgm:t>
        <a:bodyPr/>
        <a:lstStyle/>
        <a:p>
          <a:r>
            <a:rPr lang="sl-SI" dirty="0">
              <a:latin typeface="Neo Sans"/>
            </a:rPr>
            <a:t>KOLIČINA</a:t>
          </a:r>
          <a:endParaRPr lang="en-US" dirty="0">
            <a:latin typeface="Neo Sans"/>
          </a:endParaRPr>
        </a:p>
      </dgm:t>
    </dgm:pt>
    <dgm:pt modelId="{C69BB1EC-5AF7-4779-9D46-4839EF5B99B3}" type="parTrans" cxnId="{F2120CAD-F36D-431F-ABD3-4F04C0AF5868}">
      <dgm:prSet/>
      <dgm:spPr/>
      <dgm:t>
        <a:bodyPr/>
        <a:lstStyle/>
        <a:p>
          <a:endParaRPr lang="en-US"/>
        </a:p>
      </dgm:t>
    </dgm:pt>
    <dgm:pt modelId="{7DC076E1-8AD8-4B3A-92A7-9048C9485230}" type="sibTrans" cxnId="{F2120CAD-F36D-431F-ABD3-4F04C0AF5868}">
      <dgm:prSet/>
      <dgm:spPr>
        <a:solidFill>
          <a:schemeClr val="accent5">
            <a:lumMod val="60000"/>
            <a:lumOff val="40000"/>
          </a:schemeClr>
        </a:solidFill>
      </dgm:spPr>
      <dgm:t>
        <a:bodyPr/>
        <a:lstStyle/>
        <a:p>
          <a:endParaRPr lang="en-US"/>
        </a:p>
      </dgm:t>
    </dgm:pt>
    <dgm:pt modelId="{3A25C35B-2E37-414B-B1E2-CABE1F2583AB}">
      <dgm:prSet phldrT="[Text]"/>
      <dgm:spPr>
        <a:solidFill>
          <a:schemeClr val="accent5">
            <a:lumMod val="75000"/>
          </a:schemeClr>
        </a:solidFill>
      </dgm:spPr>
      <dgm:t>
        <a:bodyPr/>
        <a:lstStyle/>
        <a:p>
          <a:r>
            <a:rPr lang="sl-SI" dirty="0">
              <a:latin typeface="Neo Sans"/>
            </a:rPr>
            <a:t>TRAJANJE</a:t>
          </a:r>
          <a:endParaRPr lang="en-US" dirty="0">
            <a:latin typeface="Neo Sans"/>
          </a:endParaRPr>
        </a:p>
      </dgm:t>
    </dgm:pt>
    <dgm:pt modelId="{1EC6F90E-70DC-415E-ADA4-EEC2486DAAF4}" type="parTrans" cxnId="{06B613A0-FC33-479F-9A4A-588687CA9057}">
      <dgm:prSet/>
      <dgm:spPr/>
      <dgm:t>
        <a:bodyPr/>
        <a:lstStyle/>
        <a:p>
          <a:endParaRPr lang="en-US"/>
        </a:p>
      </dgm:t>
    </dgm:pt>
    <dgm:pt modelId="{78AE4AB5-7232-41D0-A863-661CA3308DD4}" type="sibTrans" cxnId="{06B613A0-FC33-479F-9A4A-588687CA9057}">
      <dgm:prSet/>
      <dgm:spPr>
        <a:solidFill>
          <a:schemeClr val="accent5">
            <a:lumMod val="60000"/>
            <a:lumOff val="40000"/>
          </a:schemeClr>
        </a:solidFill>
      </dgm:spPr>
      <dgm:t>
        <a:bodyPr/>
        <a:lstStyle/>
        <a:p>
          <a:endParaRPr lang="en-US"/>
        </a:p>
      </dgm:t>
    </dgm:pt>
    <dgm:pt modelId="{C2641050-CE41-41B5-B248-BC978881C779}">
      <dgm:prSet phldrT="[Text]"/>
      <dgm:spPr>
        <a:solidFill>
          <a:schemeClr val="accent5">
            <a:lumMod val="75000"/>
          </a:schemeClr>
        </a:solidFill>
      </dgm:spPr>
      <dgm:t>
        <a:bodyPr/>
        <a:lstStyle/>
        <a:p>
          <a:r>
            <a:rPr lang="en-US" dirty="0">
              <a:latin typeface="Neo Sans Pro Medium" panose="020B0704030504040204" pitchFamily="34" charset="0"/>
            </a:rPr>
            <a:t>F</a:t>
          </a:r>
          <a:r>
            <a:rPr lang="sl-SI" dirty="0">
              <a:latin typeface="Neo Sans Pro Medium" panose="020B0704030504040204" pitchFamily="34" charset="0"/>
            </a:rPr>
            <a:t>UNKCIJSKA ENOTA</a:t>
          </a:r>
          <a:endParaRPr lang="en-US" dirty="0">
            <a:latin typeface="Neo Sans Pro Medium" panose="020B0704030504040204" pitchFamily="34" charset="0"/>
          </a:endParaRPr>
        </a:p>
      </dgm:t>
    </dgm:pt>
    <dgm:pt modelId="{03485A82-5422-40A4-80C1-1041AF10CADE}" type="parTrans" cxnId="{7A550149-0D45-4A86-AB47-448AC29084BC}">
      <dgm:prSet/>
      <dgm:spPr/>
      <dgm:t>
        <a:bodyPr/>
        <a:lstStyle/>
        <a:p>
          <a:endParaRPr lang="en-US"/>
        </a:p>
      </dgm:t>
    </dgm:pt>
    <dgm:pt modelId="{811CC828-3C71-45DF-9906-22107C5CBBD4}" type="sibTrans" cxnId="{7A550149-0D45-4A86-AB47-448AC29084BC}">
      <dgm:prSet/>
      <dgm:spPr/>
      <dgm:t>
        <a:bodyPr/>
        <a:lstStyle/>
        <a:p>
          <a:endParaRPr lang="en-US"/>
        </a:p>
      </dgm:t>
    </dgm:pt>
    <dgm:pt modelId="{607A01E3-ACC1-405E-8926-1A51AE17ECC1}">
      <dgm:prSet/>
      <dgm:spPr>
        <a:solidFill>
          <a:schemeClr val="accent5">
            <a:lumMod val="75000"/>
          </a:schemeClr>
        </a:solidFill>
      </dgm:spPr>
      <dgm:t>
        <a:bodyPr/>
        <a:lstStyle/>
        <a:p>
          <a:r>
            <a:rPr lang="sl-SI" dirty="0">
              <a:latin typeface="Neo Sans"/>
            </a:rPr>
            <a:t>KAKOVOST</a:t>
          </a:r>
          <a:endParaRPr lang="en-US" dirty="0">
            <a:latin typeface="Neo Sans"/>
          </a:endParaRPr>
        </a:p>
      </dgm:t>
    </dgm:pt>
    <dgm:pt modelId="{14910B2B-F311-4154-B1EB-EE842C98984B}" type="parTrans" cxnId="{31B272BD-93CF-4E22-A306-41CC7A8CEF00}">
      <dgm:prSet/>
      <dgm:spPr/>
      <dgm:t>
        <a:bodyPr/>
        <a:lstStyle/>
        <a:p>
          <a:endParaRPr lang="en-US"/>
        </a:p>
      </dgm:t>
    </dgm:pt>
    <dgm:pt modelId="{E8FA5063-6561-4C45-9261-DD1C95DCE6BF}" type="sibTrans" cxnId="{31B272BD-93CF-4E22-A306-41CC7A8CEF00}">
      <dgm:prSet/>
      <dgm:spPr>
        <a:solidFill>
          <a:schemeClr val="accent5">
            <a:lumMod val="60000"/>
            <a:lumOff val="40000"/>
          </a:schemeClr>
        </a:solidFill>
      </dgm:spPr>
      <dgm:t>
        <a:bodyPr/>
        <a:lstStyle/>
        <a:p>
          <a:endParaRPr lang="en-US"/>
        </a:p>
      </dgm:t>
    </dgm:pt>
    <dgm:pt modelId="{FA7CD4DF-AD1D-4AE2-9788-2AF62D995B1F}" type="pres">
      <dgm:prSet presAssocID="{050ED18B-5FEC-44BA-86C0-DC3EF9BB9798}" presName="Name0" presStyleCnt="0">
        <dgm:presLayoutVars>
          <dgm:dir/>
          <dgm:resizeHandles val="exact"/>
        </dgm:presLayoutVars>
      </dgm:prSet>
      <dgm:spPr/>
    </dgm:pt>
    <dgm:pt modelId="{A0B7067D-4728-4DAD-901B-2DE94A895303}" type="pres">
      <dgm:prSet presAssocID="{050ED18B-5FEC-44BA-86C0-DC3EF9BB9798}" presName="vNodes" presStyleCnt="0"/>
      <dgm:spPr/>
    </dgm:pt>
    <dgm:pt modelId="{E6C2748E-3FE4-403A-B772-78EB2AA3BBE7}" type="pres">
      <dgm:prSet presAssocID="{DCB9ECE1-204A-4B03-A857-A60C4CDEDA8F}" presName="node" presStyleLbl="node1" presStyleIdx="0" presStyleCnt="4" custScaleX="114623" custScaleY="113545">
        <dgm:presLayoutVars>
          <dgm:bulletEnabled val="1"/>
        </dgm:presLayoutVars>
      </dgm:prSet>
      <dgm:spPr/>
    </dgm:pt>
    <dgm:pt modelId="{FF9C0F3B-7AF4-4A86-9F2C-C153CD13D652}" type="pres">
      <dgm:prSet presAssocID="{7DC076E1-8AD8-4B3A-92A7-9048C9485230}" presName="spacerT" presStyleCnt="0"/>
      <dgm:spPr/>
    </dgm:pt>
    <dgm:pt modelId="{56F9A1CF-C408-472F-A2B4-16554A27FE05}" type="pres">
      <dgm:prSet presAssocID="{7DC076E1-8AD8-4B3A-92A7-9048C9485230}" presName="sibTrans" presStyleLbl="sibTrans2D1" presStyleIdx="0" presStyleCnt="3"/>
      <dgm:spPr/>
    </dgm:pt>
    <dgm:pt modelId="{F087B422-580F-4554-94BB-811D7518EAF9}" type="pres">
      <dgm:prSet presAssocID="{7DC076E1-8AD8-4B3A-92A7-9048C9485230}" presName="spacerB" presStyleCnt="0"/>
      <dgm:spPr/>
    </dgm:pt>
    <dgm:pt modelId="{1C38B667-5A16-4E45-B0B8-00F5DF2FF361}" type="pres">
      <dgm:prSet presAssocID="{607A01E3-ACC1-405E-8926-1A51AE17ECC1}" presName="node" presStyleLbl="node1" presStyleIdx="1" presStyleCnt="4" custScaleX="115771" custScaleY="115771">
        <dgm:presLayoutVars>
          <dgm:bulletEnabled val="1"/>
        </dgm:presLayoutVars>
      </dgm:prSet>
      <dgm:spPr/>
    </dgm:pt>
    <dgm:pt modelId="{C7CC3085-1797-44F2-86FA-B49869E5DC6A}" type="pres">
      <dgm:prSet presAssocID="{E8FA5063-6561-4C45-9261-DD1C95DCE6BF}" presName="spacerT" presStyleCnt="0"/>
      <dgm:spPr/>
    </dgm:pt>
    <dgm:pt modelId="{0A607C5D-1AE2-476C-94E4-96C3654EEE92}" type="pres">
      <dgm:prSet presAssocID="{E8FA5063-6561-4C45-9261-DD1C95DCE6BF}" presName="sibTrans" presStyleLbl="sibTrans2D1" presStyleIdx="1" presStyleCnt="3"/>
      <dgm:spPr/>
    </dgm:pt>
    <dgm:pt modelId="{9F6DE873-3CEB-4243-87BD-C98C7FE9B51E}" type="pres">
      <dgm:prSet presAssocID="{E8FA5063-6561-4C45-9261-DD1C95DCE6BF}" presName="spacerB" presStyleCnt="0"/>
      <dgm:spPr/>
    </dgm:pt>
    <dgm:pt modelId="{D3D1AB70-D6DF-49B9-A1E9-0AB24792BEEA}" type="pres">
      <dgm:prSet presAssocID="{3A25C35B-2E37-414B-B1E2-CABE1F2583AB}" presName="node" presStyleLbl="node1" presStyleIdx="2" presStyleCnt="4" custScaleX="116553" custScaleY="116553">
        <dgm:presLayoutVars>
          <dgm:bulletEnabled val="1"/>
        </dgm:presLayoutVars>
      </dgm:prSet>
      <dgm:spPr/>
    </dgm:pt>
    <dgm:pt modelId="{F93B961A-1A8C-4ECD-B167-0023B0B1B58E}" type="pres">
      <dgm:prSet presAssocID="{050ED18B-5FEC-44BA-86C0-DC3EF9BB9798}" presName="sibTransLast" presStyleLbl="sibTrans2D1" presStyleIdx="2" presStyleCnt="3"/>
      <dgm:spPr/>
    </dgm:pt>
    <dgm:pt modelId="{73E843D4-E4FF-4C9D-9CE3-DC0ABF04D071}" type="pres">
      <dgm:prSet presAssocID="{050ED18B-5FEC-44BA-86C0-DC3EF9BB9798}" presName="connectorText" presStyleLbl="sibTrans2D1" presStyleIdx="2" presStyleCnt="3"/>
      <dgm:spPr/>
    </dgm:pt>
    <dgm:pt modelId="{D7C47E95-CD42-4306-BD8A-CB3F5A82EA45}" type="pres">
      <dgm:prSet presAssocID="{050ED18B-5FEC-44BA-86C0-DC3EF9BB9798}" presName="lastNode" presStyleLbl="node1" presStyleIdx="3" presStyleCnt="4" custScaleX="87500" custScaleY="87500">
        <dgm:presLayoutVars>
          <dgm:bulletEnabled val="1"/>
        </dgm:presLayoutVars>
      </dgm:prSet>
      <dgm:spPr/>
    </dgm:pt>
  </dgm:ptLst>
  <dgm:cxnLst>
    <dgm:cxn modelId="{A4DE2920-897A-4BC3-ACB1-FC5A8BB7DE2E}" type="presOf" srcId="{7DC076E1-8AD8-4B3A-92A7-9048C9485230}" destId="{56F9A1CF-C408-472F-A2B4-16554A27FE05}" srcOrd="0" destOrd="0" presId="urn:microsoft.com/office/officeart/2005/8/layout/equation2"/>
    <dgm:cxn modelId="{C528A32F-6401-4DBD-B9C1-84699E2C052D}" type="presOf" srcId="{78AE4AB5-7232-41D0-A863-661CA3308DD4}" destId="{73E843D4-E4FF-4C9D-9CE3-DC0ABF04D071}" srcOrd="1" destOrd="0" presId="urn:microsoft.com/office/officeart/2005/8/layout/equation2"/>
    <dgm:cxn modelId="{B5041131-4098-478A-A9E8-BBA1031B27B1}" type="presOf" srcId="{050ED18B-5FEC-44BA-86C0-DC3EF9BB9798}" destId="{FA7CD4DF-AD1D-4AE2-9788-2AF62D995B1F}" srcOrd="0" destOrd="0" presId="urn:microsoft.com/office/officeart/2005/8/layout/equation2"/>
    <dgm:cxn modelId="{7A550149-0D45-4A86-AB47-448AC29084BC}" srcId="{050ED18B-5FEC-44BA-86C0-DC3EF9BB9798}" destId="{C2641050-CE41-41B5-B248-BC978881C779}" srcOrd="3" destOrd="0" parTransId="{03485A82-5422-40A4-80C1-1041AF10CADE}" sibTransId="{811CC828-3C71-45DF-9906-22107C5CBBD4}"/>
    <dgm:cxn modelId="{4BA1CC6B-5168-4767-B6DA-067DD07864E6}" type="presOf" srcId="{E8FA5063-6561-4C45-9261-DD1C95DCE6BF}" destId="{0A607C5D-1AE2-476C-94E4-96C3654EEE92}" srcOrd="0" destOrd="0" presId="urn:microsoft.com/office/officeart/2005/8/layout/equation2"/>
    <dgm:cxn modelId="{344A8B80-29F9-4191-AAAA-6BC6E8F41C18}" type="presOf" srcId="{C2641050-CE41-41B5-B248-BC978881C779}" destId="{D7C47E95-CD42-4306-BD8A-CB3F5A82EA45}" srcOrd="0" destOrd="0" presId="urn:microsoft.com/office/officeart/2005/8/layout/equation2"/>
    <dgm:cxn modelId="{7810B981-8BF3-47C8-A3E7-BA0DC2202FCB}" type="presOf" srcId="{3A25C35B-2E37-414B-B1E2-CABE1F2583AB}" destId="{D3D1AB70-D6DF-49B9-A1E9-0AB24792BEEA}" srcOrd="0" destOrd="0" presId="urn:microsoft.com/office/officeart/2005/8/layout/equation2"/>
    <dgm:cxn modelId="{06B613A0-FC33-479F-9A4A-588687CA9057}" srcId="{050ED18B-5FEC-44BA-86C0-DC3EF9BB9798}" destId="{3A25C35B-2E37-414B-B1E2-CABE1F2583AB}" srcOrd="2" destOrd="0" parTransId="{1EC6F90E-70DC-415E-ADA4-EEC2486DAAF4}" sibTransId="{78AE4AB5-7232-41D0-A863-661CA3308DD4}"/>
    <dgm:cxn modelId="{F17162A9-2737-4E87-9241-2A621C01EACF}" type="presOf" srcId="{607A01E3-ACC1-405E-8926-1A51AE17ECC1}" destId="{1C38B667-5A16-4E45-B0B8-00F5DF2FF361}" srcOrd="0" destOrd="0" presId="urn:microsoft.com/office/officeart/2005/8/layout/equation2"/>
    <dgm:cxn modelId="{F2120CAD-F36D-431F-ABD3-4F04C0AF5868}" srcId="{050ED18B-5FEC-44BA-86C0-DC3EF9BB9798}" destId="{DCB9ECE1-204A-4B03-A857-A60C4CDEDA8F}" srcOrd="0" destOrd="0" parTransId="{C69BB1EC-5AF7-4779-9D46-4839EF5B99B3}" sibTransId="{7DC076E1-8AD8-4B3A-92A7-9048C9485230}"/>
    <dgm:cxn modelId="{31B272BD-93CF-4E22-A306-41CC7A8CEF00}" srcId="{050ED18B-5FEC-44BA-86C0-DC3EF9BB9798}" destId="{607A01E3-ACC1-405E-8926-1A51AE17ECC1}" srcOrd="1" destOrd="0" parTransId="{14910B2B-F311-4154-B1EB-EE842C98984B}" sibTransId="{E8FA5063-6561-4C45-9261-DD1C95DCE6BF}"/>
    <dgm:cxn modelId="{633C2EBF-16DF-43D2-AC8C-A0D70FD85D1E}" type="presOf" srcId="{DCB9ECE1-204A-4B03-A857-A60C4CDEDA8F}" destId="{E6C2748E-3FE4-403A-B772-78EB2AA3BBE7}" srcOrd="0" destOrd="0" presId="urn:microsoft.com/office/officeart/2005/8/layout/equation2"/>
    <dgm:cxn modelId="{58EC98D7-9E12-4406-9B7B-E2BB87C6D134}" type="presOf" srcId="{78AE4AB5-7232-41D0-A863-661CA3308DD4}" destId="{F93B961A-1A8C-4ECD-B167-0023B0B1B58E}" srcOrd="0" destOrd="0" presId="urn:microsoft.com/office/officeart/2005/8/layout/equation2"/>
    <dgm:cxn modelId="{EACE453B-DA71-489D-A869-A4D75B7003A9}" type="presParOf" srcId="{FA7CD4DF-AD1D-4AE2-9788-2AF62D995B1F}" destId="{A0B7067D-4728-4DAD-901B-2DE94A895303}" srcOrd="0" destOrd="0" presId="urn:microsoft.com/office/officeart/2005/8/layout/equation2"/>
    <dgm:cxn modelId="{47BC1DD0-AC95-474E-9D46-92FAA0E1C081}" type="presParOf" srcId="{A0B7067D-4728-4DAD-901B-2DE94A895303}" destId="{E6C2748E-3FE4-403A-B772-78EB2AA3BBE7}" srcOrd="0" destOrd="0" presId="urn:microsoft.com/office/officeart/2005/8/layout/equation2"/>
    <dgm:cxn modelId="{4931D86D-6F9D-413D-BF8C-AF55F58647A3}" type="presParOf" srcId="{A0B7067D-4728-4DAD-901B-2DE94A895303}" destId="{FF9C0F3B-7AF4-4A86-9F2C-C153CD13D652}" srcOrd="1" destOrd="0" presId="urn:microsoft.com/office/officeart/2005/8/layout/equation2"/>
    <dgm:cxn modelId="{EF147B2D-CF47-4B50-8437-236B28EB52BC}" type="presParOf" srcId="{A0B7067D-4728-4DAD-901B-2DE94A895303}" destId="{56F9A1CF-C408-472F-A2B4-16554A27FE05}" srcOrd="2" destOrd="0" presId="urn:microsoft.com/office/officeart/2005/8/layout/equation2"/>
    <dgm:cxn modelId="{B5CE1841-3271-4642-901F-99A46A7D8BEE}" type="presParOf" srcId="{A0B7067D-4728-4DAD-901B-2DE94A895303}" destId="{F087B422-580F-4554-94BB-811D7518EAF9}" srcOrd="3" destOrd="0" presId="urn:microsoft.com/office/officeart/2005/8/layout/equation2"/>
    <dgm:cxn modelId="{2282225B-F9D7-4526-8858-68859E88FFEE}" type="presParOf" srcId="{A0B7067D-4728-4DAD-901B-2DE94A895303}" destId="{1C38B667-5A16-4E45-B0B8-00F5DF2FF361}" srcOrd="4" destOrd="0" presId="urn:microsoft.com/office/officeart/2005/8/layout/equation2"/>
    <dgm:cxn modelId="{FF01CF00-051B-4717-8F73-6391E45B7553}" type="presParOf" srcId="{A0B7067D-4728-4DAD-901B-2DE94A895303}" destId="{C7CC3085-1797-44F2-86FA-B49869E5DC6A}" srcOrd="5" destOrd="0" presId="urn:microsoft.com/office/officeart/2005/8/layout/equation2"/>
    <dgm:cxn modelId="{CC52EA91-0FDF-4BAD-AF01-58D92DF86ED1}" type="presParOf" srcId="{A0B7067D-4728-4DAD-901B-2DE94A895303}" destId="{0A607C5D-1AE2-476C-94E4-96C3654EEE92}" srcOrd="6" destOrd="0" presId="urn:microsoft.com/office/officeart/2005/8/layout/equation2"/>
    <dgm:cxn modelId="{B5659E48-1085-4B4E-B64D-3C42391AFA4D}" type="presParOf" srcId="{A0B7067D-4728-4DAD-901B-2DE94A895303}" destId="{9F6DE873-3CEB-4243-87BD-C98C7FE9B51E}" srcOrd="7" destOrd="0" presId="urn:microsoft.com/office/officeart/2005/8/layout/equation2"/>
    <dgm:cxn modelId="{C9649F77-0348-4FD1-B8EE-B4C780EA767E}" type="presParOf" srcId="{A0B7067D-4728-4DAD-901B-2DE94A895303}" destId="{D3D1AB70-D6DF-49B9-A1E9-0AB24792BEEA}" srcOrd="8" destOrd="0" presId="urn:microsoft.com/office/officeart/2005/8/layout/equation2"/>
    <dgm:cxn modelId="{1F2FF15D-AB89-495E-9027-5E9016393514}" type="presParOf" srcId="{FA7CD4DF-AD1D-4AE2-9788-2AF62D995B1F}" destId="{F93B961A-1A8C-4ECD-B167-0023B0B1B58E}" srcOrd="1" destOrd="0" presId="urn:microsoft.com/office/officeart/2005/8/layout/equation2"/>
    <dgm:cxn modelId="{C40AA619-AF5B-4986-9B07-02D234B4EC47}" type="presParOf" srcId="{F93B961A-1A8C-4ECD-B167-0023B0B1B58E}" destId="{73E843D4-E4FF-4C9D-9CE3-DC0ABF04D071}" srcOrd="0" destOrd="0" presId="urn:microsoft.com/office/officeart/2005/8/layout/equation2"/>
    <dgm:cxn modelId="{D3E03E95-3D7C-4490-B8B8-CFA887ED485D}" type="presParOf" srcId="{FA7CD4DF-AD1D-4AE2-9788-2AF62D995B1F}" destId="{D7C47E95-CD42-4306-BD8A-CB3F5A82EA45}"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CD335-D839-4958-977C-5018A51892FF}">
      <dsp:nvSpPr>
        <dsp:cNvPr id="0" name=""/>
        <dsp:cNvSpPr/>
      </dsp:nvSpPr>
      <dsp:spPr>
        <a:xfrm>
          <a:off x="4280644" y="2070712"/>
          <a:ext cx="2256375" cy="2256174"/>
        </a:xfrm>
        <a:prstGeom prst="ellipse">
          <a:avLst/>
        </a:prstGeom>
        <a:solidFill>
          <a:srgbClr val="A6CE3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62230" rIns="62230" bIns="62230" numCol="1" spcCol="1270" anchor="ctr" anchorCtr="0">
          <a:noAutofit/>
        </a:bodyPr>
        <a:lstStyle/>
        <a:p>
          <a:pPr marL="0" lvl="0" indent="0" algn="ctr" defTabSz="2178050">
            <a:lnSpc>
              <a:spcPct val="100000"/>
            </a:lnSpc>
            <a:spcBef>
              <a:spcPct val="0"/>
            </a:spcBef>
            <a:spcAft>
              <a:spcPts val="0"/>
            </a:spcAft>
            <a:buNone/>
          </a:pPr>
          <a:r>
            <a:rPr lang="sl-SI" sz="4900" b="1" u="none" kern="1200" dirty="0">
              <a:latin typeface="Raleway" panose="020B0503030101060003" pitchFamily="34" charset="-18"/>
            </a:rPr>
            <a:t>Faze LCA</a:t>
          </a:r>
          <a:endParaRPr lang="en-US" sz="4900" b="1" u="none" kern="1200" dirty="0">
            <a:latin typeface="Raleway" panose="020B0503030101060003" pitchFamily="34" charset="-18"/>
          </a:endParaRPr>
        </a:p>
      </dsp:txBody>
      <dsp:txXfrm>
        <a:off x="4611082" y="2401121"/>
        <a:ext cx="1595499" cy="1595356"/>
      </dsp:txXfrm>
    </dsp:sp>
    <dsp:sp modelId="{492B90BD-B821-45AB-866E-83BE5BA9798C}">
      <dsp:nvSpPr>
        <dsp:cNvPr id="0" name=""/>
        <dsp:cNvSpPr/>
      </dsp:nvSpPr>
      <dsp:spPr>
        <a:xfrm>
          <a:off x="2825033" y="733838"/>
          <a:ext cx="5368251" cy="4918473"/>
        </a:xfrm>
        <a:prstGeom prst="blockArc">
          <a:avLst>
            <a:gd name="adj1" fmla="val 16509444"/>
            <a:gd name="adj2" fmla="val 5088054"/>
            <a:gd name="adj3" fmla="val 5240"/>
          </a:avLst>
        </a:prstGeom>
        <a:solidFill>
          <a:srgbClr val="A6CE3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13A20A-9480-468E-8BC9-81382399D708}">
      <dsp:nvSpPr>
        <dsp:cNvPr id="0" name=""/>
        <dsp:cNvSpPr/>
      </dsp:nvSpPr>
      <dsp:spPr>
        <a:xfrm>
          <a:off x="6810379" y="454825"/>
          <a:ext cx="744229" cy="669590"/>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57150" cap="flat" cmpd="sng" algn="ctr">
          <a:solidFill>
            <a:srgbClr val="A6CE37"/>
          </a:solidFill>
          <a:prstDash val="solid"/>
          <a:miter lim="800000"/>
        </a:ln>
        <a:effectLst/>
      </dsp:spPr>
      <dsp:style>
        <a:lnRef idx="2">
          <a:scrgbClr r="0" g="0" b="0"/>
        </a:lnRef>
        <a:fillRef idx="1">
          <a:scrgbClr r="0" g="0" b="0"/>
        </a:fillRef>
        <a:effectRef idx="0">
          <a:scrgbClr r="0" g="0" b="0"/>
        </a:effectRef>
        <a:fontRef idx="minor"/>
      </dsp:style>
    </dsp:sp>
    <dsp:sp modelId="{A6D5FE9B-5D43-4A38-BFFE-6BFB20E60771}">
      <dsp:nvSpPr>
        <dsp:cNvPr id="0" name=""/>
        <dsp:cNvSpPr/>
      </dsp:nvSpPr>
      <dsp:spPr>
        <a:xfrm>
          <a:off x="7722846" y="358789"/>
          <a:ext cx="3670988" cy="90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b="1" u="none" kern="1200" dirty="0"/>
            <a:t>1. </a:t>
          </a:r>
          <a:r>
            <a:rPr lang="sl-SI" sz="2400" b="1" u="none" kern="1200" dirty="0"/>
            <a:t>Cilj in obseg</a:t>
          </a:r>
          <a:endParaRPr lang="en-US" sz="2400" b="1" u="none" kern="1200" dirty="0"/>
        </a:p>
      </dsp:txBody>
      <dsp:txXfrm>
        <a:off x="7722846" y="358789"/>
        <a:ext cx="3670988" cy="904777"/>
      </dsp:txXfrm>
    </dsp:sp>
    <dsp:sp modelId="{419B6840-D58C-4E89-A591-CA3249C77029}">
      <dsp:nvSpPr>
        <dsp:cNvPr id="0" name=""/>
        <dsp:cNvSpPr/>
      </dsp:nvSpPr>
      <dsp:spPr>
        <a:xfrm>
          <a:off x="7995480" y="1473968"/>
          <a:ext cx="707657" cy="874523"/>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76200" cap="flat" cmpd="sng" algn="ctr">
          <a:noFill/>
          <a:prstDash val="solid"/>
          <a:miter lim="800000"/>
        </a:ln>
        <a:effectLst/>
      </dsp:spPr>
      <dsp:style>
        <a:lnRef idx="2">
          <a:scrgbClr r="0" g="0" b="0"/>
        </a:lnRef>
        <a:fillRef idx="1">
          <a:scrgbClr r="0" g="0" b="0"/>
        </a:fillRef>
        <a:effectRef idx="0">
          <a:scrgbClr r="0" g="0" b="0"/>
        </a:effectRef>
        <a:fontRef idx="minor"/>
      </dsp:style>
    </dsp:sp>
    <dsp:sp modelId="{184B3A73-2452-412C-BA64-56EE8AEA5503}">
      <dsp:nvSpPr>
        <dsp:cNvPr id="0" name=""/>
        <dsp:cNvSpPr/>
      </dsp:nvSpPr>
      <dsp:spPr>
        <a:xfrm>
          <a:off x="8835311" y="1344251"/>
          <a:ext cx="4754340" cy="1170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b="1" u="none" kern="1200" dirty="0"/>
            <a:t>2. </a:t>
          </a:r>
          <a:r>
            <a:rPr lang="sl-SI" sz="2400" b="1" u="none" kern="1200" dirty="0"/>
            <a:t>Inventarizacija življenjskega cikla - </a:t>
          </a:r>
          <a:r>
            <a:rPr lang="en-US" sz="2400" b="1" u="none" kern="1200" dirty="0"/>
            <a:t>Life Cycle Inventory (LCI)</a:t>
          </a:r>
        </a:p>
      </dsp:txBody>
      <dsp:txXfrm>
        <a:off x="8835311" y="1344251"/>
        <a:ext cx="4754340" cy="1170097"/>
      </dsp:txXfrm>
    </dsp:sp>
    <dsp:sp modelId="{19D5F3F6-57CF-4D64-BA17-73473038FE64}">
      <dsp:nvSpPr>
        <dsp:cNvPr id="0" name=""/>
        <dsp:cNvSpPr/>
      </dsp:nvSpPr>
      <dsp:spPr>
        <a:xfrm>
          <a:off x="8301564" y="2860112"/>
          <a:ext cx="832946" cy="766714"/>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76200" cap="flat" cmpd="sng" algn="ctr">
          <a:noFill/>
          <a:prstDash val="solid"/>
          <a:miter lim="800000"/>
        </a:ln>
        <a:effectLst/>
      </dsp:spPr>
      <dsp:style>
        <a:lnRef idx="2">
          <a:scrgbClr r="0" g="0" b="0"/>
        </a:lnRef>
        <a:fillRef idx="1">
          <a:scrgbClr r="0" g="0" b="0"/>
        </a:fillRef>
        <a:effectRef idx="0">
          <a:scrgbClr r="0" g="0" b="0"/>
        </a:effectRef>
        <a:fontRef idx="minor"/>
      </dsp:style>
    </dsp:sp>
    <dsp:sp modelId="{B3DFF9C0-2109-47C4-B38D-F93EB5D97641}">
      <dsp:nvSpPr>
        <dsp:cNvPr id="0" name=""/>
        <dsp:cNvSpPr/>
      </dsp:nvSpPr>
      <dsp:spPr>
        <a:xfrm>
          <a:off x="9240441" y="2742922"/>
          <a:ext cx="5415900" cy="1170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b="1" u="none" kern="1200" dirty="0"/>
            <a:t>3. </a:t>
          </a:r>
          <a:r>
            <a:rPr lang="sl-SI" sz="2400" b="1" u="none" kern="1200" dirty="0"/>
            <a:t>Ocenitev vplivov življenjskega cikla </a:t>
          </a:r>
          <a:r>
            <a:rPr lang="en-US" sz="2400" b="1" u="none" kern="1200" dirty="0"/>
            <a:t>Life Cycle Impact Assessment (LCIA)</a:t>
          </a:r>
        </a:p>
      </dsp:txBody>
      <dsp:txXfrm>
        <a:off x="9240441" y="2742922"/>
        <a:ext cx="5415900" cy="1170097"/>
      </dsp:txXfrm>
    </dsp:sp>
    <dsp:sp modelId="{C8EEEDA1-5CD4-4948-B5B9-1459D81FF359}">
      <dsp:nvSpPr>
        <dsp:cNvPr id="0" name=""/>
        <dsp:cNvSpPr/>
      </dsp:nvSpPr>
      <dsp:spPr>
        <a:xfrm>
          <a:off x="7746339" y="4400276"/>
          <a:ext cx="888718" cy="754336"/>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FE2429F6-6D5F-43C3-85D9-99B3B96AEDA5}">
      <dsp:nvSpPr>
        <dsp:cNvPr id="0" name=""/>
        <dsp:cNvSpPr/>
      </dsp:nvSpPr>
      <dsp:spPr>
        <a:xfrm>
          <a:off x="8691719" y="4385168"/>
          <a:ext cx="4903429" cy="769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b="1" u="none" kern="1200" dirty="0"/>
            <a:t>4. </a:t>
          </a:r>
          <a:r>
            <a:rPr lang="en-US" sz="2400" b="1" u="none" kern="1200" dirty="0" err="1"/>
            <a:t>Interpreta</a:t>
          </a:r>
          <a:r>
            <a:rPr lang="sl-SI" sz="2400" b="1" u="none" kern="1200" dirty="0" err="1"/>
            <a:t>cija</a:t>
          </a:r>
          <a:endParaRPr lang="en-US" sz="2400" b="1" u="none" kern="1200" dirty="0"/>
        </a:p>
      </dsp:txBody>
      <dsp:txXfrm>
        <a:off x="8691719" y="4385168"/>
        <a:ext cx="4903429" cy="769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2748E-3FE4-403A-B772-78EB2AA3BBE7}">
      <dsp:nvSpPr>
        <dsp:cNvPr id="0" name=""/>
        <dsp:cNvSpPr/>
      </dsp:nvSpPr>
      <dsp:spPr>
        <a:xfrm>
          <a:off x="422975" y="1092"/>
          <a:ext cx="1009228" cy="999737"/>
        </a:xfrm>
        <a:prstGeom prst="ellipse">
          <a:avLst/>
        </a:prstGeom>
        <a:solidFill>
          <a:schemeClr val="accent5">
            <a:lumMod val="75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sl-SI" sz="900" kern="1200" dirty="0">
              <a:latin typeface="Neo Sans"/>
            </a:rPr>
            <a:t>KOLIČINA</a:t>
          </a:r>
          <a:endParaRPr lang="en-US" sz="900" kern="1200" dirty="0">
            <a:latin typeface="Neo Sans"/>
          </a:endParaRPr>
        </a:p>
      </dsp:txBody>
      <dsp:txXfrm>
        <a:off x="570773" y="147500"/>
        <a:ext cx="713632" cy="706921"/>
      </dsp:txXfrm>
    </dsp:sp>
    <dsp:sp modelId="{56F9A1CF-C408-472F-A2B4-16554A27FE05}">
      <dsp:nvSpPr>
        <dsp:cNvPr id="0" name=""/>
        <dsp:cNvSpPr/>
      </dsp:nvSpPr>
      <dsp:spPr>
        <a:xfrm>
          <a:off x="672252" y="1072324"/>
          <a:ext cx="510676" cy="510676"/>
        </a:xfrm>
        <a:prstGeom prst="mathPlus">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39942" y="1267607"/>
        <a:ext cx="375296" cy="120110"/>
      </dsp:txXfrm>
    </dsp:sp>
    <dsp:sp modelId="{1C38B667-5A16-4E45-B0B8-00F5DF2FF361}">
      <dsp:nvSpPr>
        <dsp:cNvPr id="0" name=""/>
        <dsp:cNvSpPr/>
      </dsp:nvSpPr>
      <dsp:spPr>
        <a:xfrm>
          <a:off x="417922" y="1654495"/>
          <a:ext cx="1019336" cy="1019336"/>
        </a:xfrm>
        <a:prstGeom prst="ellipse">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sl-SI" sz="900" kern="1200" dirty="0">
              <a:latin typeface="Neo Sans"/>
            </a:rPr>
            <a:t>KAKOVOST</a:t>
          </a:r>
          <a:endParaRPr lang="en-US" sz="900" kern="1200" dirty="0">
            <a:latin typeface="Neo Sans"/>
          </a:endParaRPr>
        </a:p>
      </dsp:txBody>
      <dsp:txXfrm>
        <a:off x="567200" y="1803773"/>
        <a:ext cx="720780" cy="720780"/>
      </dsp:txXfrm>
    </dsp:sp>
    <dsp:sp modelId="{0A607C5D-1AE2-476C-94E4-96C3654EEE92}">
      <dsp:nvSpPr>
        <dsp:cNvPr id="0" name=""/>
        <dsp:cNvSpPr/>
      </dsp:nvSpPr>
      <dsp:spPr>
        <a:xfrm>
          <a:off x="672252" y="2745326"/>
          <a:ext cx="510676" cy="510676"/>
        </a:xfrm>
        <a:prstGeom prst="mathPlus">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739942" y="2940609"/>
        <a:ext cx="375296" cy="120110"/>
      </dsp:txXfrm>
    </dsp:sp>
    <dsp:sp modelId="{D3D1AB70-D6DF-49B9-A1E9-0AB24792BEEA}">
      <dsp:nvSpPr>
        <dsp:cNvPr id="0" name=""/>
        <dsp:cNvSpPr/>
      </dsp:nvSpPr>
      <dsp:spPr>
        <a:xfrm>
          <a:off x="414479" y="3327497"/>
          <a:ext cx="1026222" cy="1026222"/>
        </a:xfrm>
        <a:prstGeom prst="ellipse">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sl-SI" sz="900" kern="1200" dirty="0">
              <a:latin typeface="Neo Sans"/>
            </a:rPr>
            <a:t>TRAJANJE</a:t>
          </a:r>
          <a:endParaRPr lang="en-US" sz="900" kern="1200" dirty="0">
            <a:latin typeface="Neo Sans"/>
          </a:endParaRPr>
        </a:p>
      </dsp:txBody>
      <dsp:txXfrm>
        <a:off x="564766" y="3477784"/>
        <a:ext cx="725648" cy="725648"/>
      </dsp:txXfrm>
    </dsp:sp>
    <dsp:sp modelId="{F93B961A-1A8C-4ECD-B167-0023B0B1B58E}">
      <dsp:nvSpPr>
        <dsp:cNvPr id="0" name=""/>
        <dsp:cNvSpPr/>
      </dsp:nvSpPr>
      <dsp:spPr>
        <a:xfrm>
          <a:off x="1572772" y="2013637"/>
          <a:ext cx="279991" cy="327537"/>
        </a:xfrm>
        <a:prstGeom prst="rightArrow">
          <a:avLst>
            <a:gd name="adj1" fmla="val 60000"/>
            <a:gd name="adj2" fmla="val 5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572772" y="2079144"/>
        <a:ext cx="195994" cy="196523"/>
      </dsp:txXfrm>
    </dsp:sp>
    <dsp:sp modelId="{D7C47E95-CD42-4306-BD8A-CB3F5A82EA45}">
      <dsp:nvSpPr>
        <dsp:cNvPr id="0" name=""/>
        <dsp:cNvSpPr/>
      </dsp:nvSpPr>
      <dsp:spPr>
        <a:xfrm>
          <a:off x="1968987" y="1406988"/>
          <a:ext cx="1540834" cy="1540834"/>
        </a:xfrm>
        <a:prstGeom prst="ellipse">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Neo Sans Pro Medium" panose="020B0704030504040204" pitchFamily="34" charset="0"/>
            </a:rPr>
            <a:t>F</a:t>
          </a:r>
          <a:r>
            <a:rPr lang="sl-SI" sz="1400" kern="1200" dirty="0">
              <a:latin typeface="Neo Sans Pro Medium" panose="020B0704030504040204" pitchFamily="34" charset="0"/>
            </a:rPr>
            <a:t>UNKCIJSKA ENOTA</a:t>
          </a:r>
          <a:endParaRPr lang="en-US" sz="1400" kern="1200" dirty="0">
            <a:latin typeface="Neo Sans Pro Medium" panose="020B0704030504040204" pitchFamily="34" charset="0"/>
          </a:endParaRPr>
        </a:p>
      </dsp:txBody>
      <dsp:txXfrm>
        <a:off x="2194637" y="1632638"/>
        <a:ext cx="1089534" cy="1089534"/>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2A6D6D-C0DF-6AD6-E209-3175F116A7EF}"/>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sl-SI" dirty="0">
              <a:latin typeface="Raleway" panose="020B0503030101060003" pitchFamily="34" charset="-18"/>
            </a:endParaRPr>
          </a:p>
        </p:txBody>
      </p:sp>
      <p:sp>
        <p:nvSpPr>
          <p:cNvPr id="3" name="Date Placeholder 2">
            <a:extLst>
              <a:ext uri="{FF2B5EF4-FFF2-40B4-BE49-F238E27FC236}">
                <a16:creationId xmlns:a16="http://schemas.microsoft.com/office/drawing/2014/main" id="{6B30BDFB-50FC-A1F0-18BE-4B1C5B692EEC}"/>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0D050663-9FDC-4452-B0E2-62D39D316E9A}" type="datetimeFigureOut">
              <a:rPr lang="sl-SI" smtClean="0">
                <a:latin typeface="Raleway" panose="020B0503030101060003" pitchFamily="34" charset="-18"/>
              </a:rPr>
              <a:t>16. 06. 2026</a:t>
            </a:fld>
            <a:endParaRPr lang="sl-SI" dirty="0">
              <a:latin typeface="Raleway" panose="020B0503030101060003" pitchFamily="34" charset="-18"/>
            </a:endParaRPr>
          </a:p>
        </p:txBody>
      </p:sp>
      <p:sp>
        <p:nvSpPr>
          <p:cNvPr id="4" name="Footer Placeholder 3">
            <a:extLst>
              <a:ext uri="{FF2B5EF4-FFF2-40B4-BE49-F238E27FC236}">
                <a16:creationId xmlns:a16="http://schemas.microsoft.com/office/drawing/2014/main" id="{E96C599E-C7EE-8AEC-2447-74D0661D0E0B}"/>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sl-SI" dirty="0">
              <a:latin typeface="Raleway" panose="020B0503030101060003" pitchFamily="34" charset="-18"/>
            </a:endParaRPr>
          </a:p>
        </p:txBody>
      </p:sp>
      <p:sp>
        <p:nvSpPr>
          <p:cNvPr id="5" name="Slide Number Placeholder 4">
            <a:extLst>
              <a:ext uri="{FF2B5EF4-FFF2-40B4-BE49-F238E27FC236}">
                <a16:creationId xmlns:a16="http://schemas.microsoft.com/office/drawing/2014/main" id="{D6CF29C5-55C0-FE86-C9C6-CB5FE6AD3C29}"/>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2B763CE9-7585-4C94-89B1-ABD1821847E6}" type="slidenum">
              <a:rPr lang="sl-SI" smtClean="0">
                <a:latin typeface="Raleway" panose="020B0503030101060003" pitchFamily="34" charset="-18"/>
              </a:rPr>
              <a:t>‹#›</a:t>
            </a:fld>
            <a:endParaRPr lang="sl-SI" dirty="0">
              <a:latin typeface="Raleway" panose="020B0503030101060003" pitchFamily="34" charset="-18"/>
            </a:endParaRPr>
          </a:p>
        </p:txBody>
      </p:sp>
    </p:spTree>
    <p:extLst>
      <p:ext uri="{BB962C8B-B14F-4D97-AF65-F5344CB8AC3E}">
        <p14:creationId xmlns:p14="http://schemas.microsoft.com/office/powerpoint/2010/main" val="268033649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1T14:21:03.05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4032 223,'-843'-164,"636"136,-1 9,-230 8,-294 61,523-22,-307 81,440-87,1 3,2 3,0 3,2 3,-76 50,112-60,1 2,1 1,1 1,-43 51,56-55,0 1,2 1,1 0,1 1,1 1,-20 59,29-69,0 0,1 0,1 1,1-1,1 1,0 0,2-1,0 1,1 0,0-1,7 22,-1-15,1 1,1-2,1 1,2-2,0 1,1-2,19 23,11 6,3-2,1-2,3-2,1-3,82 51,-16-22,3-5,2-5,3-6,200 60,-90-52,404 57,-362-87,1-11,379-20,-626-4,-1-1,0-2,59-16,-76 16,0 0,-1-1,1 0,-2-2,1 1,-1-1,0-1,0 0,-1-1,14-15,-7 2,-1-2,-2 0,0 0,-1-2,-2 1,-1-2,-1 0,-1 0,-1 0,6-57,-2-20,-5-175,-7 200,-4-130,2 172,-3 0,-1 0,-14-48,0 33,0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atin typeface="Raleway" panose="020B0503030101060003" pitchFamily="34" charset="-18"/>
              </a:defRPr>
            </a:lvl1pPr>
          </a:lstStyle>
          <a:p>
            <a:endParaRPr lang="de-DE" dirty="0"/>
          </a:p>
        </p:txBody>
      </p:sp>
      <p:sp>
        <p:nvSpPr>
          <p:cNvPr id="3" name="Datumsplatzhalt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atin typeface="Raleway" panose="020B0503030101060003" pitchFamily="34" charset="-18"/>
              </a:defRPr>
            </a:lvl1pPr>
          </a:lstStyle>
          <a:p>
            <a:fld id="{BECC32DC-DAFB-4142-A83E-A63348B816A6}" type="datetimeFigureOut">
              <a:rPr lang="de-DE" smtClean="0"/>
              <a:pPr/>
              <a:t>16.06.2026</a:t>
            </a:fld>
            <a:endParaRPr lang="de-DE" dirty="0"/>
          </a:p>
        </p:txBody>
      </p:sp>
      <p:sp>
        <p:nvSpPr>
          <p:cNvPr id="4" name="Folienbildplatzhalt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de-DE" dirty="0"/>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atin typeface="Raleway" panose="020B0503030101060003" pitchFamily="34" charset="-18"/>
              </a:defRPr>
            </a:lvl1pPr>
          </a:lstStyle>
          <a:p>
            <a:endParaRPr lang="de-DE" dirty="0"/>
          </a:p>
        </p:txBody>
      </p:sp>
      <p:sp>
        <p:nvSpPr>
          <p:cNvPr id="7" name="Foliennummernplatzhalt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atin typeface="Raleway" panose="020B0503030101060003" pitchFamily="34" charset="-18"/>
              </a:defRPr>
            </a:lvl1pPr>
          </a:lstStyle>
          <a:p>
            <a:fld id="{1C6D4880-194E-4982-BF70-D035E305FF49}" type="slidenum">
              <a:rPr lang="de-DE" smtClean="0"/>
              <a:pPr/>
              <a:t>‹#›</a:t>
            </a:fld>
            <a:endParaRPr lang="de-DE" dirty="0"/>
          </a:p>
        </p:txBody>
      </p:sp>
    </p:spTree>
    <p:extLst>
      <p:ext uri="{BB962C8B-B14F-4D97-AF65-F5344CB8AC3E}">
        <p14:creationId xmlns:p14="http://schemas.microsoft.com/office/powerpoint/2010/main" val="2653935967"/>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Raleway" panose="020B0503030101060003" pitchFamily="34" charset="-18"/>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a:xfrm>
            <a:off x="139700" y="768350"/>
            <a:ext cx="6819900" cy="3836988"/>
          </a:xfrm>
          <a:ln/>
        </p:spPr>
      </p:sp>
      <p:sp>
        <p:nvSpPr>
          <p:cNvPr id="46083" name="Notizenplatzhalter 2"/>
          <p:cNvSpPr>
            <a:spLocks noGrp="1"/>
          </p:cNvSpPr>
          <p:nvPr>
            <p:ph type="body" idx="1"/>
          </p:nvPr>
        </p:nvSpPr>
        <p:spPr>
          <a:noFill/>
          <a:ln/>
        </p:spPr>
        <p:txBody>
          <a:bodyPr/>
          <a:lstStyle/>
          <a:p>
            <a:endParaRPr lang="de-DE" dirty="0"/>
          </a:p>
        </p:txBody>
      </p:sp>
      <p:sp>
        <p:nvSpPr>
          <p:cNvPr id="4" name="Foliennummernplatzhalter 3"/>
          <p:cNvSpPr>
            <a:spLocks noGrp="1"/>
          </p:cNvSpPr>
          <p:nvPr>
            <p:ph type="sldNum" sz="quarter" idx="5"/>
          </p:nvPr>
        </p:nvSpPr>
        <p:spPr/>
        <p:txBody>
          <a:bodyPr/>
          <a:lstStyle/>
          <a:p>
            <a:pPr>
              <a:defRPr/>
            </a:pPr>
            <a:fld id="{6F1E5FF9-FE07-40EC-9189-81DA20F08A8A}" type="slidenum">
              <a:rPr lang="de-DE" altLang="en-US" smtClean="0"/>
              <a:pPr>
                <a:defRPr/>
              </a:pPr>
              <a:t>1</a:t>
            </a:fld>
            <a:endParaRPr lang="de-DE" altLang="en-US"/>
          </a:p>
        </p:txBody>
      </p:sp>
    </p:spTree>
    <p:extLst>
      <p:ext uri="{BB962C8B-B14F-4D97-AF65-F5344CB8AC3E}">
        <p14:creationId xmlns:p14="http://schemas.microsoft.com/office/powerpoint/2010/main" val="6577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13</a:t>
            </a:fld>
            <a:endParaRPr lang="en-US"/>
          </a:p>
        </p:txBody>
      </p:sp>
    </p:spTree>
    <p:extLst>
      <p:ext uri="{BB962C8B-B14F-4D97-AF65-F5344CB8AC3E}">
        <p14:creationId xmlns:p14="http://schemas.microsoft.com/office/powerpoint/2010/main" val="6187624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1E122-D8AB-9A8D-C611-0DA3EDEC9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086CD-29C2-AC09-8D81-AC1C3EF283EC}"/>
              </a:ext>
            </a:extLst>
          </p:cNvPr>
          <p:cNvSpPr>
            <a:spLocks noGrp="1" noRot="1" noChangeAspect="1"/>
          </p:cNvSpPr>
          <p:nvPr>
            <p:ph type="sldImg"/>
          </p:nvPr>
        </p:nvSpPr>
        <p:spPr>
          <a:xfrm>
            <a:off x="139700" y="768350"/>
            <a:ext cx="6819900" cy="3836988"/>
          </a:xfrm>
        </p:spPr>
      </p:sp>
      <p:sp>
        <p:nvSpPr>
          <p:cNvPr id="3" name="Notes Placeholder 2">
            <a:extLst>
              <a:ext uri="{FF2B5EF4-FFF2-40B4-BE49-F238E27FC236}">
                <a16:creationId xmlns:a16="http://schemas.microsoft.com/office/drawing/2014/main" id="{BE416A41-C952-8E7B-5675-2B56B6381CB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BFC3E04-7F4E-521A-7A91-55763CCB5BCA}"/>
              </a:ext>
            </a:extLst>
          </p:cNvPr>
          <p:cNvSpPr>
            <a:spLocks noGrp="1"/>
          </p:cNvSpPr>
          <p:nvPr>
            <p:ph type="sldNum" sz="quarter" idx="10"/>
          </p:nvPr>
        </p:nvSpPr>
        <p:spPr/>
        <p:txBody>
          <a:bodyPr/>
          <a:lstStyle/>
          <a:p>
            <a:fld id="{1C6D4880-194E-4982-BF70-D035E305FF49}" type="slidenum">
              <a:rPr lang="de-DE" smtClean="0"/>
              <a:pPr/>
              <a:t>120</a:t>
            </a:fld>
            <a:endParaRPr lang="de-DE"/>
          </a:p>
        </p:txBody>
      </p:sp>
    </p:spTree>
    <p:extLst>
      <p:ext uri="{BB962C8B-B14F-4D97-AF65-F5344CB8AC3E}">
        <p14:creationId xmlns:p14="http://schemas.microsoft.com/office/powerpoint/2010/main" val="96761148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835AC-E3C3-6FF9-5720-52F8AC3F52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88D99-1885-6FA4-4FA8-FC81EF95B179}"/>
              </a:ext>
            </a:extLst>
          </p:cNvPr>
          <p:cNvSpPr>
            <a:spLocks noGrp="1" noRot="1" noChangeAspect="1"/>
          </p:cNvSpPr>
          <p:nvPr>
            <p:ph type="sldImg"/>
          </p:nvPr>
        </p:nvSpPr>
        <p:spPr>
          <a:xfrm>
            <a:off x="139700" y="768350"/>
            <a:ext cx="6819900" cy="3836988"/>
          </a:xfrm>
        </p:spPr>
      </p:sp>
      <p:sp>
        <p:nvSpPr>
          <p:cNvPr id="3" name="Notes Placeholder 2">
            <a:extLst>
              <a:ext uri="{FF2B5EF4-FFF2-40B4-BE49-F238E27FC236}">
                <a16:creationId xmlns:a16="http://schemas.microsoft.com/office/drawing/2014/main" id="{3F9BD61A-5441-2AB0-2CB8-580A5DD07E5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A4DE1A-B335-D810-EED9-2AA2C023BC3A}"/>
              </a:ext>
            </a:extLst>
          </p:cNvPr>
          <p:cNvSpPr>
            <a:spLocks noGrp="1"/>
          </p:cNvSpPr>
          <p:nvPr>
            <p:ph type="sldNum" sz="quarter" idx="10"/>
          </p:nvPr>
        </p:nvSpPr>
        <p:spPr/>
        <p:txBody>
          <a:bodyPr/>
          <a:lstStyle/>
          <a:p>
            <a:fld id="{1C6D4880-194E-4982-BF70-D035E305FF49}" type="slidenum">
              <a:rPr lang="de-DE" smtClean="0"/>
              <a:pPr/>
              <a:t>121</a:t>
            </a:fld>
            <a:endParaRPr lang="de-DE"/>
          </a:p>
        </p:txBody>
      </p:sp>
    </p:spTree>
    <p:extLst>
      <p:ext uri="{BB962C8B-B14F-4D97-AF65-F5344CB8AC3E}">
        <p14:creationId xmlns:p14="http://schemas.microsoft.com/office/powerpoint/2010/main" val="4885760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sl"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122</a:t>
            </a:fld>
            <a:endParaRPr lang="de-DE"/>
          </a:p>
        </p:txBody>
      </p:sp>
    </p:spTree>
    <p:extLst>
      <p:ext uri="{BB962C8B-B14F-4D97-AF65-F5344CB8AC3E}">
        <p14:creationId xmlns:p14="http://schemas.microsoft.com/office/powerpoint/2010/main" val="18764081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sl"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123</a:t>
            </a:fld>
            <a:endParaRPr lang="de-DE"/>
          </a:p>
        </p:txBody>
      </p:sp>
    </p:spTree>
    <p:extLst>
      <p:ext uri="{BB962C8B-B14F-4D97-AF65-F5344CB8AC3E}">
        <p14:creationId xmlns:p14="http://schemas.microsoft.com/office/powerpoint/2010/main" val="34579526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124</a:t>
            </a:fld>
            <a:endParaRPr lang="de-DE"/>
          </a:p>
        </p:txBody>
      </p:sp>
    </p:spTree>
    <p:extLst>
      <p:ext uri="{BB962C8B-B14F-4D97-AF65-F5344CB8AC3E}">
        <p14:creationId xmlns:p14="http://schemas.microsoft.com/office/powerpoint/2010/main" val="398466217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6D4880-194E-4982-BF70-D035E305FF49}" type="slidenum">
              <a:rPr lang="de-DE" smtClean="0"/>
              <a:pPr/>
              <a:t>125</a:t>
            </a:fld>
            <a:endParaRPr lang="de-DE"/>
          </a:p>
        </p:txBody>
      </p:sp>
    </p:spTree>
    <p:extLst>
      <p:ext uri="{BB962C8B-B14F-4D97-AF65-F5344CB8AC3E}">
        <p14:creationId xmlns:p14="http://schemas.microsoft.com/office/powerpoint/2010/main" val="15093437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 dirty="0"/>
          </a:p>
        </p:txBody>
      </p:sp>
      <p:sp>
        <p:nvSpPr>
          <p:cNvPr id="4" name="Slide Number Placeholder 3"/>
          <p:cNvSpPr>
            <a:spLocks noGrp="1"/>
          </p:cNvSpPr>
          <p:nvPr>
            <p:ph type="sldNum" sz="quarter" idx="5"/>
          </p:nvPr>
        </p:nvSpPr>
        <p:spPr/>
        <p:txBody>
          <a:bodyPr/>
          <a:lstStyle/>
          <a:p>
            <a:fld id="{1C6D4880-194E-4982-BF70-D035E305FF49}" type="slidenum">
              <a:rPr lang="de-DE" smtClean="0"/>
              <a:pPr/>
              <a:t>126</a:t>
            </a:fld>
            <a:endParaRPr lang="de-DE"/>
          </a:p>
        </p:txBody>
      </p:sp>
    </p:spTree>
    <p:extLst>
      <p:ext uri="{BB962C8B-B14F-4D97-AF65-F5344CB8AC3E}">
        <p14:creationId xmlns:p14="http://schemas.microsoft.com/office/powerpoint/2010/main" val="36177926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130</a:t>
            </a:fld>
            <a:endParaRPr lang="de-DE"/>
          </a:p>
        </p:txBody>
      </p:sp>
    </p:spTree>
    <p:extLst>
      <p:ext uri="{BB962C8B-B14F-4D97-AF65-F5344CB8AC3E}">
        <p14:creationId xmlns:p14="http://schemas.microsoft.com/office/powerpoint/2010/main" val="180172450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131</a:t>
            </a:fld>
            <a:endParaRPr lang="de-DE"/>
          </a:p>
        </p:txBody>
      </p:sp>
    </p:spTree>
    <p:extLst>
      <p:ext uri="{BB962C8B-B14F-4D97-AF65-F5344CB8AC3E}">
        <p14:creationId xmlns:p14="http://schemas.microsoft.com/office/powerpoint/2010/main" val="11055899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132</a:t>
            </a:fld>
            <a:endParaRPr lang="de-DE"/>
          </a:p>
        </p:txBody>
      </p:sp>
    </p:spTree>
    <p:extLst>
      <p:ext uri="{BB962C8B-B14F-4D97-AF65-F5344CB8AC3E}">
        <p14:creationId xmlns:p14="http://schemas.microsoft.com/office/powerpoint/2010/main" val="4234513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14</a:t>
            </a:fld>
            <a:endParaRPr lang="en-US"/>
          </a:p>
        </p:txBody>
      </p:sp>
    </p:spTree>
    <p:extLst>
      <p:ext uri="{BB962C8B-B14F-4D97-AF65-F5344CB8AC3E}">
        <p14:creationId xmlns:p14="http://schemas.microsoft.com/office/powerpoint/2010/main" val="9208488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133</a:t>
            </a:fld>
            <a:endParaRPr lang="de-DE"/>
          </a:p>
        </p:txBody>
      </p:sp>
    </p:spTree>
    <p:extLst>
      <p:ext uri="{BB962C8B-B14F-4D97-AF65-F5344CB8AC3E}">
        <p14:creationId xmlns:p14="http://schemas.microsoft.com/office/powerpoint/2010/main" val="9968278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20009-CDEA-1FEE-08C0-E248E6AF27C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2CC6E8-56AB-7A3E-8723-2C6076639589}"/>
              </a:ext>
            </a:extLst>
          </p:cNvPr>
          <p:cNvSpPr>
            <a:spLocks noGrp="1" noRot="1" noChangeAspect="1"/>
          </p:cNvSpPr>
          <p:nvPr>
            <p:ph type="sldImg"/>
          </p:nvPr>
        </p:nvSpPr>
        <p:spPr>
          <a:xfrm>
            <a:off x="139700" y="768350"/>
            <a:ext cx="6819900" cy="3836988"/>
          </a:xfrm>
        </p:spPr>
      </p:sp>
      <p:sp>
        <p:nvSpPr>
          <p:cNvPr id="3" name="Notizenplatzhalter 2">
            <a:extLst>
              <a:ext uri="{FF2B5EF4-FFF2-40B4-BE49-F238E27FC236}">
                <a16:creationId xmlns:a16="http://schemas.microsoft.com/office/drawing/2014/main" id="{20C6198B-7EAA-76CF-16A0-E7EF46B011E7}"/>
              </a:ext>
            </a:extLst>
          </p:cNvPr>
          <p:cNvSpPr>
            <a:spLocks noGrp="1"/>
          </p:cNvSpPr>
          <p:nvPr>
            <p:ph type="body" idx="1"/>
          </p:nvPr>
        </p:nvSpPr>
        <p:spPr/>
        <p:txBody>
          <a:bodyPr>
            <a:normAutofit/>
          </a:bodyPr>
          <a:lstStyle/>
          <a:p>
            <a:endParaRPr lang="de-DE" dirty="0"/>
          </a:p>
        </p:txBody>
      </p:sp>
      <p:sp>
        <p:nvSpPr>
          <p:cNvPr id="4" name="Foliennummernplatzhalter 3">
            <a:extLst>
              <a:ext uri="{FF2B5EF4-FFF2-40B4-BE49-F238E27FC236}">
                <a16:creationId xmlns:a16="http://schemas.microsoft.com/office/drawing/2014/main" id="{5E4AB145-75FF-F9DF-3EE2-D503A20538C1}"/>
              </a:ext>
            </a:extLst>
          </p:cNvPr>
          <p:cNvSpPr>
            <a:spLocks noGrp="1"/>
          </p:cNvSpPr>
          <p:nvPr>
            <p:ph type="sldNum" sz="quarter" idx="10"/>
          </p:nvPr>
        </p:nvSpPr>
        <p:spPr/>
        <p:txBody>
          <a:bodyPr/>
          <a:lstStyle/>
          <a:p>
            <a:fld id="{1C6D4880-194E-4982-BF70-D035E305FF49}" type="slidenum">
              <a:rPr lang="de-DE" smtClean="0"/>
              <a:pPr/>
              <a:t>134</a:t>
            </a:fld>
            <a:endParaRPr lang="de-DE"/>
          </a:p>
        </p:txBody>
      </p:sp>
    </p:spTree>
    <p:extLst>
      <p:ext uri="{BB962C8B-B14F-4D97-AF65-F5344CB8AC3E}">
        <p14:creationId xmlns:p14="http://schemas.microsoft.com/office/powerpoint/2010/main" val="1580778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9B278-5DBB-477E-ACC0-1EB00083240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055E074-E911-75B1-A8D1-436A5C4B14E1}"/>
              </a:ext>
            </a:extLst>
          </p:cNvPr>
          <p:cNvSpPr>
            <a:spLocks noGrp="1" noRot="1" noChangeAspect="1"/>
          </p:cNvSpPr>
          <p:nvPr>
            <p:ph type="sldImg"/>
          </p:nvPr>
        </p:nvSpPr>
        <p:spPr>
          <a:xfrm>
            <a:off x="139700" y="768350"/>
            <a:ext cx="6819900" cy="3836988"/>
          </a:xfrm>
        </p:spPr>
      </p:sp>
      <p:sp>
        <p:nvSpPr>
          <p:cNvPr id="3" name="Notizenplatzhalter 2">
            <a:extLst>
              <a:ext uri="{FF2B5EF4-FFF2-40B4-BE49-F238E27FC236}">
                <a16:creationId xmlns:a16="http://schemas.microsoft.com/office/drawing/2014/main" id="{5975A76E-1666-F14A-C2FE-0BAF53C2F21F}"/>
              </a:ext>
            </a:extLst>
          </p:cNvPr>
          <p:cNvSpPr>
            <a:spLocks noGrp="1"/>
          </p:cNvSpPr>
          <p:nvPr>
            <p:ph type="body" idx="1"/>
          </p:nvPr>
        </p:nvSpPr>
        <p:spPr/>
        <p:txBody>
          <a:bodyPr>
            <a:normAutofit/>
          </a:bodyPr>
          <a:lstStyle/>
          <a:p>
            <a:endParaRPr lang="sl" dirty="0"/>
          </a:p>
        </p:txBody>
      </p:sp>
      <p:sp>
        <p:nvSpPr>
          <p:cNvPr id="4" name="Foliennummernplatzhalter 3">
            <a:extLst>
              <a:ext uri="{FF2B5EF4-FFF2-40B4-BE49-F238E27FC236}">
                <a16:creationId xmlns:a16="http://schemas.microsoft.com/office/drawing/2014/main" id="{77EE00CE-B07C-3AA2-7EB4-77FB1A940FC3}"/>
              </a:ext>
            </a:extLst>
          </p:cNvPr>
          <p:cNvSpPr>
            <a:spLocks noGrp="1"/>
          </p:cNvSpPr>
          <p:nvPr>
            <p:ph type="sldNum" sz="quarter" idx="10"/>
          </p:nvPr>
        </p:nvSpPr>
        <p:spPr/>
        <p:txBody>
          <a:bodyPr/>
          <a:lstStyle/>
          <a:p>
            <a:fld id="{1C6D4880-194E-4982-BF70-D035E305FF49}" type="slidenum">
              <a:rPr lang="de-DE" smtClean="0"/>
              <a:pPr/>
              <a:t>135</a:t>
            </a:fld>
            <a:endParaRPr lang="de-DE"/>
          </a:p>
        </p:txBody>
      </p:sp>
    </p:spTree>
    <p:extLst>
      <p:ext uri="{BB962C8B-B14F-4D97-AF65-F5344CB8AC3E}">
        <p14:creationId xmlns:p14="http://schemas.microsoft.com/office/powerpoint/2010/main" val="57794197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Folienbildplatzhalter 1"/>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10957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sl" dirty="0"/>
          </a:p>
        </p:txBody>
      </p:sp>
      <p:sp>
        <p:nvSpPr>
          <p:cNvPr id="2" name="Slide Number Placeholder 1"/>
          <p:cNvSpPr>
            <a:spLocks noGrp="1"/>
          </p:cNvSpPr>
          <p:nvPr>
            <p:ph type="sldNum" sz="quarter" idx="10"/>
          </p:nvPr>
        </p:nvSpPr>
        <p:spPr/>
        <p:txBody>
          <a:bodyPr/>
          <a:lstStyle/>
          <a:p>
            <a:pPr>
              <a:defRPr/>
            </a:pPr>
            <a:fld id="{3B6DC0A2-D95E-4CD0-BEE4-A5762C7E235B}" type="slidenum">
              <a:rPr lang="de-DE" smtClean="0"/>
              <a:pPr>
                <a:defRPr/>
              </a:pPr>
              <a:t>136</a:t>
            </a:fld>
            <a:endParaRPr lang="de-DE"/>
          </a:p>
        </p:txBody>
      </p:sp>
    </p:spTree>
    <p:extLst>
      <p:ext uri="{BB962C8B-B14F-4D97-AF65-F5344CB8AC3E}">
        <p14:creationId xmlns:p14="http://schemas.microsoft.com/office/powerpoint/2010/main" val="13317803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137</a:t>
            </a:fld>
            <a:endParaRPr lang="de-DE"/>
          </a:p>
        </p:txBody>
      </p:sp>
    </p:spTree>
    <p:extLst>
      <p:ext uri="{BB962C8B-B14F-4D97-AF65-F5344CB8AC3E}">
        <p14:creationId xmlns:p14="http://schemas.microsoft.com/office/powerpoint/2010/main" val="375119468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138</a:t>
            </a:fld>
            <a:endParaRPr lang="de-DE"/>
          </a:p>
        </p:txBody>
      </p:sp>
    </p:spTree>
    <p:extLst>
      <p:ext uri="{BB962C8B-B14F-4D97-AF65-F5344CB8AC3E}">
        <p14:creationId xmlns:p14="http://schemas.microsoft.com/office/powerpoint/2010/main" val="253867216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139</a:t>
            </a:fld>
            <a:endParaRPr lang="de-DE"/>
          </a:p>
        </p:txBody>
      </p:sp>
    </p:spTree>
    <p:extLst>
      <p:ext uri="{BB962C8B-B14F-4D97-AF65-F5344CB8AC3E}">
        <p14:creationId xmlns:p14="http://schemas.microsoft.com/office/powerpoint/2010/main" val="27165091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140</a:t>
            </a:fld>
            <a:endParaRPr lang="de-DE"/>
          </a:p>
        </p:txBody>
      </p:sp>
    </p:spTree>
    <p:extLst>
      <p:ext uri="{BB962C8B-B14F-4D97-AF65-F5344CB8AC3E}">
        <p14:creationId xmlns:p14="http://schemas.microsoft.com/office/powerpoint/2010/main" val="29444459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141</a:t>
            </a:fld>
            <a:endParaRPr lang="de-DE"/>
          </a:p>
        </p:txBody>
      </p:sp>
    </p:spTree>
    <p:extLst>
      <p:ext uri="{BB962C8B-B14F-4D97-AF65-F5344CB8AC3E}">
        <p14:creationId xmlns:p14="http://schemas.microsoft.com/office/powerpoint/2010/main" val="341475752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sl"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142</a:t>
            </a:fld>
            <a:endParaRPr lang="de-DE"/>
          </a:p>
        </p:txBody>
      </p:sp>
    </p:spTree>
    <p:extLst>
      <p:ext uri="{BB962C8B-B14F-4D97-AF65-F5344CB8AC3E}">
        <p14:creationId xmlns:p14="http://schemas.microsoft.com/office/powerpoint/2010/main" val="2416964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sl"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16</a:t>
            </a:fld>
            <a:endParaRPr lang="de-DE"/>
          </a:p>
        </p:txBody>
      </p:sp>
    </p:spTree>
    <p:extLst>
      <p:ext uri="{BB962C8B-B14F-4D97-AF65-F5344CB8AC3E}">
        <p14:creationId xmlns:p14="http://schemas.microsoft.com/office/powerpoint/2010/main" val="39014792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s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6D4880-194E-4982-BF70-D035E305FF49}" type="slidenum">
              <a:rPr kumimoji="0" lang="de-DE" sz="13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de-DE" sz="13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0935573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6D4880-194E-4982-BF70-D035E305FF49}" type="slidenum">
              <a:rPr kumimoji="0" lang="de-DE" sz="13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de-DE" sz="13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1313908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6D4880-194E-4982-BF70-D035E305FF49}" type="slidenum">
              <a:rPr kumimoji="0" lang="de-DE" sz="13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de-DE" sz="13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3553697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s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6D4880-194E-4982-BF70-D035E305FF49}" type="slidenum">
              <a:rPr kumimoji="0" lang="de-DE" sz="13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de-DE" sz="13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6544260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147</a:t>
            </a:fld>
            <a:endParaRPr lang="de-DE"/>
          </a:p>
        </p:txBody>
      </p:sp>
    </p:spTree>
    <p:extLst>
      <p:ext uri="{BB962C8B-B14F-4D97-AF65-F5344CB8AC3E}">
        <p14:creationId xmlns:p14="http://schemas.microsoft.com/office/powerpoint/2010/main" val="102622304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6D4880-194E-4982-BF70-D035E305FF49}" type="slidenum">
              <a:rPr lang="de-DE" smtClean="0"/>
              <a:pPr/>
              <a:t>148</a:t>
            </a:fld>
            <a:endParaRPr lang="de-DE"/>
          </a:p>
        </p:txBody>
      </p:sp>
    </p:spTree>
    <p:extLst>
      <p:ext uri="{BB962C8B-B14F-4D97-AF65-F5344CB8AC3E}">
        <p14:creationId xmlns:p14="http://schemas.microsoft.com/office/powerpoint/2010/main" val="411191033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149</a:t>
            </a:fld>
            <a:endParaRPr lang="de-DE"/>
          </a:p>
        </p:txBody>
      </p:sp>
    </p:spTree>
    <p:extLst>
      <p:ext uri="{BB962C8B-B14F-4D97-AF65-F5344CB8AC3E}">
        <p14:creationId xmlns:p14="http://schemas.microsoft.com/office/powerpoint/2010/main" val="274588757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 dirty="0"/>
          </a:p>
        </p:txBody>
      </p:sp>
      <p:sp>
        <p:nvSpPr>
          <p:cNvPr id="4" name="Slide Number Placeholder 3"/>
          <p:cNvSpPr>
            <a:spLocks noGrp="1"/>
          </p:cNvSpPr>
          <p:nvPr>
            <p:ph type="sldNum" sz="quarter" idx="5"/>
          </p:nvPr>
        </p:nvSpPr>
        <p:spPr/>
        <p:txBody>
          <a:bodyPr/>
          <a:lstStyle/>
          <a:p>
            <a:fld id="{1C6D4880-194E-4982-BF70-D035E305FF49}" type="slidenum">
              <a:rPr lang="de-DE" smtClean="0"/>
              <a:pPr/>
              <a:t>150</a:t>
            </a:fld>
            <a:endParaRPr lang="de-DE"/>
          </a:p>
        </p:txBody>
      </p:sp>
    </p:spTree>
    <p:extLst>
      <p:ext uri="{BB962C8B-B14F-4D97-AF65-F5344CB8AC3E}">
        <p14:creationId xmlns:p14="http://schemas.microsoft.com/office/powerpoint/2010/main" val="104116050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151</a:t>
            </a:fld>
            <a:endParaRPr lang="de-DE"/>
          </a:p>
        </p:txBody>
      </p:sp>
    </p:spTree>
    <p:extLst>
      <p:ext uri="{BB962C8B-B14F-4D97-AF65-F5344CB8AC3E}">
        <p14:creationId xmlns:p14="http://schemas.microsoft.com/office/powerpoint/2010/main" val="239103122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152</a:t>
            </a:fld>
            <a:endParaRPr lang="de-DE"/>
          </a:p>
        </p:txBody>
      </p:sp>
    </p:spTree>
    <p:extLst>
      <p:ext uri="{BB962C8B-B14F-4D97-AF65-F5344CB8AC3E}">
        <p14:creationId xmlns:p14="http://schemas.microsoft.com/office/powerpoint/2010/main" val="1866467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17</a:t>
            </a:fld>
            <a:endParaRPr lang="en-US"/>
          </a:p>
        </p:txBody>
      </p:sp>
    </p:spTree>
    <p:extLst>
      <p:ext uri="{BB962C8B-B14F-4D97-AF65-F5344CB8AC3E}">
        <p14:creationId xmlns:p14="http://schemas.microsoft.com/office/powerpoint/2010/main" val="420450170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153</a:t>
            </a:fld>
            <a:endParaRPr lang="de-DE"/>
          </a:p>
        </p:txBody>
      </p:sp>
    </p:spTree>
    <p:extLst>
      <p:ext uri="{BB962C8B-B14F-4D97-AF65-F5344CB8AC3E}">
        <p14:creationId xmlns:p14="http://schemas.microsoft.com/office/powerpoint/2010/main" val="346304813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154</a:t>
            </a:fld>
            <a:endParaRPr lang="de-DE"/>
          </a:p>
        </p:txBody>
      </p:sp>
    </p:spTree>
    <p:extLst>
      <p:ext uri="{BB962C8B-B14F-4D97-AF65-F5344CB8AC3E}">
        <p14:creationId xmlns:p14="http://schemas.microsoft.com/office/powerpoint/2010/main" val="188210626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155</a:t>
            </a:fld>
            <a:endParaRPr lang="de-DE"/>
          </a:p>
        </p:txBody>
      </p:sp>
    </p:spTree>
    <p:extLst>
      <p:ext uri="{BB962C8B-B14F-4D97-AF65-F5344CB8AC3E}">
        <p14:creationId xmlns:p14="http://schemas.microsoft.com/office/powerpoint/2010/main" val="409834153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156</a:t>
            </a:fld>
            <a:endParaRPr lang="de-DE"/>
          </a:p>
        </p:txBody>
      </p:sp>
    </p:spTree>
    <p:extLst>
      <p:ext uri="{BB962C8B-B14F-4D97-AF65-F5344CB8AC3E}">
        <p14:creationId xmlns:p14="http://schemas.microsoft.com/office/powerpoint/2010/main" val="64861645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157</a:t>
            </a:fld>
            <a:endParaRPr lang="de-DE"/>
          </a:p>
        </p:txBody>
      </p:sp>
    </p:spTree>
    <p:extLst>
      <p:ext uri="{BB962C8B-B14F-4D97-AF65-F5344CB8AC3E}">
        <p14:creationId xmlns:p14="http://schemas.microsoft.com/office/powerpoint/2010/main" val="182386263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158</a:t>
            </a:fld>
            <a:endParaRPr lang="de-DE"/>
          </a:p>
        </p:txBody>
      </p:sp>
    </p:spTree>
    <p:extLst>
      <p:ext uri="{BB962C8B-B14F-4D97-AF65-F5344CB8AC3E}">
        <p14:creationId xmlns:p14="http://schemas.microsoft.com/office/powerpoint/2010/main" val="155508539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159</a:t>
            </a:fld>
            <a:endParaRPr lang="de-DE"/>
          </a:p>
        </p:txBody>
      </p:sp>
    </p:spTree>
    <p:extLst>
      <p:ext uri="{BB962C8B-B14F-4D97-AF65-F5344CB8AC3E}">
        <p14:creationId xmlns:p14="http://schemas.microsoft.com/office/powerpoint/2010/main" val="27643885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B8EF7-A383-0ACE-89AB-5565AF1C6A9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E72ECDC-DFB6-7E51-7990-3E67AD3A8C8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2BC0F5C-E7E4-2691-C47D-D58F27FA1994}"/>
              </a:ext>
            </a:extLst>
          </p:cNvPr>
          <p:cNvSpPr>
            <a:spLocks noGrp="1"/>
          </p:cNvSpPr>
          <p:nvPr>
            <p:ph type="body" idx="1"/>
          </p:nvPr>
        </p:nvSpPr>
        <p:spPr/>
        <p:txBody>
          <a:bodyPr/>
          <a:lstStyle/>
          <a:p>
            <a:endParaRPr lang="sl" dirty="0"/>
          </a:p>
        </p:txBody>
      </p:sp>
      <p:sp>
        <p:nvSpPr>
          <p:cNvPr id="4" name="Foliennummernplatzhalter 3">
            <a:extLst>
              <a:ext uri="{FF2B5EF4-FFF2-40B4-BE49-F238E27FC236}">
                <a16:creationId xmlns:a16="http://schemas.microsoft.com/office/drawing/2014/main" id="{7931E630-787A-135D-E169-FA616F5010A9}"/>
              </a:ext>
            </a:extLst>
          </p:cNvPr>
          <p:cNvSpPr>
            <a:spLocks noGrp="1"/>
          </p:cNvSpPr>
          <p:nvPr>
            <p:ph type="sldNum" sz="quarter" idx="5"/>
          </p:nvPr>
        </p:nvSpPr>
        <p:spPr/>
        <p:txBody>
          <a:bodyPr/>
          <a:lstStyle/>
          <a:p>
            <a:fld id="{1C6D4880-194E-4982-BF70-D035E305FF49}" type="slidenum">
              <a:rPr lang="de-DE" smtClean="0"/>
              <a:pPr/>
              <a:t>160</a:t>
            </a:fld>
            <a:endParaRPr lang="de-DE"/>
          </a:p>
        </p:txBody>
      </p:sp>
    </p:spTree>
    <p:extLst>
      <p:ext uri="{BB962C8B-B14F-4D97-AF65-F5344CB8AC3E}">
        <p14:creationId xmlns:p14="http://schemas.microsoft.com/office/powerpoint/2010/main" val="231729804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161</a:t>
            </a:fld>
            <a:endParaRPr lang="de-DE"/>
          </a:p>
        </p:txBody>
      </p:sp>
    </p:spTree>
    <p:extLst>
      <p:ext uri="{BB962C8B-B14F-4D97-AF65-F5344CB8AC3E}">
        <p14:creationId xmlns:p14="http://schemas.microsoft.com/office/powerpoint/2010/main" val="348882529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162</a:t>
            </a:fld>
            <a:endParaRPr lang="de-DE"/>
          </a:p>
        </p:txBody>
      </p:sp>
    </p:spTree>
    <p:extLst>
      <p:ext uri="{BB962C8B-B14F-4D97-AF65-F5344CB8AC3E}">
        <p14:creationId xmlns:p14="http://schemas.microsoft.com/office/powerpoint/2010/main" val="1687525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18</a:t>
            </a:fld>
            <a:endParaRPr lang="en-US"/>
          </a:p>
        </p:txBody>
      </p:sp>
    </p:spTree>
    <p:extLst>
      <p:ext uri="{BB962C8B-B14F-4D97-AF65-F5344CB8AC3E}">
        <p14:creationId xmlns:p14="http://schemas.microsoft.com/office/powerpoint/2010/main" val="94330075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163</a:t>
            </a:fld>
            <a:endParaRPr lang="de-DE"/>
          </a:p>
        </p:txBody>
      </p:sp>
    </p:spTree>
    <p:extLst>
      <p:ext uri="{BB962C8B-B14F-4D97-AF65-F5344CB8AC3E}">
        <p14:creationId xmlns:p14="http://schemas.microsoft.com/office/powerpoint/2010/main" val="420947522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sl"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164</a:t>
            </a:fld>
            <a:endParaRPr lang="de-DE"/>
          </a:p>
        </p:txBody>
      </p:sp>
    </p:spTree>
    <p:extLst>
      <p:ext uri="{BB962C8B-B14F-4D97-AF65-F5344CB8AC3E}">
        <p14:creationId xmlns:p14="http://schemas.microsoft.com/office/powerpoint/2010/main" val="232380483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165</a:t>
            </a:fld>
            <a:endParaRPr lang="de-DE"/>
          </a:p>
        </p:txBody>
      </p:sp>
    </p:spTree>
    <p:extLst>
      <p:ext uri="{BB962C8B-B14F-4D97-AF65-F5344CB8AC3E}">
        <p14:creationId xmlns:p14="http://schemas.microsoft.com/office/powerpoint/2010/main" val="126011936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166</a:t>
            </a:fld>
            <a:endParaRPr lang="de-DE"/>
          </a:p>
        </p:txBody>
      </p:sp>
    </p:spTree>
    <p:extLst>
      <p:ext uri="{BB962C8B-B14F-4D97-AF65-F5344CB8AC3E}">
        <p14:creationId xmlns:p14="http://schemas.microsoft.com/office/powerpoint/2010/main" val="68083028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167</a:t>
            </a:fld>
            <a:endParaRPr lang="de-DE"/>
          </a:p>
        </p:txBody>
      </p:sp>
    </p:spTree>
    <p:extLst>
      <p:ext uri="{BB962C8B-B14F-4D97-AF65-F5344CB8AC3E}">
        <p14:creationId xmlns:p14="http://schemas.microsoft.com/office/powerpoint/2010/main" val="271850208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168</a:t>
            </a:fld>
            <a:endParaRPr lang="de-DE"/>
          </a:p>
        </p:txBody>
      </p:sp>
    </p:spTree>
    <p:extLst>
      <p:ext uri="{BB962C8B-B14F-4D97-AF65-F5344CB8AC3E}">
        <p14:creationId xmlns:p14="http://schemas.microsoft.com/office/powerpoint/2010/main" val="264163706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169</a:t>
            </a:fld>
            <a:endParaRPr lang="de-DE"/>
          </a:p>
        </p:txBody>
      </p:sp>
    </p:spTree>
    <p:extLst>
      <p:ext uri="{BB962C8B-B14F-4D97-AF65-F5344CB8AC3E}">
        <p14:creationId xmlns:p14="http://schemas.microsoft.com/office/powerpoint/2010/main" val="328745686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170</a:t>
            </a:fld>
            <a:endParaRPr lang="de-DE"/>
          </a:p>
        </p:txBody>
      </p:sp>
    </p:spTree>
    <p:extLst>
      <p:ext uri="{BB962C8B-B14F-4D97-AF65-F5344CB8AC3E}">
        <p14:creationId xmlns:p14="http://schemas.microsoft.com/office/powerpoint/2010/main" val="42266315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171</a:t>
            </a:fld>
            <a:endParaRPr lang="de-DE"/>
          </a:p>
        </p:txBody>
      </p:sp>
    </p:spTree>
    <p:extLst>
      <p:ext uri="{BB962C8B-B14F-4D97-AF65-F5344CB8AC3E}">
        <p14:creationId xmlns:p14="http://schemas.microsoft.com/office/powerpoint/2010/main" val="371921312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172</a:t>
            </a:fld>
            <a:endParaRPr lang="de-DE"/>
          </a:p>
        </p:txBody>
      </p:sp>
    </p:spTree>
    <p:extLst>
      <p:ext uri="{BB962C8B-B14F-4D97-AF65-F5344CB8AC3E}">
        <p14:creationId xmlns:p14="http://schemas.microsoft.com/office/powerpoint/2010/main" val="1207349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19</a:t>
            </a:fld>
            <a:endParaRPr lang="en-US"/>
          </a:p>
        </p:txBody>
      </p:sp>
    </p:spTree>
    <p:extLst>
      <p:ext uri="{BB962C8B-B14F-4D97-AF65-F5344CB8AC3E}">
        <p14:creationId xmlns:p14="http://schemas.microsoft.com/office/powerpoint/2010/main" val="125584174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173</a:t>
            </a:fld>
            <a:endParaRPr lang="de-DE"/>
          </a:p>
        </p:txBody>
      </p:sp>
    </p:spTree>
    <p:extLst>
      <p:ext uri="{BB962C8B-B14F-4D97-AF65-F5344CB8AC3E}">
        <p14:creationId xmlns:p14="http://schemas.microsoft.com/office/powerpoint/2010/main" val="183082136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174</a:t>
            </a:fld>
            <a:endParaRPr lang="de-DE"/>
          </a:p>
        </p:txBody>
      </p:sp>
    </p:spTree>
    <p:extLst>
      <p:ext uri="{BB962C8B-B14F-4D97-AF65-F5344CB8AC3E}">
        <p14:creationId xmlns:p14="http://schemas.microsoft.com/office/powerpoint/2010/main" val="410939144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175</a:t>
            </a:fld>
            <a:endParaRPr lang="de-DE"/>
          </a:p>
        </p:txBody>
      </p:sp>
    </p:spTree>
    <p:extLst>
      <p:ext uri="{BB962C8B-B14F-4D97-AF65-F5344CB8AC3E}">
        <p14:creationId xmlns:p14="http://schemas.microsoft.com/office/powerpoint/2010/main" val="156461211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176</a:t>
            </a:fld>
            <a:endParaRPr lang="de-DE"/>
          </a:p>
        </p:txBody>
      </p:sp>
    </p:spTree>
    <p:extLst>
      <p:ext uri="{BB962C8B-B14F-4D97-AF65-F5344CB8AC3E}">
        <p14:creationId xmlns:p14="http://schemas.microsoft.com/office/powerpoint/2010/main" val="271491519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177</a:t>
            </a:fld>
            <a:endParaRPr lang="de-DE"/>
          </a:p>
        </p:txBody>
      </p:sp>
    </p:spTree>
    <p:extLst>
      <p:ext uri="{BB962C8B-B14F-4D97-AF65-F5344CB8AC3E}">
        <p14:creationId xmlns:p14="http://schemas.microsoft.com/office/powerpoint/2010/main" val="410886671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178</a:t>
            </a:fld>
            <a:endParaRPr lang="de-DE"/>
          </a:p>
        </p:txBody>
      </p:sp>
    </p:spTree>
    <p:extLst>
      <p:ext uri="{BB962C8B-B14F-4D97-AF65-F5344CB8AC3E}">
        <p14:creationId xmlns:p14="http://schemas.microsoft.com/office/powerpoint/2010/main" val="275812343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defRPr/>
            </a:pPr>
            <a:endParaRPr lang="sl"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179</a:t>
            </a:fld>
            <a:endParaRPr lang="de-DE"/>
          </a:p>
        </p:txBody>
      </p:sp>
    </p:spTree>
    <p:extLst>
      <p:ext uri="{BB962C8B-B14F-4D97-AF65-F5344CB8AC3E}">
        <p14:creationId xmlns:p14="http://schemas.microsoft.com/office/powerpoint/2010/main" val="370314177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180</a:t>
            </a:fld>
            <a:endParaRPr lang="de-DE"/>
          </a:p>
        </p:txBody>
      </p:sp>
    </p:spTree>
    <p:extLst>
      <p:ext uri="{BB962C8B-B14F-4D97-AF65-F5344CB8AC3E}">
        <p14:creationId xmlns:p14="http://schemas.microsoft.com/office/powerpoint/2010/main" val="186547959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181</a:t>
            </a:fld>
            <a:endParaRPr lang="de-DE"/>
          </a:p>
        </p:txBody>
      </p:sp>
    </p:spTree>
    <p:extLst>
      <p:ext uri="{BB962C8B-B14F-4D97-AF65-F5344CB8AC3E}">
        <p14:creationId xmlns:p14="http://schemas.microsoft.com/office/powerpoint/2010/main" val="53485660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182</a:t>
            </a:fld>
            <a:endParaRPr lang="de-DE"/>
          </a:p>
        </p:txBody>
      </p:sp>
    </p:spTree>
    <p:extLst>
      <p:ext uri="{BB962C8B-B14F-4D97-AF65-F5344CB8AC3E}">
        <p14:creationId xmlns:p14="http://schemas.microsoft.com/office/powerpoint/2010/main" val="170987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20</a:t>
            </a:fld>
            <a:endParaRPr lang="en-US"/>
          </a:p>
        </p:txBody>
      </p:sp>
    </p:spTree>
    <p:extLst>
      <p:ext uri="{BB962C8B-B14F-4D97-AF65-F5344CB8AC3E}">
        <p14:creationId xmlns:p14="http://schemas.microsoft.com/office/powerpoint/2010/main" val="422359185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183</a:t>
            </a:fld>
            <a:endParaRPr lang="de-DE"/>
          </a:p>
        </p:txBody>
      </p:sp>
    </p:spTree>
    <p:extLst>
      <p:ext uri="{BB962C8B-B14F-4D97-AF65-F5344CB8AC3E}">
        <p14:creationId xmlns:p14="http://schemas.microsoft.com/office/powerpoint/2010/main" val="390173343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184</a:t>
            </a:fld>
            <a:endParaRPr lang="de-DE"/>
          </a:p>
        </p:txBody>
      </p:sp>
    </p:spTree>
    <p:extLst>
      <p:ext uri="{BB962C8B-B14F-4D97-AF65-F5344CB8AC3E}">
        <p14:creationId xmlns:p14="http://schemas.microsoft.com/office/powerpoint/2010/main" val="282887966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185</a:t>
            </a:fld>
            <a:endParaRPr lang="de-DE"/>
          </a:p>
        </p:txBody>
      </p:sp>
    </p:spTree>
    <p:extLst>
      <p:ext uri="{BB962C8B-B14F-4D97-AF65-F5344CB8AC3E}">
        <p14:creationId xmlns:p14="http://schemas.microsoft.com/office/powerpoint/2010/main" val="429408578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186</a:t>
            </a:fld>
            <a:endParaRPr lang="de-DE"/>
          </a:p>
        </p:txBody>
      </p:sp>
    </p:spTree>
    <p:extLst>
      <p:ext uri="{BB962C8B-B14F-4D97-AF65-F5344CB8AC3E}">
        <p14:creationId xmlns:p14="http://schemas.microsoft.com/office/powerpoint/2010/main" val="268226897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fontAlgn="t"/>
            <a:endParaRPr lang="sl" dirty="0"/>
          </a:p>
        </p:txBody>
      </p:sp>
      <p:sp>
        <p:nvSpPr>
          <p:cNvPr id="4" name="Slide Number Placeholder 3"/>
          <p:cNvSpPr>
            <a:spLocks noGrp="1"/>
          </p:cNvSpPr>
          <p:nvPr>
            <p:ph type="sldNum" sz="quarter" idx="10"/>
          </p:nvPr>
        </p:nvSpPr>
        <p:spPr/>
        <p:txBody>
          <a:bodyPr/>
          <a:lstStyle/>
          <a:p>
            <a:fld id="{1C6D4880-194E-4982-BF70-D035E305FF49}" type="slidenum">
              <a:rPr lang="de-DE" smtClean="0"/>
              <a:pPr/>
              <a:t>187</a:t>
            </a:fld>
            <a:endParaRPr lang="de-DE"/>
          </a:p>
        </p:txBody>
      </p:sp>
    </p:spTree>
    <p:extLst>
      <p:ext uri="{BB962C8B-B14F-4D97-AF65-F5344CB8AC3E}">
        <p14:creationId xmlns:p14="http://schemas.microsoft.com/office/powerpoint/2010/main" val="261945615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sl" dirty="0"/>
          </a:p>
        </p:txBody>
      </p:sp>
      <p:sp>
        <p:nvSpPr>
          <p:cNvPr id="4" name="Slide Number Placeholder 3"/>
          <p:cNvSpPr>
            <a:spLocks noGrp="1"/>
          </p:cNvSpPr>
          <p:nvPr>
            <p:ph type="sldNum" sz="quarter" idx="10"/>
          </p:nvPr>
        </p:nvSpPr>
        <p:spPr/>
        <p:txBody>
          <a:bodyPr/>
          <a:lstStyle/>
          <a:p>
            <a:fld id="{1C6D4880-194E-4982-BF70-D035E305FF49}" type="slidenum">
              <a:rPr lang="de-DE" smtClean="0"/>
              <a:pPr/>
              <a:t>188</a:t>
            </a:fld>
            <a:endParaRPr lang="de-DE"/>
          </a:p>
        </p:txBody>
      </p:sp>
    </p:spTree>
    <p:extLst>
      <p:ext uri="{BB962C8B-B14F-4D97-AF65-F5344CB8AC3E}">
        <p14:creationId xmlns:p14="http://schemas.microsoft.com/office/powerpoint/2010/main" val="321608436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6D4880-194E-4982-BF70-D035E305FF49}" type="slidenum">
              <a:rPr lang="de-DE" smtClean="0"/>
              <a:pPr/>
              <a:t>189</a:t>
            </a:fld>
            <a:endParaRPr lang="de-DE"/>
          </a:p>
        </p:txBody>
      </p:sp>
    </p:spTree>
    <p:extLst>
      <p:ext uri="{BB962C8B-B14F-4D97-AF65-F5344CB8AC3E}">
        <p14:creationId xmlns:p14="http://schemas.microsoft.com/office/powerpoint/2010/main" val="44630905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190</a:t>
            </a:fld>
            <a:endParaRPr lang="de-DE"/>
          </a:p>
        </p:txBody>
      </p:sp>
    </p:spTree>
    <p:extLst>
      <p:ext uri="{BB962C8B-B14F-4D97-AF65-F5344CB8AC3E}">
        <p14:creationId xmlns:p14="http://schemas.microsoft.com/office/powerpoint/2010/main" val="195593023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191</a:t>
            </a:fld>
            <a:endParaRPr lang="de-DE"/>
          </a:p>
        </p:txBody>
      </p:sp>
    </p:spTree>
    <p:extLst>
      <p:ext uri="{BB962C8B-B14F-4D97-AF65-F5344CB8AC3E}">
        <p14:creationId xmlns:p14="http://schemas.microsoft.com/office/powerpoint/2010/main" val="424674403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677E12-7A0F-4A7E-9D39-8BFCD913FCE6}" type="slidenum">
              <a:rPr lang="en-GB" smtClean="0"/>
              <a:t>192</a:t>
            </a:fld>
            <a:endParaRPr lang="en-GB"/>
          </a:p>
        </p:txBody>
      </p:sp>
    </p:spTree>
    <p:extLst>
      <p:ext uri="{BB962C8B-B14F-4D97-AF65-F5344CB8AC3E}">
        <p14:creationId xmlns:p14="http://schemas.microsoft.com/office/powerpoint/2010/main" val="4220053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21</a:t>
            </a:fld>
            <a:endParaRPr lang="en-US"/>
          </a:p>
        </p:txBody>
      </p:sp>
    </p:spTree>
    <p:extLst>
      <p:ext uri="{BB962C8B-B14F-4D97-AF65-F5344CB8AC3E}">
        <p14:creationId xmlns:p14="http://schemas.microsoft.com/office/powerpoint/2010/main" val="428437694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193</a:t>
            </a:fld>
            <a:endParaRPr lang="de-DE"/>
          </a:p>
        </p:txBody>
      </p:sp>
    </p:spTree>
    <p:extLst>
      <p:ext uri="{BB962C8B-B14F-4D97-AF65-F5344CB8AC3E}">
        <p14:creationId xmlns:p14="http://schemas.microsoft.com/office/powerpoint/2010/main" val="194040513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194</a:t>
            </a:fld>
            <a:endParaRPr lang="de-DE"/>
          </a:p>
        </p:txBody>
      </p:sp>
    </p:spTree>
    <p:extLst>
      <p:ext uri="{BB962C8B-B14F-4D97-AF65-F5344CB8AC3E}">
        <p14:creationId xmlns:p14="http://schemas.microsoft.com/office/powerpoint/2010/main" val="123623596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195</a:t>
            </a:fld>
            <a:endParaRPr lang="de-DE"/>
          </a:p>
        </p:txBody>
      </p:sp>
    </p:spTree>
    <p:extLst>
      <p:ext uri="{BB962C8B-B14F-4D97-AF65-F5344CB8AC3E}">
        <p14:creationId xmlns:p14="http://schemas.microsoft.com/office/powerpoint/2010/main" val="253736277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sl" dirty="0"/>
          </a:p>
        </p:txBody>
      </p:sp>
      <p:sp>
        <p:nvSpPr>
          <p:cNvPr id="4" name="Slide Number Placeholder 3"/>
          <p:cNvSpPr>
            <a:spLocks noGrp="1"/>
          </p:cNvSpPr>
          <p:nvPr>
            <p:ph type="sldNum" sz="quarter" idx="10"/>
          </p:nvPr>
        </p:nvSpPr>
        <p:spPr/>
        <p:txBody>
          <a:bodyPr/>
          <a:lstStyle/>
          <a:p>
            <a:fld id="{1C6D4880-194E-4982-BF70-D035E305FF49}" type="slidenum">
              <a:rPr lang="de-DE" smtClean="0"/>
              <a:pPr/>
              <a:t>196</a:t>
            </a:fld>
            <a:endParaRPr lang="de-DE"/>
          </a:p>
        </p:txBody>
      </p:sp>
    </p:spTree>
    <p:extLst>
      <p:ext uri="{BB962C8B-B14F-4D97-AF65-F5344CB8AC3E}">
        <p14:creationId xmlns:p14="http://schemas.microsoft.com/office/powerpoint/2010/main" val="1531197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sl" dirty="0"/>
          </a:p>
        </p:txBody>
      </p:sp>
      <p:sp>
        <p:nvSpPr>
          <p:cNvPr id="4" name="Slide Number Placeholder 3"/>
          <p:cNvSpPr>
            <a:spLocks noGrp="1"/>
          </p:cNvSpPr>
          <p:nvPr>
            <p:ph type="sldNum" sz="quarter" idx="10"/>
          </p:nvPr>
        </p:nvSpPr>
        <p:spPr/>
        <p:txBody>
          <a:bodyPr/>
          <a:lstStyle/>
          <a:p>
            <a:fld id="{A9677E12-7A0F-4A7E-9D39-8BFCD913FCE6}" type="slidenum">
              <a:rPr lang="en-GB" smtClean="0"/>
              <a:t>197</a:t>
            </a:fld>
            <a:endParaRPr lang="en-GB"/>
          </a:p>
        </p:txBody>
      </p:sp>
    </p:spTree>
    <p:extLst>
      <p:ext uri="{BB962C8B-B14F-4D97-AF65-F5344CB8AC3E}">
        <p14:creationId xmlns:p14="http://schemas.microsoft.com/office/powerpoint/2010/main" val="165279430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198</a:t>
            </a:fld>
            <a:endParaRPr lang="de-DE"/>
          </a:p>
        </p:txBody>
      </p:sp>
    </p:spTree>
    <p:extLst>
      <p:ext uri="{BB962C8B-B14F-4D97-AF65-F5344CB8AC3E}">
        <p14:creationId xmlns:p14="http://schemas.microsoft.com/office/powerpoint/2010/main" val="208105133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199</a:t>
            </a:fld>
            <a:endParaRPr lang="de-DE"/>
          </a:p>
        </p:txBody>
      </p:sp>
    </p:spTree>
    <p:extLst>
      <p:ext uri="{BB962C8B-B14F-4D97-AF65-F5344CB8AC3E}">
        <p14:creationId xmlns:p14="http://schemas.microsoft.com/office/powerpoint/2010/main" val="158440321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200</a:t>
            </a:fld>
            <a:endParaRPr lang="de-DE"/>
          </a:p>
        </p:txBody>
      </p:sp>
    </p:spTree>
    <p:extLst>
      <p:ext uri="{BB962C8B-B14F-4D97-AF65-F5344CB8AC3E}">
        <p14:creationId xmlns:p14="http://schemas.microsoft.com/office/powerpoint/2010/main" val="3547679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5" name="Slide Number Placeholder 4"/>
          <p:cNvSpPr>
            <a:spLocks noGrp="1"/>
          </p:cNvSpPr>
          <p:nvPr>
            <p:ph type="sldNum" sz="quarter" idx="10"/>
          </p:nvPr>
        </p:nvSpPr>
        <p:spPr/>
        <p:txBody>
          <a:bodyPr/>
          <a:lstStyle/>
          <a:p>
            <a:pPr>
              <a:defRPr/>
            </a:pPr>
            <a:fld id="{3B6DC0A2-D95E-4CD0-BEE4-A5762C7E235B}" type="slidenum">
              <a:rPr lang="de-DE" smtClean="0"/>
              <a:pPr>
                <a:defRPr/>
              </a:pPr>
              <a:t>22</a:t>
            </a:fld>
            <a:endParaRPr lang="de-DE"/>
          </a:p>
        </p:txBody>
      </p:sp>
    </p:spTree>
    <p:extLst>
      <p:ext uri="{BB962C8B-B14F-4D97-AF65-F5344CB8AC3E}">
        <p14:creationId xmlns:p14="http://schemas.microsoft.com/office/powerpoint/2010/main" val="417871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4CF0A-D122-13F8-A225-D73DEEB5FD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E3D7E-B21C-C072-8B67-1BE3E2031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1185F-BBB2-89CA-E490-5473CF2294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7A83D1-FB65-EBF1-D7AC-785FF143D75D}"/>
              </a:ext>
            </a:extLst>
          </p:cNvPr>
          <p:cNvSpPr>
            <a:spLocks noGrp="1"/>
          </p:cNvSpPr>
          <p:nvPr>
            <p:ph type="sldNum" sz="quarter" idx="10"/>
          </p:nvPr>
        </p:nvSpPr>
        <p:spPr/>
        <p:txBody>
          <a:bodyPr/>
          <a:lstStyle/>
          <a:p>
            <a:pPr defTabSz="830897">
              <a:defRPr/>
            </a:pPr>
            <a:fld id="{1B21FBF6-6BDF-4412-9024-3793459D8532}" type="slidenum">
              <a:rPr lang="en-US">
                <a:solidFill>
                  <a:prstClr val="black"/>
                </a:solidFill>
              </a:rPr>
              <a:pPr defTabSz="830897">
                <a:defRPr/>
              </a:pPr>
              <a:t>23</a:t>
            </a:fld>
            <a:endParaRPr lang="en-US" dirty="0">
              <a:solidFill>
                <a:prstClr val="black"/>
              </a:solidFill>
            </a:endParaRPr>
          </a:p>
        </p:txBody>
      </p:sp>
    </p:spTree>
    <p:extLst>
      <p:ext uri="{BB962C8B-B14F-4D97-AF65-F5344CB8AC3E}">
        <p14:creationId xmlns:p14="http://schemas.microsoft.com/office/powerpoint/2010/main" val="2868909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6D4880-194E-4982-BF70-D035E305FF49}" type="slidenum">
              <a:rPr lang="de-DE" smtClean="0"/>
              <a:pPr/>
              <a:t>3</a:t>
            </a:fld>
            <a:endParaRPr lang="de-DE"/>
          </a:p>
        </p:txBody>
      </p:sp>
    </p:spTree>
    <p:extLst>
      <p:ext uri="{BB962C8B-B14F-4D97-AF65-F5344CB8AC3E}">
        <p14:creationId xmlns:p14="http://schemas.microsoft.com/office/powerpoint/2010/main" val="51200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25</a:t>
            </a:fld>
            <a:endParaRPr lang="en-US"/>
          </a:p>
        </p:txBody>
      </p:sp>
    </p:spTree>
    <p:extLst>
      <p:ext uri="{BB962C8B-B14F-4D97-AF65-F5344CB8AC3E}">
        <p14:creationId xmlns:p14="http://schemas.microsoft.com/office/powerpoint/2010/main" val="2199248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5" name="Slide Number Placeholder 4"/>
          <p:cNvSpPr>
            <a:spLocks noGrp="1"/>
          </p:cNvSpPr>
          <p:nvPr>
            <p:ph type="sldNum" sz="quarter" idx="10"/>
          </p:nvPr>
        </p:nvSpPr>
        <p:spPr/>
        <p:txBody>
          <a:bodyPr/>
          <a:lstStyle/>
          <a:p>
            <a:pPr>
              <a:defRPr/>
            </a:pPr>
            <a:fld id="{3B6DC0A2-D95E-4CD0-BEE4-A5762C7E235B}" type="slidenum">
              <a:rPr lang="de-DE" smtClean="0"/>
              <a:pPr>
                <a:defRPr/>
              </a:pPr>
              <a:t>26</a:t>
            </a:fld>
            <a:endParaRPr lang="de-DE"/>
          </a:p>
        </p:txBody>
      </p:sp>
    </p:spTree>
    <p:extLst>
      <p:ext uri="{BB962C8B-B14F-4D97-AF65-F5344CB8AC3E}">
        <p14:creationId xmlns:p14="http://schemas.microsoft.com/office/powerpoint/2010/main" val="2237401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27</a:t>
            </a:fld>
            <a:endParaRPr lang="en-US"/>
          </a:p>
        </p:txBody>
      </p:sp>
    </p:spTree>
    <p:extLst>
      <p:ext uri="{BB962C8B-B14F-4D97-AF65-F5344CB8AC3E}">
        <p14:creationId xmlns:p14="http://schemas.microsoft.com/office/powerpoint/2010/main" val="1496232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28</a:t>
            </a:fld>
            <a:endParaRPr lang="en-US"/>
          </a:p>
        </p:txBody>
      </p:sp>
    </p:spTree>
    <p:extLst>
      <p:ext uri="{BB962C8B-B14F-4D97-AF65-F5344CB8AC3E}">
        <p14:creationId xmlns:p14="http://schemas.microsoft.com/office/powerpoint/2010/main" val="643610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29</a:t>
            </a:fld>
            <a:endParaRPr lang="en-US"/>
          </a:p>
        </p:txBody>
      </p:sp>
    </p:spTree>
    <p:extLst>
      <p:ext uri="{BB962C8B-B14F-4D97-AF65-F5344CB8AC3E}">
        <p14:creationId xmlns:p14="http://schemas.microsoft.com/office/powerpoint/2010/main" val="3271709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30</a:t>
            </a:fld>
            <a:endParaRPr lang="en-US"/>
          </a:p>
        </p:txBody>
      </p:sp>
    </p:spTree>
    <p:extLst>
      <p:ext uri="{BB962C8B-B14F-4D97-AF65-F5344CB8AC3E}">
        <p14:creationId xmlns:p14="http://schemas.microsoft.com/office/powerpoint/2010/main" val="2294853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6D4880-194E-4982-BF70-D035E305FF49}" type="slidenum">
              <a:rPr lang="de-DE" smtClean="0"/>
              <a:pPr/>
              <a:t>31</a:t>
            </a:fld>
            <a:endParaRPr lang="de-DE"/>
          </a:p>
        </p:txBody>
      </p:sp>
    </p:spTree>
    <p:extLst>
      <p:ext uri="{BB962C8B-B14F-4D97-AF65-F5344CB8AC3E}">
        <p14:creationId xmlns:p14="http://schemas.microsoft.com/office/powerpoint/2010/main" val="855995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32</a:t>
            </a:fld>
            <a:endParaRPr lang="en-US"/>
          </a:p>
        </p:txBody>
      </p:sp>
    </p:spTree>
    <p:extLst>
      <p:ext uri="{BB962C8B-B14F-4D97-AF65-F5344CB8AC3E}">
        <p14:creationId xmlns:p14="http://schemas.microsoft.com/office/powerpoint/2010/main" val="3115513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34</a:t>
            </a:fld>
            <a:endParaRPr lang="en-US"/>
          </a:p>
        </p:txBody>
      </p:sp>
    </p:spTree>
    <p:extLst>
      <p:ext uri="{BB962C8B-B14F-4D97-AF65-F5344CB8AC3E}">
        <p14:creationId xmlns:p14="http://schemas.microsoft.com/office/powerpoint/2010/main" val="1871223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36</a:t>
            </a:fld>
            <a:endParaRPr lang="en-US"/>
          </a:p>
        </p:txBody>
      </p:sp>
    </p:spTree>
    <p:extLst>
      <p:ext uri="{BB962C8B-B14F-4D97-AF65-F5344CB8AC3E}">
        <p14:creationId xmlns:p14="http://schemas.microsoft.com/office/powerpoint/2010/main" val="1891541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11DA8-C7F4-2879-C010-799C89548D8C}"/>
            </a:ext>
          </a:extLst>
        </p:cNvPr>
        <p:cNvGrpSpPr/>
        <p:nvPr/>
      </p:nvGrpSpPr>
      <p:grpSpPr>
        <a:xfrm>
          <a:off x="0" y="0"/>
          <a:ext cx="0" cy="0"/>
          <a:chOff x="0" y="0"/>
          <a:chExt cx="0" cy="0"/>
        </a:xfrm>
      </p:grpSpPr>
      <p:sp>
        <p:nvSpPr>
          <p:cNvPr id="46082" name="Folienbildplatzhalter 1">
            <a:extLst>
              <a:ext uri="{FF2B5EF4-FFF2-40B4-BE49-F238E27FC236}">
                <a16:creationId xmlns:a16="http://schemas.microsoft.com/office/drawing/2014/main" id="{7C4A8562-3764-ACA9-224B-73C0EA2C65DE}"/>
              </a:ext>
            </a:extLst>
          </p:cNvPr>
          <p:cNvSpPr>
            <a:spLocks noGrp="1" noRot="1" noChangeAspect="1" noTextEdit="1"/>
          </p:cNvSpPr>
          <p:nvPr>
            <p:ph type="sldImg"/>
          </p:nvPr>
        </p:nvSpPr>
        <p:spPr>
          <a:xfrm>
            <a:off x="139700" y="768350"/>
            <a:ext cx="6819900" cy="3836988"/>
          </a:xfrm>
          <a:ln/>
        </p:spPr>
      </p:sp>
      <p:sp>
        <p:nvSpPr>
          <p:cNvPr id="46083" name="Notizenplatzhalter 2">
            <a:extLst>
              <a:ext uri="{FF2B5EF4-FFF2-40B4-BE49-F238E27FC236}">
                <a16:creationId xmlns:a16="http://schemas.microsoft.com/office/drawing/2014/main" id="{4110FB2E-5DB5-8381-CE10-6DD53465A9BC}"/>
              </a:ext>
            </a:extLst>
          </p:cNvPr>
          <p:cNvSpPr>
            <a:spLocks noGrp="1"/>
          </p:cNvSpPr>
          <p:nvPr>
            <p:ph type="body" idx="1"/>
          </p:nvPr>
        </p:nvSpPr>
        <p:spPr>
          <a:noFill/>
          <a:ln/>
        </p:spPr>
        <p:txBody>
          <a:bodyPr/>
          <a:lstStyle/>
          <a:p>
            <a:endParaRPr lang="de-DE" dirty="0"/>
          </a:p>
        </p:txBody>
      </p:sp>
      <p:sp>
        <p:nvSpPr>
          <p:cNvPr id="4" name="Foliennummernplatzhalter 3">
            <a:extLst>
              <a:ext uri="{FF2B5EF4-FFF2-40B4-BE49-F238E27FC236}">
                <a16:creationId xmlns:a16="http://schemas.microsoft.com/office/drawing/2014/main" id="{0C6BFCB6-756B-A081-AAFE-2BC1F75B6225}"/>
              </a:ext>
            </a:extLst>
          </p:cNvPr>
          <p:cNvSpPr>
            <a:spLocks noGrp="1"/>
          </p:cNvSpPr>
          <p:nvPr>
            <p:ph type="sldNum" sz="quarter" idx="5"/>
          </p:nvPr>
        </p:nvSpPr>
        <p:spPr/>
        <p:txBody>
          <a:bodyPr/>
          <a:lstStyle/>
          <a:p>
            <a:pPr>
              <a:defRPr/>
            </a:pPr>
            <a:fld id="{6F1E5FF9-FE07-40EC-9189-81DA20F08A8A}" type="slidenum">
              <a:rPr lang="de-DE" altLang="en-US" smtClean="0"/>
              <a:pPr>
                <a:defRPr/>
              </a:pPr>
              <a:t>4</a:t>
            </a:fld>
            <a:endParaRPr lang="de-DE" altLang="en-US"/>
          </a:p>
        </p:txBody>
      </p:sp>
    </p:spTree>
    <p:extLst>
      <p:ext uri="{BB962C8B-B14F-4D97-AF65-F5344CB8AC3E}">
        <p14:creationId xmlns:p14="http://schemas.microsoft.com/office/powerpoint/2010/main" val="687966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37</a:t>
            </a:fld>
            <a:endParaRPr lang="en-US"/>
          </a:p>
        </p:txBody>
      </p:sp>
    </p:spTree>
    <p:extLst>
      <p:ext uri="{BB962C8B-B14F-4D97-AF65-F5344CB8AC3E}">
        <p14:creationId xmlns:p14="http://schemas.microsoft.com/office/powerpoint/2010/main" val="2271825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6D4880-194E-4982-BF70-D035E305FF49}" type="slidenum">
              <a:rPr lang="de-DE" smtClean="0"/>
              <a:pPr/>
              <a:t>38</a:t>
            </a:fld>
            <a:endParaRPr lang="de-DE"/>
          </a:p>
        </p:txBody>
      </p:sp>
    </p:spTree>
    <p:extLst>
      <p:ext uri="{BB962C8B-B14F-4D97-AF65-F5344CB8AC3E}">
        <p14:creationId xmlns:p14="http://schemas.microsoft.com/office/powerpoint/2010/main" val="473049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6D4880-194E-4982-BF70-D035E305FF49}" type="slidenum">
              <a:rPr lang="de-DE" smtClean="0"/>
              <a:pPr/>
              <a:t>39</a:t>
            </a:fld>
            <a:endParaRPr lang="de-DE"/>
          </a:p>
        </p:txBody>
      </p:sp>
    </p:spTree>
    <p:extLst>
      <p:ext uri="{BB962C8B-B14F-4D97-AF65-F5344CB8AC3E}">
        <p14:creationId xmlns:p14="http://schemas.microsoft.com/office/powerpoint/2010/main" val="16288015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6D4880-194E-4982-BF70-D035E305FF49}" type="slidenum">
              <a:rPr lang="de-DE" smtClean="0"/>
              <a:pPr/>
              <a:t>40</a:t>
            </a:fld>
            <a:endParaRPr lang="de-DE"/>
          </a:p>
        </p:txBody>
      </p:sp>
    </p:spTree>
    <p:extLst>
      <p:ext uri="{BB962C8B-B14F-4D97-AF65-F5344CB8AC3E}">
        <p14:creationId xmlns:p14="http://schemas.microsoft.com/office/powerpoint/2010/main" val="3560117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41</a:t>
            </a:fld>
            <a:endParaRPr lang="de-DE"/>
          </a:p>
        </p:txBody>
      </p:sp>
    </p:spTree>
    <p:extLst>
      <p:ext uri="{BB962C8B-B14F-4D97-AF65-F5344CB8AC3E}">
        <p14:creationId xmlns:p14="http://schemas.microsoft.com/office/powerpoint/2010/main" val="2003651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42</a:t>
            </a:fld>
            <a:endParaRPr lang="de-DE"/>
          </a:p>
        </p:txBody>
      </p:sp>
    </p:spTree>
    <p:extLst>
      <p:ext uri="{BB962C8B-B14F-4D97-AF65-F5344CB8AC3E}">
        <p14:creationId xmlns:p14="http://schemas.microsoft.com/office/powerpoint/2010/main" val="11867231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sl"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43</a:t>
            </a:fld>
            <a:endParaRPr lang="de-DE"/>
          </a:p>
        </p:txBody>
      </p:sp>
    </p:spTree>
    <p:extLst>
      <p:ext uri="{BB962C8B-B14F-4D97-AF65-F5344CB8AC3E}">
        <p14:creationId xmlns:p14="http://schemas.microsoft.com/office/powerpoint/2010/main" val="3187378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44</a:t>
            </a:fld>
            <a:endParaRPr lang="de-DE"/>
          </a:p>
        </p:txBody>
      </p:sp>
    </p:spTree>
    <p:extLst>
      <p:ext uri="{BB962C8B-B14F-4D97-AF65-F5344CB8AC3E}">
        <p14:creationId xmlns:p14="http://schemas.microsoft.com/office/powerpoint/2010/main" val="34450389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sl"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45</a:t>
            </a:fld>
            <a:endParaRPr lang="de-DE"/>
          </a:p>
        </p:txBody>
      </p:sp>
    </p:spTree>
    <p:extLst>
      <p:ext uri="{BB962C8B-B14F-4D97-AF65-F5344CB8AC3E}">
        <p14:creationId xmlns:p14="http://schemas.microsoft.com/office/powerpoint/2010/main" val="18947295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46</a:t>
            </a:fld>
            <a:endParaRPr lang="de-DE"/>
          </a:p>
        </p:txBody>
      </p:sp>
    </p:spTree>
    <p:extLst>
      <p:ext uri="{BB962C8B-B14F-4D97-AF65-F5344CB8AC3E}">
        <p14:creationId xmlns:p14="http://schemas.microsoft.com/office/powerpoint/2010/main" val="1548512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5</a:t>
            </a:fld>
            <a:endParaRPr lang="de-DE"/>
          </a:p>
        </p:txBody>
      </p:sp>
    </p:spTree>
    <p:extLst>
      <p:ext uri="{BB962C8B-B14F-4D97-AF65-F5344CB8AC3E}">
        <p14:creationId xmlns:p14="http://schemas.microsoft.com/office/powerpoint/2010/main" val="2079922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47</a:t>
            </a:fld>
            <a:endParaRPr lang="de-DE"/>
          </a:p>
        </p:txBody>
      </p:sp>
    </p:spTree>
    <p:extLst>
      <p:ext uri="{BB962C8B-B14F-4D97-AF65-F5344CB8AC3E}">
        <p14:creationId xmlns:p14="http://schemas.microsoft.com/office/powerpoint/2010/main" val="197051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48</a:t>
            </a:fld>
            <a:endParaRPr lang="de-DE"/>
          </a:p>
        </p:txBody>
      </p:sp>
    </p:spTree>
    <p:extLst>
      <p:ext uri="{BB962C8B-B14F-4D97-AF65-F5344CB8AC3E}">
        <p14:creationId xmlns:p14="http://schemas.microsoft.com/office/powerpoint/2010/main" val="2500621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49</a:t>
            </a:fld>
            <a:endParaRPr lang="de-DE"/>
          </a:p>
        </p:txBody>
      </p:sp>
    </p:spTree>
    <p:extLst>
      <p:ext uri="{BB962C8B-B14F-4D97-AF65-F5344CB8AC3E}">
        <p14:creationId xmlns:p14="http://schemas.microsoft.com/office/powerpoint/2010/main" val="33943032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50</a:t>
            </a:fld>
            <a:endParaRPr lang="de-DE"/>
          </a:p>
        </p:txBody>
      </p:sp>
    </p:spTree>
    <p:extLst>
      <p:ext uri="{BB962C8B-B14F-4D97-AF65-F5344CB8AC3E}">
        <p14:creationId xmlns:p14="http://schemas.microsoft.com/office/powerpoint/2010/main" val="1953200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sl"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51</a:t>
            </a:fld>
            <a:endParaRPr lang="de-DE"/>
          </a:p>
        </p:txBody>
      </p:sp>
    </p:spTree>
    <p:extLst>
      <p:ext uri="{BB962C8B-B14F-4D97-AF65-F5344CB8AC3E}">
        <p14:creationId xmlns:p14="http://schemas.microsoft.com/office/powerpoint/2010/main" val="9303961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52</a:t>
            </a:fld>
            <a:endParaRPr lang="de-DE"/>
          </a:p>
        </p:txBody>
      </p:sp>
    </p:spTree>
    <p:extLst>
      <p:ext uri="{BB962C8B-B14F-4D97-AF65-F5344CB8AC3E}">
        <p14:creationId xmlns:p14="http://schemas.microsoft.com/office/powerpoint/2010/main" val="4095513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03829-7A33-A584-93A7-86267C81DF5A}"/>
            </a:ext>
          </a:extLst>
        </p:cNvPr>
        <p:cNvGrpSpPr/>
        <p:nvPr/>
      </p:nvGrpSpPr>
      <p:grpSpPr>
        <a:xfrm>
          <a:off x="0" y="0"/>
          <a:ext cx="0" cy="0"/>
          <a:chOff x="0" y="0"/>
          <a:chExt cx="0" cy="0"/>
        </a:xfrm>
      </p:grpSpPr>
      <p:sp>
        <p:nvSpPr>
          <p:cNvPr id="46082" name="Folienbildplatzhalter 1">
            <a:extLst>
              <a:ext uri="{FF2B5EF4-FFF2-40B4-BE49-F238E27FC236}">
                <a16:creationId xmlns:a16="http://schemas.microsoft.com/office/drawing/2014/main" id="{C473A97F-1E98-4EFA-8027-34CF7BEED66D}"/>
              </a:ext>
            </a:extLst>
          </p:cNvPr>
          <p:cNvSpPr>
            <a:spLocks noGrp="1" noRot="1" noChangeAspect="1" noTextEdit="1"/>
          </p:cNvSpPr>
          <p:nvPr>
            <p:ph type="sldImg"/>
          </p:nvPr>
        </p:nvSpPr>
        <p:spPr>
          <a:xfrm>
            <a:off x="139700" y="768350"/>
            <a:ext cx="6819900" cy="3836988"/>
          </a:xfrm>
          <a:ln/>
        </p:spPr>
      </p:sp>
      <p:sp>
        <p:nvSpPr>
          <p:cNvPr id="46083" name="Notizenplatzhalter 2">
            <a:extLst>
              <a:ext uri="{FF2B5EF4-FFF2-40B4-BE49-F238E27FC236}">
                <a16:creationId xmlns:a16="http://schemas.microsoft.com/office/drawing/2014/main" id="{0D90AB41-9FFA-37B2-00B5-CDF171C5C688}"/>
              </a:ext>
            </a:extLst>
          </p:cNvPr>
          <p:cNvSpPr>
            <a:spLocks noGrp="1"/>
          </p:cNvSpPr>
          <p:nvPr>
            <p:ph type="body" idx="1"/>
          </p:nvPr>
        </p:nvSpPr>
        <p:spPr>
          <a:noFill/>
          <a:ln/>
        </p:spPr>
        <p:txBody>
          <a:bodyPr/>
          <a:lstStyle/>
          <a:p>
            <a:endParaRPr lang="de-DE" dirty="0"/>
          </a:p>
        </p:txBody>
      </p:sp>
      <p:sp>
        <p:nvSpPr>
          <p:cNvPr id="4" name="Foliennummernplatzhalter 3">
            <a:extLst>
              <a:ext uri="{FF2B5EF4-FFF2-40B4-BE49-F238E27FC236}">
                <a16:creationId xmlns:a16="http://schemas.microsoft.com/office/drawing/2014/main" id="{C353E1EC-3B0F-4B6F-75EE-34DFB27A3EDC}"/>
              </a:ext>
            </a:extLst>
          </p:cNvPr>
          <p:cNvSpPr>
            <a:spLocks noGrp="1"/>
          </p:cNvSpPr>
          <p:nvPr>
            <p:ph type="sldNum" sz="quarter" idx="5"/>
          </p:nvPr>
        </p:nvSpPr>
        <p:spPr/>
        <p:txBody>
          <a:bodyPr/>
          <a:lstStyle/>
          <a:p>
            <a:pPr>
              <a:defRPr/>
            </a:pPr>
            <a:fld id="{6F1E5FF9-FE07-40EC-9189-81DA20F08A8A}" type="slidenum">
              <a:rPr lang="de-DE" altLang="en-US" smtClean="0"/>
              <a:pPr>
                <a:defRPr/>
              </a:pPr>
              <a:t>53</a:t>
            </a:fld>
            <a:endParaRPr lang="de-DE" altLang="en-US"/>
          </a:p>
        </p:txBody>
      </p:sp>
    </p:spTree>
    <p:extLst>
      <p:ext uri="{BB962C8B-B14F-4D97-AF65-F5344CB8AC3E}">
        <p14:creationId xmlns:p14="http://schemas.microsoft.com/office/powerpoint/2010/main" val="32696501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54</a:t>
            </a:fld>
            <a:endParaRPr lang="de-DE"/>
          </a:p>
        </p:txBody>
      </p:sp>
    </p:spTree>
    <p:extLst>
      <p:ext uri="{BB962C8B-B14F-4D97-AF65-F5344CB8AC3E}">
        <p14:creationId xmlns:p14="http://schemas.microsoft.com/office/powerpoint/2010/main" val="27239373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55</a:t>
            </a:fld>
            <a:endParaRPr lang="de-DE"/>
          </a:p>
        </p:txBody>
      </p:sp>
    </p:spTree>
    <p:extLst>
      <p:ext uri="{BB962C8B-B14F-4D97-AF65-F5344CB8AC3E}">
        <p14:creationId xmlns:p14="http://schemas.microsoft.com/office/powerpoint/2010/main" val="7950780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56</a:t>
            </a:fld>
            <a:endParaRPr lang="de-DE"/>
          </a:p>
        </p:txBody>
      </p:sp>
    </p:spTree>
    <p:extLst>
      <p:ext uri="{BB962C8B-B14F-4D97-AF65-F5344CB8AC3E}">
        <p14:creationId xmlns:p14="http://schemas.microsoft.com/office/powerpoint/2010/main" val="2239251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buClr>
                <a:srgbClr val="A3D42A"/>
              </a:buClr>
              <a:buFont typeface="Wingdings" panose="05000000000000000000" pitchFamily="2" charset="2"/>
              <a:buNone/>
            </a:pPr>
            <a:endParaRPr lang="sl-SI" sz="1000" dirty="0"/>
          </a:p>
        </p:txBody>
      </p:sp>
      <p:sp>
        <p:nvSpPr>
          <p:cNvPr id="4" name="Slide Number Placeholder 3"/>
          <p:cNvSpPr>
            <a:spLocks noGrp="1"/>
          </p:cNvSpPr>
          <p:nvPr>
            <p:ph type="sldNum" sz="quarter" idx="5"/>
          </p:nvPr>
        </p:nvSpPr>
        <p:spPr/>
        <p:txBody>
          <a:bodyPr/>
          <a:lstStyle/>
          <a:p>
            <a:fld id="{3D1B252F-22D3-4859-90E5-25A672E8BD2C}" type="slidenum">
              <a:rPr lang="sl-SI" smtClean="0"/>
              <a:t>6</a:t>
            </a:fld>
            <a:endParaRPr lang="sl-SI"/>
          </a:p>
        </p:txBody>
      </p:sp>
    </p:spTree>
    <p:extLst>
      <p:ext uri="{BB962C8B-B14F-4D97-AF65-F5344CB8AC3E}">
        <p14:creationId xmlns:p14="http://schemas.microsoft.com/office/powerpoint/2010/main" val="9897159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57</a:t>
            </a:fld>
            <a:endParaRPr lang="de-DE"/>
          </a:p>
        </p:txBody>
      </p:sp>
    </p:spTree>
    <p:extLst>
      <p:ext uri="{BB962C8B-B14F-4D97-AF65-F5344CB8AC3E}">
        <p14:creationId xmlns:p14="http://schemas.microsoft.com/office/powerpoint/2010/main" val="1932365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58</a:t>
            </a:fld>
            <a:endParaRPr lang="de-DE"/>
          </a:p>
        </p:txBody>
      </p:sp>
    </p:spTree>
    <p:extLst>
      <p:ext uri="{BB962C8B-B14F-4D97-AF65-F5344CB8AC3E}">
        <p14:creationId xmlns:p14="http://schemas.microsoft.com/office/powerpoint/2010/main" val="21821886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 dirty="0"/>
          </a:p>
        </p:txBody>
      </p:sp>
      <p:sp>
        <p:nvSpPr>
          <p:cNvPr id="4" name="Slide Number Placeholder 3"/>
          <p:cNvSpPr>
            <a:spLocks noGrp="1"/>
          </p:cNvSpPr>
          <p:nvPr>
            <p:ph type="sldNum" sz="quarter" idx="5"/>
          </p:nvPr>
        </p:nvSpPr>
        <p:spPr/>
        <p:txBody>
          <a:bodyPr/>
          <a:lstStyle/>
          <a:p>
            <a:fld id="{AB5566D5-77A7-43E8-87D4-C4020B015518}" type="slidenum">
              <a:rPr lang="en-GB" smtClean="0"/>
              <a:t>59</a:t>
            </a:fld>
            <a:endParaRPr lang="en-GB"/>
          </a:p>
        </p:txBody>
      </p:sp>
    </p:spTree>
    <p:extLst>
      <p:ext uri="{BB962C8B-B14F-4D97-AF65-F5344CB8AC3E}">
        <p14:creationId xmlns:p14="http://schemas.microsoft.com/office/powerpoint/2010/main" val="33516576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sl"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60</a:t>
            </a:fld>
            <a:endParaRPr lang="de-DE"/>
          </a:p>
        </p:txBody>
      </p:sp>
    </p:spTree>
    <p:extLst>
      <p:ext uri="{BB962C8B-B14F-4D97-AF65-F5344CB8AC3E}">
        <p14:creationId xmlns:p14="http://schemas.microsoft.com/office/powerpoint/2010/main" val="15599324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61</a:t>
            </a:fld>
            <a:endParaRPr lang="de-DE"/>
          </a:p>
        </p:txBody>
      </p:sp>
    </p:spTree>
    <p:extLst>
      <p:ext uri="{BB962C8B-B14F-4D97-AF65-F5344CB8AC3E}">
        <p14:creationId xmlns:p14="http://schemas.microsoft.com/office/powerpoint/2010/main" val="15691386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62</a:t>
            </a:fld>
            <a:endParaRPr lang="de-DE"/>
          </a:p>
        </p:txBody>
      </p:sp>
    </p:spTree>
    <p:extLst>
      <p:ext uri="{BB962C8B-B14F-4D97-AF65-F5344CB8AC3E}">
        <p14:creationId xmlns:p14="http://schemas.microsoft.com/office/powerpoint/2010/main" val="41240717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63</a:t>
            </a:fld>
            <a:endParaRPr lang="de-DE"/>
          </a:p>
        </p:txBody>
      </p:sp>
    </p:spTree>
    <p:extLst>
      <p:ext uri="{BB962C8B-B14F-4D97-AF65-F5344CB8AC3E}">
        <p14:creationId xmlns:p14="http://schemas.microsoft.com/office/powerpoint/2010/main" val="20051671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64</a:t>
            </a:fld>
            <a:endParaRPr lang="de-DE"/>
          </a:p>
        </p:txBody>
      </p:sp>
    </p:spTree>
    <p:extLst>
      <p:ext uri="{BB962C8B-B14F-4D97-AF65-F5344CB8AC3E}">
        <p14:creationId xmlns:p14="http://schemas.microsoft.com/office/powerpoint/2010/main" val="23778227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65</a:t>
            </a:fld>
            <a:endParaRPr lang="de-DE"/>
          </a:p>
        </p:txBody>
      </p:sp>
    </p:spTree>
    <p:extLst>
      <p:ext uri="{BB962C8B-B14F-4D97-AF65-F5344CB8AC3E}">
        <p14:creationId xmlns:p14="http://schemas.microsoft.com/office/powerpoint/2010/main" val="31696366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66</a:t>
            </a:fld>
            <a:endParaRPr lang="de-DE"/>
          </a:p>
        </p:txBody>
      </p:sp>
    </p:spTree>
    <p:extLst>
      <p:ext uri="{BB962C8B-B14F-4D97-AF65-F5344CB8AC3E}">
        <p14:creationId xmlns:p14="http://schemas.microsoft.com/office/powerpoint/2010/main" val="2811608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3D1B252F-22D3-4859-90E5-25A672E8BD2C}" type="slidenum">
              <a:rPr lang="sl-SI" smtClean="0"/>
              <a:pPr/>
              <a:t>7</a:t>
            </a:fld>
            <a:endParaRPr lang="sl-SI" dirty="0"/>
          </a:p>
        </p:txBody>
      </p:sp>
    </p:spTree>
    <p:extLst>
      <p:ext uri="{BB962C8B-B14F-4D97-AF65-F5344CB8AC3E}">
        <p14:creationId xmlns:p14="http://schemas.microsoft.com/office/powerpoint/2010/main" val="22406596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67</a:t>
            </a:fld>
            <a:endParaRPr lang="de-DE"/>
          </a:p>
        </p:txBody>
      </p:sp>
    </p:spTree>
    <p:extLst>
      <p:ext uri="{BB962C8B-B14F-4D97-AF65-F5344CB8AC3E}">
        <p14:creationId xmlns:p14="http://schemas.microsoft.com/office/powerpoint/2010/main" val="20669698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68</a:t>
            </a:fld>
            <a:endParaRPr lang="de-DE"/>
          </a:p>
        </p:txBody>
      </p:sp>
    </p:spTree>
    <p:extLst>
      <p:ext uri="{BB962C8B-B14F-4D97-AF65-F5344CB8AC3E}">
        <p14:creationId xmlns:p14="http://schemas.microsoft.com/office/powerpoint/2010/main" val="37528439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69</a:t>
            </a:fld>
            <a:endParaRPr lang="de-DE"/>
          </a:p>
        </p:txBody>
      </p:sp>
    </p:spTree>
    <p:extLst>
      <p:ext uri="{BB962C8B-B14F-4D97-AF65-F5344CB8AC3E}">
        <p14:creationId xmlns:p14="http://schemas.microsoft.com/office/powerpoint/2010/main" val="17735489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70</a:t>
            </a:fld>
            <a:endParaRPr lang="de-DE"/>
          </a:p>
        </p:txBody>
      </p:sp>
    </p:spTree>
    <p:extLst>
      <p:ext uri="{BB962C8B-B14F-4D97-AF65-F5344CB8AC3E}">
        <p14:creationId xmlns:p14="http://schemas.microsoft.com/office/powerpoint/2010/main" val="21704601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71</a:t>
            </a:fld>
            <a:endParaRPr lang="de-DE"/>
          </a:p>
        </p:txBody>
      </p:sp>
    </p:spTree>
    <p:extLst>
      <p:ext uri="{BB962C8B-B14F-4D97-AF65-F5344CB8AC3E}">
        <p14:creationId xmlns:p14="http://schemas.microsoft.com/office/powerpoint/2010/main" val="1923563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72</a:t>
            </a:fld>
            <a:endParaRPr lang="de-DE"/>
          </a:p>
        </p:txBody>
      </p:sp>
    </p:spTree>
    <p:extLst>
      <p:ext uri="{BB962C8B-B14F-4D97-AF65-F5344CB8AC3E}">
        <p14:creationId xmlns:p14="http://schemas.microsoft.com/office/powerpoint/2010/main" val="32480694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73</a:t>
            </a:fld>
            <a:endParaRPr lang="de-DE"/>
          </a:p>
        </p:txBody>
      </p:sp>
    </p:spTree>
    <p:extLst>
      <p:ext uri="{BB962C8B-B14F-4D97-AF65-F5344CB8AC3E}">
        <p14:creationId xmlns:p14="http://schemas.microsoft.com/office/powerpoint/2010/main" val="5724007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74</a:t>
            </a:fld>
            <a:endParaRPr lang="de-DE"/>
          </a:p>
        </p:txBody>
      </p:sp>
    </p:spTree>
    <p:extLst>
      <p:ext uri="{BB962C8B-B14F-4D97-AF65-F5344CB8AC3E}">
        <p14:creationId xmlns:p14="http://schemas.microsoft.com/office/powerpoint/2010/main" val="6734010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75</a:t>
            </a:fld>
            <a:endParaRPr lang="de-DE"/>
          </a:p>
        </p:txBody>
      </p:sp>
    </p:spTree>
    <p:extLst>
      <p:ext uri="{BB962C8B-B14F-4D97-AF65-F5344CB8AC3E}">
        <p14:creationId xmlns:p14="http://schemas.microsoft.com/office/powerpoint/2010/main" val="31427103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76</a:t>
            </a:fld>
            <a:endParaRPr lang="de-DE"/>
          </a:p>
        </p:txBody>
      </p:sp>
    </p:spTree>
    <p:extLst>
      <p:ext uri="{BB962C8B-B14F-4D97-AF65-F5344CB8AC3E}">
        <p14:creationId xmlns:p14="http://schemas.microsoft.com/office/powerpoint/2010/main" val="4236718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DDAD4-0593-E2AE-AE46-63B488938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F3A2C-3541-23A6-AF6E-C0DED78299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35CA5-EEF0-7BA9-DB64-C5A8EF0696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C52DAE-4F03-A788-456D-503AEEF06A08}"/>
              </a:ext>
            </a:extLst>
          </p:cNvPr>
          <p:cNvSpPr>
            <a:spLocks noGrp="1"/>
          </p:cNvSpPr>
          <p:nvPr>
            <p:ph type="sldNum" sz="quarter" idx="10"/>
          </p:nvPr>
        </p:nvSpPr>
        <p:spPr/>
        <p:txBody>
          <a:bodyPr/>
          <a:lstStyle/>
          <a:p>
            <a:fld id="{61198908-2088-48AB-8E5E-AF12DB1244BC}" type="slidenum">
              <a:rPr lang="en-US" smtClean="0"/>
              <a:t>8</a:t>
            </a:fld>
            <a:endParaRPr lang="en-US"/>
          </a:p>
        </p:txBody>
      </p:sp>
    </p:spTree>
    <p:extLst>
      <p:ext uri="{BB962C8B-B14F-4D97-AF65-F5344CB8AC3E}">
        <p14:creationId xmlns:p14="http://schemas.microsoft.com/office/powerpoint/2010/main" val="5474895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1C6D4880-194E-4982-BF70-D035E305FF49}" type="slidenum">
              <a:rPr lang="de-DE" smtClean="0"/>
              <a:pPr/>
              <a:t>77</a:t>
            </a:fld>
            <a:endParaRPr lang="de-DE"/>
          </a:p>
        </p:txBody>
      </p:sp>
    </p:spTree>
    <p:extLst>
      <p:ext uri="{BB962C8B-B14F-4D97-AF65-F5344CB8AC3E}">
        <p14:creationId xmlns:p14="http://schemas.microsoft.com/office/powerpoint/2010/main" val="37279026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78</a:t>
            </a:fld>
            <a:endParaRPr lang="de-DE"/>
          </a:p>
        </p:txBody>
      </p:sp>
    </p:spTree>
    <p:extLst>
      <p:ext uri="{BB962C8B-B14F-4D97-AF65-F5344CB8AC3E}">
        <p14:creationId xmlns:p14="http://schemas.microsoft.com/office/powerpoint/2010/main" val="41389692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79</a:t>
            </a:fld>
            <a:endParaRPr lang="de-DE"/>
          </a:p>
        </p:txBody>
      </p:sp>
    </p:spTree>
    <p:extLst>
      <p:ext uri="{BB962C8B-B14F-4D97-AF65-F5344CB8AC3E}">
        <p14:creationId xmlns:p14="http://schemas.microsoft.com/office/powerpoint/2010/main" val="39535612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80</a:t>
            </a:fld>
            <a:endParaRPr lang="de-DE"/>
          </a:p>
        </p:txBody>
      </p:sp>
    </p:spTree>
    <p:extLst>
      <p:ext uri="{BB962C8B-B14F-4D97-AF65-F5344CB8AC3E}">
        <p14:creationId xmlns:p14="http://schemas.microsoft.com/office/powerpoint/2010/main" val="10915473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81</a:t>
            </a:fld>
            <a:endParaRPr lang="de-DE"/>
          </a:p>
        </p:txBody>
      </p:sp>
    </p:spTree>
    <p:extLst>
      <p:ext uri="{BB962C8B-B14F-4D97-AF65-F5344CB8AC3E}">
        <p14:creationId xmlns:p14="http://schemas.microsoft.com/office/powerpoint/2010/main" val="8108453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sl"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82</a:t>
            </a:fld>
            <a:endParaRPr lang="de-DE"/>
          </a:p>
        </p:txBody>
      </p:sp>
    </p:spTree>
    <p:extLst>
      <p:ext uri="{BB962C8B-B14F-4D97-AF65-F5344CB8AC3E}">
        <p14:creationId xmlns:p14="http://schemas.microsoft.com/office/powerpoint/2010/main" val="36628972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6D4880-194E-4982-BF70-D035E305FF49}" type="slidenum">
              <a:rPr lang="de-DE" smtClean="0"/>
              <a:pPr/>
              <a:t>83</a:t>
            </a:fld>
            <a:endParaRPr lang="de-DE"/>
          </a:p>
        </p:txBody>
      </p:sp>
    </p:spTree>
    <p:extLst>
      <p:ext uri="{BB962C8B-B14F-4D97-AF65-F5344CB8AC3E}">
        <p14:creationId xmlns:p14="http://schemas.microsoft.com/office/powerpoint/2010/main" val="18026899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84</a:t>
            </a:fld>
            <a:endParaRPr lang="de-DE"/>
          </a:p>
        </p:txBody>
      </p:sp>
    </p:spTree>
    <p:extLst>
      <p:ext uri="{BB962C8B-B14F-4D97-AF65-F5344CB8AC3E}">
        <p14:creationId xmlns:p14="http://schemas.microsoft.com/office/powerpoint/2010/main" val="20067333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85</a:t>
            </a:fld>
            <a:endParaRPr lang="de-DE"/>
          </a:p>
        </p:txBody>
      </p:sp>
    </p:spTree>
    <p:extLst>
      <p:ext uri="{BB962C8B-B14F-4D97-AF65-F5344CB8AC3E}">
        <p14:creationId xmlns:p14="http://schemas.microsoft.com/office/powerpoint/2010/main" val="6581060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86</a:t>
            </a:fld>
            <a:endParaRPr lang="de-DE"/>
          </a:p>
        </p:txBody>
      </p:sp>
    </p:spTree>
    <p:extLst>
      <p:ext uri="{BB962C8B-B14F-4D97-AF65-F5344CB8AC3E}">
        <p14:creationId xmlns:p14="http://schemas.microsoft.com/office/powerpoint/2010/main" val="3467161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10</a:t>
            </a:fld>
            <a:endParaRPr lang="en-US"/>
          </a:p>
        </p:txBody>
      </p:sp>
    </p:spTree>
    <p:extLst>
      <p:ext uri="{BB962C8B-B14F-4D97-AF65-F5344CB8AC3E}">
        <p14:creationId xmlns:p14="http://schemas.microsoft.com/office/powerpoint/2010/main" val="27490993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sl"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87</a:t>
            </a:fld>
            <a:endParaRPr lang="de-DE"/>
          </a:p>
        </p:txBody>
      </p:sp>
    </p:spTree>
    <p:extLst>
      <p:ext uri="{BB962C8B-B14F-4D97-AF65-F5344CB8AC3E}">
        <p14:creationId xmlns:p14="http://schemas.microsoft.com/office/powerpoint/2010/main" val="30079689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88</a:t>
            </a:fld>
            <a:endParaRPr lang="de-DE"/>
          </a:p>
        </p:txBody>
      </p:sp>
    </p:spTree>
    <p:extLst>
      <p:ext uri="{BB962C8B-B14F-4D97-AF65-F5344CB8AC3E}">
        <p14:creationId xmlns:p14="http://schemas.microsoft.com/office/powerpoint/2010/main" val="32159066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89</a:t>
            </a:fld>
            <a:endParaRPr lang="de-DE"/>
          </a:p>
        </p:txBody>
      </p:sp>
    </p:spTree>
    <p:extLst>
      <p:ext uri="{BB962C8B-B14F-4D97-AF65-F5344CB8AC3E}">
        <p14:creationId xmlns:p14="http://schemas.microsoft.com/office/powerpoint/2010/main" val="13955979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90</a:t>
            </a:fld>
            <a:endParaRPr lang="de-DE"/>
          </a:p>
        </p:txBody>
      </p:sp>
    </p:spTree>
    <p:extLst>
      <p:ext uri="{BB962C8B-B14F-4D97-AF65-F5344CB8AC3E}">
        <p14:creationId xmlns:p14="http://schemas.microsoft.com/office/powerpoint/2010/main" val="6929395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91</a:t>
            </a:fld>
            <a:endParaRPr lang="de-DE"/>
          </a:p>
        </p:txBody>
      </p:sp>
    </p:spTree>
    <p:extLst>
      <p:ext uri="{BB962C8B-B14F-4D97-AF65-F5344CB8AC3E}">
        <p14:creationId xmlns:p14="http://schemas.microsoft.com/office/powerpoint/2010/main" val="12250694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sl"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95</a:t>
            </a:fld>
            <a:endParaRPr lang="de-DE"/>
          </a:p>
        </p:txBody>
      </p:sp>
    </p:spTree>
    <p:extLst>
      <p:ext uri="{BB962C8B-B14F-4D97-AF65-F5344CB8AC3E}">
        <p14:creationId xmlns:p14="http://schemas.microsoft.com/office/powerpoint/2010/main" val="23519003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6A9E3-4B7A-7B34-5264-B87CCE52AF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E867E-E084-7948-7E25-A8A3F00D6E1B}"/>
              </a:ext>
            </a:extLst>
          </p:cNvPr>
          <p:cNvSpPr>
            <a:spLocks noGrp="1" noRot="1" noChangeAspect="1"/>
          </p:cNvSpPr>
          <p:nvPr>
            <p:ph type="sldImg"/>
          </p:nvPr>
        </p:nvSpPr>
        <p:spPr>
          <a:xfrm>
            <a:off x="139700" y="768350"/>
            <a:ext cx="6819900" cy="3836988"/>
          </a:xfrm>
        </p:spPr>
      </p:sp>
      <p:sp>
        <p:nvSpPr>
          <p:cNvPr id="3" name="Notes Placeholder 2">
            <a:extLst>
              <a:ext uri="{FF2B5EF4-FFF2-40B4-BE49-F238E27FC236}">
                <a16:creationId xmlns:a16="http://schemas.microsoft.com/office/drawing/2014/main" id="{79F82DE7-FB5F-2772-D527-2F69E294F6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0E9E8BF-CEA2-79B7-163F-2D68C8DC5697}"/>
              </a:ext>
            </a:extLst>
          </p:cNvPr>
          <p:cNvSpPr>
            <a:spLocks noGrp="1"/>
          </p:cNvSpPr>
          <p:nvPr>
            <p:ph type="sldNum" sz="quarter" idx="10"/>
          </p:nvPr>
        </p:nvSpPr>
        <p:spPr/>
        <p:txBody>
          <a:bodyPr/>
          <a:lstStyle/>
          <a:p>
            <a:fld id="{1C6D4880-194E-4982-BF70-D035E305FF49}" type="slidenum">
              <a:rPr lang="de-DE" smtClean="0"/>
              <a:pPr/>
              <a:t>96</a:t>
            </a:fld>
            <a:endParaRPr lang="de-DE"/>
          </a:p>
        </p:txBody>
      </p:sp>
    </p:spTree>
    <p:extLst>
      <p:ext uri="{BB962C8B-B14F-4D97-AF65-F5344CB8AC3E}">
        <p14:creationId xmlns:p14="http://schemas.microsoft.com/office/powerpoint/2010/main" val="34040900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99</a:t>
            </a:fld>
            <a:endParaRPr lang="de-DE"/>
          </a:p>
        </p:txBody>
      </p:sp>
    </p:spTree>
    <p:extLst>
      <p:ext uri="{BB962C8B-B14F-4D97-AF65-F5344CB8AC3E}">
        <p14:creationId xmlns:p14="http://schemas.microsoft.com/office/powerpoint/2010/main" val="42137943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100</a:t>
            </a:fld>
            <a:endParaRPr lang="de-DE"/>
          </a:p>
        </p:txBody>
      </p:sp>
    </p:spTree>
    <p:extLst>
      <p:ext uri="{BB962C8B-B14F-4D97-AF65-F5344CB8AC3E}">
        <p14:creationId xmlns:p14="http://schemas.microsoft.com/office/powerpoint/2010/main" val="42073646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108</a:t>
            </a:fld>
            <a:endParaRPr lang="de-DE"/>
          </a:p>
        </p:txBody>
      </p:sp>
    </p:spTree>
    <p:extLst>
      <p:ext uri="{BB962C8B-B14F-4D97-AF65-F5344CB8AC3E}">
        <p14:creationId xmlns:p14="http://schemas.microsoft.com/office/powerpoint/2010/main" val="1716299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sl-SI" dirty="0"/>
          </a:p>
        </p:txBody>
      </p:sp>
      <p:sp>
        <p:nvSpPr>
          <p:cNvPr id="5" name="Slide Number Placeholder 4"/>
          <p:cNvSpPr>
            <a:spLocks noGrp="1"/>
          </p:cNvSpPr>
          <p:nvPr>
            <p:ph type="sldNum" sz="quarter" idx="10"/>
          </p:nvPr>
        </p:nvSpPr>
        <p:spPr/>
        <p:txBody>
          <a:bodyPr/>
          <a:lstStyle/>
          <a:p>
            <a:pPr>
              <a:defRPr/>
            </a:pPr>
            <a:fld id="{3B6DC0A2-D95E-4CD0-BEE4-A5762C7E235B}" type="slidenum">
              <a:rPr lang="de-DE" smtClean="0"/>
              <a:pPr>
                <a:defRPr/>
              </a:pPr>
              <a:t>12</a:t>
            </a:fld>
            <a:endParaRPr lang="de-DE"/>
          </a:p>
        </p:txBody>
      </p:sp>
    </p:spTree>
    <p:extLst>
      <p:ext uri="{BB962C8B-B14F-4D97-AF65-F5344CB8AC3E}">
        <p14:creationId xmlns:p14="http://schemas.microsoft.com/office/powerpoint/2010/main" val="549436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110</a:t>
            </a:fld>
            <a:endParaRPr lang="de-DE"/>
          </a:p>
        </p:txBody>
      </p:sp>
    </p:spTree>
    <p:extLst>
      <p:ext uri="{BB962C8B-B14F-4D97-AF65-F5344CB8AC3E}">
        <p14:creationId xmlns:p14="http://schemas.microsoft.com/office/powerpoint/2010/main" val="758738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sl" dirty="0"/>
          </a:p>
        </p:txBody>
      </p:sp>
      <p:sp>
        <p:nvSpPr>
          <p:cNvPr id="4" name="Slide Number Placeholder 3"/>
          <p:cNvSpPr>
            <a:spLocks noGrp="1"/>
          </p:cNvSpPr>
          <p:nvPr>
            <p:ph type="sldNum" sz="quarter" idx="10"/>
          </p:nvPr>
        </p:nvSpPr>
        <p:spPr/>
        <p:txBody>
          <a:bodyPr/>
          <a:lstStyle/>
          <a:p>
            <a:fld id="{1C6D4880-194E-4982-BF70-D035E305FF49}" type="slidenum">
              <a:rPr lang="de-DE" smtClean="0"/>
              <a:pPr/>
              <a:t>111</a:t>
            </a:fld>
            <a:endParaRPr lang="de-DE"/>
          </a:p>
        </p:txBody>
      </p:sp>
    </p:spTree>
    <p:extLst>
      <p:ext uri="{BB962C8B-B14F-4D97-AF65-F5344CB8AC3E}">
        <p14:creationId xmlns:p14="http://schemas.microsoft.com/office/powerpoint/2010/main" val="22165856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112</a:t>
            </a:fld>
            <a:endParaRPr lang="de-DE"/>
          </a:p>
        </p:txBody>
      </p:sp>
    </p:spTree>
    <p:extLst>
      <p:ext uri="{BB962C8B-B14F-4D97-AF65-F5344CB8AC3E}">
        <p14:creationId xmlns:p14="http://schemas.microsoft.com/office/powerpoint/2010/main" val="14273416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113</a:t>
            </a:fld>
            <a:endParaRPr lang="de-DE"/>
          </a:p>
        </p:txBody>
      </p:sp>
    </p:spTree>
    <p:extLst>
      <p:ext uri="{BB962C8B-B14F-4D97-AF65-F5344CB8AC3E}">
        <p14:creationId xmlns:p14="http://schemas.microsoft.com/office/powerpoint/2010/main" val="19924174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1C6D4880-194E-4982-BF70-D035E305FF49}" type="slidenum">
              <a:rPr lang="de-DE" smtClean="0"/>
              <a:pPr/>
              <a:t>114</a:t>
            </a:fld>
            <a:endParaRPr lang="de-DE"/>
          </a:p>
        </p:txBody>
      </p:sp>
    </p:spTree>
    <p:extLst>
      <p:ext uri="{BB962C8B-B14F-4D97-AF65-F5344CB8AC3E}">
        <p14:creationId xmlns:p14="http://schemas.microsoft.com/office/powerpoint/2010/main" val="4139394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C6D4880-194E-4982-BF70-D035E305FF49}" type="slidenum">
              <a:rPr lang="de-DE" smtClean="0"/>
              <a:pPr/>
              <a:t>115</a:t>
            </a:fld>
            <a:endParaRPr lang="de-DE"/>
          </a:p>
        </p:txBody>
      </p:sp>
    </p:spTree>
    <p:extLst>
      <p:ext uri="{BB962C8B-B14F-4D97-AF65-F5344CB8AC3E}">
        <p14:creationId xmlns:p14="http://schemas.microsoft.com/office/powerpoint/2010/main" val="37612270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A3D9D-D2CD-A2D1-728A-6CE4207DA8E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8352ED9-71FF-AB44-FCA9-4F32A905FEE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6AE148A-317A-BB5B-938F-19BF97D7DE33}"/>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E477D68E-7A8C-0BDB-D230-4B9ACBBB5391}"/>
              </a:ext>
            </a:extLst>
          </p:cNvPr>
          <p:cNvSpPr>
            <a:spLocks noGrp="1"/>
          </p:cNvSpPr>
          <p:nvPr>
            <p:ph type="sldNum" sz="quarter" idx="5"/>
          </p:nvPr>
        </p:nvSpPr>
        <p:spPr/>
        <p:txBody>
          <a:bodyPr/>
          <a:lstStyle/>
          <a:p>
            <a:fld id="{1C6D4880-194E-4982-BF70-D035E305FF49}" type="slidenum">
              <a:rPr lang="de-DE" smtClean="0"/>
              <a:pPr/>
              <a:t>116</a:t>
            </a:fld>
            <a:endParaRPr lang="de-DE"/>
          </a:p>
        </p:txBody>
      </p:sp>
    </p:spTree>
    <p:extLst>
      <p:ext uri="{BB962C8B-B14F-4D97-AF65-F5344CB8AC3E}">
        <p14:creationId xmlns:p14="http://schemas.microsoft.com/office/powerpoint/2010/main" val="3824192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44310-C3F4-8670-17D4-D2D0A08C362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1D95F18-C37C-6D6F-7655-3441E945EF3B}"/>
              </a:ext>
            </a:extLst>
          </p:cNvPr>
          <p:cNvSpPr>
            <a:spLocks noGrp="1" noRot="1" noChangeAspect="1"/>
          </p:cNvSpPr>
          <p:nvPr>
            <p:ph type="sldImg"/>
          </p:nvPr>
        </p:nvSpPr>
        <p:spPr>
          <a:xfrm>
            <a:off x="139700" y="768350"/>
            <a:ext cx="6819900" cy="3836988"/>
          </a:xfrm>
        </p:spPr>
      </p:sp>
      <p:sp>
        <p:nvSpPr>
          <p:cNvPr id="3" name="Notizenplatzhalter 2">
            <a:extLst>
              <a:ext uri="{FF2B5EF4-FFF2-40B4-BE49-F238E27FC236}">
                <a16:creationId xmlns:a16="http://schemas.microsoft.com/office/drawing/2014/main" id="{094A50A8-19EF-C9E9-1F37-7F8AAE46CF2D}"/>
              </a:ext>
            </a:extLst>
          </p:cNvPr>
          <p:cNvSpPr>
            <a:spLocks noGrp="1"/>
          </p:cNvSpPr>
          <p:nvPr>
            <p:ph type="body" idx="1"/>
          </p:nvPr>
        </p:nvSpPr>
        <p:spPr/>
        <p:txBody>
          <a:bodyPr>
            <a:normAutofit/>
          </a:bodyPr>
          <a:lstStyle/>
          <a:p>
            <a:endParaRPr lang="de-DE" dirty="0"/>
          </a:p>
        </p:txBody>
      </p:sp>
      <p:sp>
        <p:nvSpPr>
          <p:cNvPr id="4" name="Foliennummernplatzhalter 3">
            <a:extLst>
              <a:ext uri="{FF2B5EF4-FFF2-40B4-BE49-F238E27FC236}">
                <a16:creationId xmlns:a16="http://schemas.microsoft.com/office/drawing/2014/main" id="{4EAEB3FF-E52A-8051-710B-02818080B798}"/>
              </a:ext>
            </a:extLst>
          </p:cNvPr>
          <p:cNvSpPr>
            <a:spLocks noGrp="1"/>
          </p:cNvSpPr>
          <p:nvPr>
            <p:ph type="sldNum" sz="quarter" idx="10"/>
          </p:nvPr>
        </p:nvSpPr>
        <p:spPr/>
        <p:txBody>
          <a:bodyPr/>
          <a:lstStyle/>
          <a:p>
            <a:fld id="{1C6D4880-194E-4982-BF70-D035E305FF49}" type="slidenum">
              <a:rPr lang="de-DE" smtClean="0"/>
              <a:pPr/>
              <a:t>117</a:t>
            </a:fld>
            <a:endParaRPr lang="de-DE"/>
          </a:p>
        </p:txBody>
      </p:sp>
    </p:spTree>
    <p:extLst>
      <p:ext uri="{BB962C8B-B14F-4D97-AF65-F5344CB8AC3E}">
        <p14:creationId xmlns:p14="http://schemas.microsoft.com/office/powerpoint/2010/main" val="35722287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69D93-1152-B983-D654-BC0516D86DB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AF2E025-3F29-57CC-42ED-DCC8EC3F1720}"/>
              </a:ext>
            </a:extLst>
          </p:cNvPr>
          <p:cNvSpPr>
            <a:spLocks noGrp="1" noRot="1" noChangeAspect="1"/>
          </p:cNvSpPr>
          <p:nvPr>
            <p:ph type="sldImg"/>
          </p:nvPr>
        </p:nvSpPr>
        <p:spPr>
          <a:xfrm>
            <a:off x="139700" y="768350"/>
            <a:ext cx="6819900" cy="3836988"/>
          </a:xfrm>
        </p:spPr>
      </p:sp>
      <p:sp>
        <p:nvSpPr>
          <p:cNvPr id="3" name="Notizenplatzhalter 2">
            <a:extLst>
              <a:ext uri="{FF2B5EF4-FFF2-40B4-BE49-F238E27FC236}">
                <a16:creationId xmlns:a16="http://schemas.microsoft.com/office/drawing/2014/main" id="{5CBD939E-5C91-E2A2-FC53-6F6D1B02CCB6}"/>
              </a:ext>
            </a:extLst>
          </p:cNvPr>
          <p:cNvSpPr>
            <a:spLocks noGrp="1"/>
          </p:cNvSpPr>
          <p:nvPr>
            <p:ph type="body" idx="1"/>
          </p:nvPr>
        </p:nvSpPr>
        <p:spPr/>
        <p:txBody>
          <a:bodyPr>
            <a:normAutofit/>
          </a:bodyPr>
          <a:lstStyle/>
          <a:p>
            <a:endParaRPr lang="de-DE" dirty="0"/>
          </a:p>
        </p:txBody>
      </p:sp>
      <p:sp>
        <p:nvSpPr>
          <p:cNvPr id="4" name="Foliennummernplatzhalter 3">
            <a:extLst>
              <a:ext uri="{FF2B5EF4-FFF2-40B4-BE49-F238E27FC236}">
                <a16:creationId xmlns:a16="http://schemas.microsoft.com/office/drawing/2014/main" id="{E93814D9-5F86-BB28-D344-2C662701051C}"/>
              </a:ext>
            </a:extLst>
          </p:cNvPr>
          <p:cNvSpPr>
            <a:spLocks noGrp="1"/>
          </p:cNvSpPr>
          <p:nvPr>
            <p:ph type="sldNum" sz="quarter" idx="10"/>
          </p:nvPr>
        </p:nvSpPr>
        <p:spPr/>
        <p:txBody>
          <a:bodyPr/>
          <a:lstStyle/>
          <a:p>
            <a:fld id="{1C6D4880-194E-4982-BF70-D035E305FF49}" type="slidenum">
              <a:rPr lang="de-DE" smtClean="0"/>
              <a:pPr/>
              <a:t>118</a:t>
            </a:fld>
            <a:endParaRPr lang="de-DE"/>
          </a:p>
        </p:txBody>
      </p:sp>
    </p:spTree>
    <p:extLst>
      <p:ext uri="{BB962C8B-B14F-4D97-AF65-F5344CB8AC3E}">
        <p14:creationId xmlns:p14="http://schemas.microsoft.com/office/powerpoint/2010/main" val="12985438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40AD8-5D21-157E-2FFC-B099004AB19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6BA0796-2798-53A8-3C86-1DFD8EE10FD4}"/>
              </a:ext>
            </a:extLst>
          </p:cNvPr>
          <p:cNvSpPr>
            <a:spLocks noGrp="1" noRot="1" noChangeAspect="1"/>
          </p:cNvSpPr>
          <p:nvPr>
            <p:ph type="sldImg"/>
          </p:nvPr>
        </p:nvSpPr>
        <p:spPr>
          <a:xfrm>
            <a:off x="139700" y="768350"/>
            <a:ext cx="6819900" cy="3836988"/>
          </a:xfrm>
        </p:spPr>
      </p:sp>
      <p:sp>
        <p:nvSpPr>
          <p:cNvPr id="3" name="Notizenplatzhalter 2">
            <a:extLst>
              <a:ext uri="{FF2B5EF4-FFF2-40B4-BE49-F238E27FC236}">
                <a16:creationId xmlns:a16="http://schemas.microsoft.com/office/drawing/2014/main" id="{A2FC8FE6-5377-514F-91D9-8687744F5213}"/>
              </a:ext>
            </a:extLst>
          </p:cNvPr>
          <p:cNvSpPr>
            <a:spLocks noGrp="1"/>
          </p:cNvSpPr>
          <p:nvPr>
            <p:ph type="body" idx="1"/>
          </p:nvPr>
        </p:nvSpPr>
        <p:spPr/>
        <p:txBody>
          <a:bodyPr>
            <a:normAutofit/>
          </a:bodyPr>
          <a:lstStyle/>
          <a:p>
            <a:endParaRPr lang="de-DE" dirty="0"/>
          </a:p>
        </p:txBody>
      </p:sp>
      <p:sp>
        <p:nvSpPr>
          <p:cNvPr id="4" name="Foliennummernplatzhalter 3">
            <a:extLst>
              <a:ext uri="{FF2B5EF4-FFF2-40B4-BE49-F238E27FC236}">
                <a16:creationId xmlns:a16="http://schemas.microsoft.com/office/drawing/2014/main" id="{A080079F-B907-342C-1445-79ECA076D6B3}"/>
              </a:ext>
            </a:extLst>
          </p:cNvPr>
          <p:cNvSpPr>
            <a:spLocks noGrp="1"/>
          </p:cNvSpPr>
          <p:nvPr>
            <p:ph type="sldNum" sz="quarter" idx="10"/>
          </p:nvPr>
        </p:nvSpPr>
        <p:spPr/>
        <p:txBody>
          <a:bodyPr/>
          <a:lstStyle/>
          <a:p>
            <a:fld id="{1C6D4880-194E-4982-BF70-D035E305FF49}" type="slidenum">
              <a:rPr lang="de-DE" smtClean="0"/>
              <a:pPr/>
              <a:t>119</a:t>
            </a:fld>
            <a:endParaRPr lang="de-DE"/>
          </a:p>
        </p:txBody>
      </p:sp>
    </p:spTree>
    <p:extLst>
      <p:ext uri="{BB962C8B-B14F-4D97-AF65-F5344CB8AC3E}">
        <p14:creationId xmlns:p14="http://schemas.microsoft.com/office/powerpoint/2010/main" val="31670053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F92790-5142-F700-5AD0-8B8B451571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629302" cy="6858000"/>
          </a:xfrm>
          <a:prstGeom prst="rect">
            <a:avLst/>
          </a:prstGeom>
        </p:spPr>
      </p:pic>
      <p:pic>
        <p:nvPicPr>
          <p:cNvPr id="9" name="Picture 8" descr="A close-up of a logo&#10;&#10;AI-generated content may be incorrect.">
            <a:extLst>
              <a:ext uri="{FF2B5EF4-FFF2-40B4-BE49-F238E27FC236}">
                <a16:creationId xmlns:a16="http://schemas.microsoft.com/office/drawing/2014/main" id="{3551A9EF-65E0-6CE0-4665-E89BC99A49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00400" y="152400"/>
            <a:ext cx="2292351" cy="481394"/>
          </a:xfrm>
          <a:prstGeom prst="rect">
            <a:avLst/>
          </a:prstGeom>
        </p:spPr>
      </p:pic>
      <p:pic>
        <p:nvPicPr>
          <p:cNvPr id="2" name="Picture 1">
            <a:extLst>
              <a:ext uri="{FF2B5EF4-FFF2-40B4-BE49-F238E27FC236}">
                <a16:creationId xmlns:a16="http://schemas.microsoft.com/office/drawing/2014/main" id="{5DADA7B9-08EA-87A6-8709-90298766AF1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82200" y="152400"/>
            <a:ext cx="2036849" cy="550118"/>
          </a:xfrm>
          <a:prstGeom prst="rect">
            <a:avLst/>
          </a:prstGeom>
        </p:spPr>
      </p:pic>
    </p:spTree>
    <p:extLst>
      <p:ext uri="{BB962C8B-B14F-4D97-AF65-F5344CB8AC3E}">
        <p14:creationId xmlns:p14="http://schemas.microsoft.com/office/powerpoint/2010/main" val="3048767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86C0F5-D4B5-F907-7C9B-8D5465FB446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854824" cy="6858000"/>
          </a:xfrm>
          <a:prstGeom prst="rect">
            <a:avLst/>
          </a:prstGeom>
        </p:spPr>
      </p:pic>
      <p:sp>
        <p:nvSpPr>
          <p:cNvPr id="6" name="Slide Number Placeholder 5">
            <a:extLst>
              <a:ext uri="{FF2B5EF4-FFF2-40B4-BE49-F238E27FC236}">
                <a16:creationId xmlns:a16="http://schemas.microsoft.com/office/drawing/2014/main" id="{597454CB-883C-B06B-9E05-D641901E9E85}"/>
              </a:ext>
            </a:extLst>
          </p:cNvPr>
          <p:cNvSpPr>
            <a:spLocks noGrp="1"/>
          </p:cNvSpPr>
          <p:nvPr>
            <p:ph type="sldNum" sz="quarter" idx="12"/>
          </p:nvPr>
        </p:nvSpPr>
        <p:spPr>
          <a:xfrm>
            <a:off x="82421" y="6356350"/>
            <a:ext cx="608045" cy="365125"/>
          </a:xfrm>
          <a:prstGeom prst="rect">
            <a:avLst/>
          </a:prstGeom>
        </p:spPr>
        <p:txBody>
          <a:bodyPr/>
          <a:lstStyle>
            <a:lvl1pPr algn="l">
              <a:defRPr>
                <a:solidFill>
                  <a:schemeClr val="bg1"/>
                </a:solidFill>
                <a:latin typeface="Raleway" panose="020B0503030101060003" pitchFamily="34" charset="-18"/>
              </a:defRPr>
            </a:lvl1pPr>
          </a:lstStyle>
          <a:p>
            <a:fld id="{551CF367-96C3-450C-B21F-B68AA3368B01}" type="slidenum">
              <a:rPr lang="en-DE" smtClean="0"/>
              <a:pPr/>
              <a:t>‹#›</a:t>
            </a:fld>
            <a:endParaRPr lang="en-DE" dirty="0"/>
          </a:p>
        </p:txBody>
      </p:sp>
      <p:pic>
        <p:nvPicPr>
          <p:cNvPr id="2" name="Picture 1">
            <a:extLst>
              <a:ext uri="{FF2B5EF4-FFF2-40B4-BE49-F238E27FC236}">
                <a16:creationId xmlns:a16="http://schemas.microsoft.com/office/drawing/2014/main" id="{91E378C1-AA1F-EBE4-9BC1-7F821D9410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7000" y="228600"/>
            <a:ext cx="1699413" cy="458982"/>
          </a:xfrm>
          <a:prstGeom prst="rect">
            <a:avLst/>
          </a:prstGeom>
        </p:spPr>
      </p:pic>
    </p:spTree>
    <p:extLst>
      <p:ext uri="{BB962C8B-B14F-4D97-AF65-F5344CB8AC3E}">
        <p14:creationId xmlns:p14="http://schemas.microsoft.com/office/powerpoint/2010/main" val="257445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97454CB-883C-B06B-9E05-D641901E9E85}"/>
              </a:ext>
            </a:extLst>
          </p:cNvPr>
          <p:cNvSpPr>
            <a:spLocks noGrp="1"/>
          </p:cNvSpPr>
          <p:nvPr>
            <p:ph type="sldNum" sz="quarter" idx="12"/>
          </p:nvPr>
        </p:nvSpPr>
        <p:spPr>
          <a:xfrm>
            <a:off x="9302170" y="6290810"/>
            <a:ext cx="883204" cy="365125"/>
          </a:xfrm>
          <a:prstGeom prst="rect">
            <a:avLst/>
          </a:prstGeom>
        </p:spPr>
        <p:txBody>
          <a:bodyPr/>
          <a:lstStyle>
            <a:lvl1pPr>
              <a:defRPr>
                <a:latin typeface="Raleway" panose="020B0503030101060003" pitchFamily="34" charset="-18"/>
              </a:defRPr>
            </a:lvl1pPr>
          </a:lstStyle>
          <a:p>
            <a:fld id="{551CF367-96C3-450C-B21F-B68AA3368B01}" type="slidenum">
              <a:rPr lang="en-DE" smtClean="0"/>
              <a:pPr/>
              <a:t>‹#›</a:t>
            </a:fld>
            <a:endParaRPr lang="en-DE" dirty="0"/>
          </a:p>
        </p:txBody>
      </p:sp>
      <p:pic>
        <p:nvPicPr>
          <p:cNvPr id="8" name="Picture 7">
            <a:extLst>
              <a:ext uri="{FF2B5EF4-FFF2-40B4-BE49-F238E27FC236}">
                <a16:creationId xmlns:a16="http://schemas.microsoft.com/office/drawing/2014/main" id="{417AE650-790B-E968-784B-AD95E140A4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6398307"/>
            <a:ext cx="12192000" cy="459694"/>
          </a:xfrm>
          <a:prstGeom prst="rect">
            <a:avLst/>
          </a:prstGeom>
        </p:spPr>
      </p:pic>
      <p:pic>
        <p:nvPicPr>
          <p:cNvPr id="2" name="Picture 1">
            <a:extLst>
              <a:ext uri="{FF2B5EF4-FFF2-40B4-BE49-F238E27FC236}">
                <a16:creationId xmlns:a16="http://schemas.microsoft.com/office/drawing/2014/main" id="{E0C2A936-10F7-3876-38A6-4A31704D8E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7000" y="228600"/>
            <a:ext cx="1699413" cy="458982"/>
          </a:xfrm>
          <a:prstGeom prst="rect">
            <a:avLst/>
          </a:prstGeom>
        </p:spPr>
      </p:pic>
    </p:spTree>
    <p:extLst>
      <p:ext uri="{BB962C8B-B14F-4D97-AF65-F5344CB8AC3E}">
        <p14:creationId xmlns:p14="http://schemas.microsoft.com/office/powerpoint/2010/main" val="1426830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97454CB-883C-B06B-9E05-D641901E9E85}"/>
              </a:ext>
            </a:extLst>
          </p:cNvPr>
          <p:cNvSpPr>
            <a:spLocks noGrp="1"/>
          </p:cNvSpPr>
          <p:nvPr>
            <p:ph type="sldNum" sz="quarter" idx="12"/>
          </p:nvPr>
        </p:nvSpPr>
        <p:spPr>
          <a:xfrm>
            <a:off x="9302170" y="6290810"/>
            <a:ext cx="883204" cy="365125"/>
          </a:xfrm>
          <a:prstGeom prst="rect">
            <a:avLst/>
          </a:prstGeom>
        </p:spPr>
        <p:txBody>
          <a:bodyPr/>
          <a:lstStyle>
            <a:lvl1pPr>
              <a:defRPr>
                <a:latin typeface="Raleway" panose="020B0503030101060003" pitchFamily="34" charset="-18"/>
              </a:defRPr>
            </a:lvl1pPr>
          </a:lstStyle>
          <a:p>
            <a:fld id="{551CF367-96C3-450C-B21F-B68AA3368B01}" type="slidenum">
              <a:rPr lang="en-DE" smtClean="0"/>
              <a:pPr/>
              <a:t>‹#›</a:t>
            </a:fld>
            <a:endParaRPr lang="en-DE" dirty="0"/>
          </a:p>
        </p:txBody>
      </p:sp>
      <p:pic>
        <p:nvPicPr>
          <p:cNvPr id="5" name="Picture 4">
            <a:extLst>
              <a:ext uri="{FF2B5EF4-FFF2-40B4-BE49-F238E27FC236}">
                <a16:creationId xmlns:a16="http://schemas.microsoft.com/office/drawing/2014/main" id="{5EAF0971-DD2D-2C0C-B443-2A6C40BD2C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3772" y="4405129"/>
            <a:ext cx="2448228" cy="2457449"/>
          </a:xfrm>
          <a:prstGeom prst="rect">
            <a:avLst/>
          </a:prstGeom>
        </p:spPr>
      </p:pic>
      <p:pic>
        <p:nvPicPr>
          <p:cNvPr id="2" name="Picture 1">
            <a:extLst>
              <a:ext uri="{FF2B5EF4-FFF2-40B4-BE49-F238E27FC236}">
                <a16:creationId xmlns:a16="http://schemas.microsoft.com/office/drawing/2014/main" id="{902E8874-0413-9DFE-CD63-FE6E1A6F69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7000" y="228600"/>
            <a:ext cx="1699413" cy="458982"/>
          </a:xfrm>
          <a:prstGeom prst="rect">
            <a:avLst/>
          </a:prstGeom>
        </p:spPr>
      </p:pic>
    </p:spTree>
    <p:extLst>
      <p:ext uri="{BB962C8B-B14F-4D97-AF65-F5344CB8AC3E}">
        <p14:creationId xmlns:p14="http://schemas.microsoft.com/office/powerpoint/2010/main" val="3105765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97454CB-883C-B06B-9E05-D641901E9E85}"/>
              </a:ext>
            </a:extLst>
          </p:cNvPr>
          <p:cNvSpPr>
            <a:spLocks noGrp="1"/>
          </p:cNvSpPr>
          <p:nvPr>
            <p:ph type="sldNum" sz="quarter" idx="12"/>
          </p:nvPr>
        </p:nvSpPr>
        <p:spPr>
          <a:xfrm>
            <a:off x="9302170" y="6290810"/>
            <a:ext cx="883204" cy="365125"/>
          </a:xfrm>
          <a:prstGeom prst="rect">
            <a:avLst/>
          </a:prstGeom>
        </p:spPr>
        <p:txBody>
          <a:bodyPr/>
          <a:lstStyle>
            <a:lvl1pPr>
              <a:defRPr>
                <a:latin typeface="Raleway" panose="020B0503030101060003" pitchFamily="34" charset="-18"/>
              </a:defRPr>
            </a:lvl1pPr>
          </a:lstStyle>
          <a:p>
            <a:fld id="{551CF367-96C3-450C-B21F-B68AA3368B01}" type="slidenum">
              <a:rPr lang="en-DE" smtClean="0"/>
              <a:pPr/>
              <a:t>‹#›</a:t>
            </a:fld>
            <a:endParaRPr lang="en-DE" dirty="0"/>
          </a:p>
        </p:txBody>
      </p:sp>
      <p:pic>
        <p:nvPicPr>
          <p:cNvPr id="5" name="Picture 4">
            <a:extLst>
              <a:ext uri="{FF2B5EF4-FFF2-40B4-BE49-F238E27FC236}">
                <a16:creationId xmlns:a16="http://schemas.microsoft.com/office/drawing/2014/main" id="{5EAF0971-DD2D-2C0C-B443-2A6C40BD2C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4400551"/>
            <a:ext cx="2448228" cy="2457449"/>
          </a:xfrm>
          <a:prstGeom prst="rect">
            <a:avLst/>
          </a:prstGeom>
        </p:spPr>
      </p:pic>
      <p:pic>
        <p:nvPicPr>
          <p:cNvPr id="2" name="Picture 1">
            <a:extLst>
              <a:ext uri="{FF2B5EF4-FFF2-40B4-BE49-F238E27FC236}">
                <a16:creationId xmlns:a16="http://schemas.microsoft.com/office/drawing/2014/main" id="{902E8874-0413-9DFE-CD63-FE6E1A6F69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7000" y="228600"/>
            <a:ext cx="1699413" cy="458982"/>
          </a:xfrm>
          <a:prstGeom prst="rect">
            <a:avLst/>
          </a:prstGeom>
        </p:spPr>
      </p:pic>
    </p:spTree>
    <p:extLst>
      <p:ext uri="{BB962C8B-B14F-4D97-AF65-F5344CB8AC3E}">
        <p14:creationId xmlns:p14="http://schemas.microsoft.com/office/powerpoint/2010/main" val="1275703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60DBA2-3A8C-D5B9-FBA7-3C01403E0C7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825388"/>
            <a:ext cx="1822580" cy="3105528"/>
          </a:xfrm>
          <a:prstGeom prst="rect">
            <a:avLst/>
          </a:prstGeom>
        </p:spPr>
      </p:pic>
      <p:pic>
        <p:nvPicPr>
          <p:cNvPr id="2" name="Picture 1">
            <a:extLst>
              <a:ext uri="{FF2B5EF4-FFF2-40B4-BE49-F238E27FC236}">
                <a16:creationId xmlns:a16="http://schemas.microsoft.com/office/drawing/2014/main" id="{E3C72983-370A-B289-ABE1-D2781AC852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7000" y="228600"/>
            <a:ext cx="1699413" cy="458982"/>
          </a:xfrm>
          <a:prstGeom prst="rect">
            <a:avLst/>
          </a:prstGeom>
        </p:spPr>
      </p:pic>
    </p:spTree>
    <p:extLst>
      <p:ext uri="{BB962C8B-B14F-4D97-AF65-F5344CB8AC3E}">
        <p14:creationId xmlns:p14="http://schemas.microsoft.com/office/powerpoint/2010/main" val="1438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60DBA2-3A8C-D5B9-FBA7-3C01403E0C7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V="1">
            <a:off x="10369420" y="3752472"/>
            <a:ext cx="1822580" cy="3105528"/>
          </a:xfrm>
          <a:prstGeom prst="rect">
            <a:avLst/>
          </a:prstGeom>
        </p:spPr>
      </p:pic>
      <p:pic>
        <p:nvPicPr>
          <p:cNvPr id="2" name="Picture 1">
            <a:extLst>
              <a:ext uri="{FF2B5EF4-FFF2-40B4-BE49-F238E27FC236}">
                <a16:creationId xmlns:a16="http://schemas.microsoft.com/office/drawing/2014/main" id="{E3C72983-370A-B289-ABE1-D2781AC852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7000" y="228600"/>
            <a:ext cx="1699413" cy="458982"/>
          </a:xfrm>
          <a:prstGeom prst="rect">
            <a:avLst/>
          </a:prstGeom>
        </p:spPr>
      </p:pic>
    </p:spTree>
    <p:extLst>
      <p:ext uri="{BB962C8B-B14F-4D97-AF65-F5344CB8AC3E}">
        <p14:creationId xmlns:p14="http://schemas.microsoft.com/office/powerpoint/2010/main" val="690728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E69DF7-2AAF-4EE6-1606-3CA52D40D549}"/>
              </a:ext>
            </a:extLst>
          </p:cNvPr>
          <p:cNvSpPr/>
          <p:nvPr userDrawn="1"/>
        </p:nvSpPr>
        <p:spPr>
          <a:xfrm>
            <a:off x="-1" y="1193208"/>
            <a:ext cx="12192001" cy="2456351"/>
          </a:xfrm>
          <a:prstGeom prst="rect">
            <a:avLst/>
          </a:prstGeom>
          <a:solidFill>
            <a:srgbClr val="1DA2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latin typeface="Raleway" panose="020B0503030101060003" pitchFamily="34" charset="-18"/>
            </a:endParaRPr>
          </a:p>
        </p:txBody>
      </p:sp>
      <p:sp>
        <p:nvSpPr>
          <p:cNvPr id="2" name="Title 1">
            <a:extLst>
              <a:ext uri="{FF2B5EF4-FFF2-40B4-BE49-F238E27FC236}">
                <a16:creationId xmlns:a16="http://schemas.microsoft.com/office/drawing/2014/main" id="{E99370F3-7F1F-C3BC-F969-0249D8547BBC}"/>
              </a:ext>
            </a:extLst>
          </p:cNvPr>
          <p:cNvSpPr>
            <a:spLocks noGrp="1"/>
          </p:cNvSpPr>
          <p:nvPr>
            <p:ph type="title" hasCustomPrompt="1"/>
          </p:nvPr>
        </p:nvSpPr>
        <p:spPr>
          <a:xfrm>
            <a:off x="1002872" y="1563489"/>
            <a:ext cx="10515600" cy="907415"/>
          </a:xfrm>
          <a:prstGeom prst="rect">
            <a:avLst/>
          </a:prstGeom>
        </p:spPr>
        <p:txBody>
          <a:bodyPr>
            <a:noAutofit/>
          </a:bodyPr>
          <a:lstStyle>
            <a:lvl1pPr>
              <a:defRPr sz="6000">
                <a:solidFill>
                  <a:schemeClr val="bg1"/>
                </a:solidFill>
                <a:latin typeface="Tw Cen MT" panose="020B0602020104020603" pitchFamily="34" charset="0"/>
              </a:defRPr>
            </a:lvl1pPr>
          </a:lstStyle>
          <a:p>
            <a:r>
              <a:rPr lang="sl-SI" dirty="0"/>
              <a:t>HVALA</a:t>
            </a:r>
            <a:endParaRPr lang="en-DE" dirty="0"/>
          </a:p>
        </p:txBody>
      </p:sp>
      <p:pic>
        <p:nvPicPr>
          <p:cNvPr id="7" name="Picture 6">
            <a:extLst>
              <a:ext uri="{FF2B5EF4-FFF2-40B4-BE49-F238E27FC236}">
                <a16:creationId xmlns:a16="http://schemas.microsoft.com/office/drawing/2014/main" id="{723C3D36-CA91-DB02-EB0D-71723A66743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5539312" y="168066"/>
            <a:ext cx="1154336" cy="12232960"/>
          </a:xfrm>
          <a:prstGeom prst="rect">
            <a:avLst/>
          </a:prstGeom>
        </p:spPr>
      </p:pic>
      <p:pic>
        <p:nvPicPr>
          <p:cNvPr id="4" name="Picture 3" descr="A blue letter on a black background&#10;&#10;AI-generated content may be incorrect.">
            <a:extLst>
              <a:ext uri="{FF2B5EF4-FFF2-40B4-BE49-F238E27FC236}">
                <a16:creationId xmlns:a16="http://schemas.microsoft.com/office/drawing/2014/main" id="{878E7510-5A78-9341-6773-9418AFEA0F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8184" y="4307176"/>
            <a:ext cx="2085347" cy="423586"/>
          </a:xfrm>
          <a:prstGeom prst="rect">
            <a:avLst/>
          </a:prstGeom>
        </p:spPr>
      </p:pic>
      <p:pic>
        <p:nvPicPr>
          <p:cNvPr id="8" name="Picture 7" descr="A logo with white letters and green squares&#10;&#10;AI-generated content may be incorrect.">
            <a:extLst>
              <a:ext uri="{FF2B5EF4-FFF2-40B4-BE49-F238E27FC236}">
                <a16:creationId xmlns:a16="http://schemas.microsoft.com/office/drawing/2014/main" id="{B86A65E2-FA9C-564D-96F4-EACC138CB72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350370" y="4155041"/>
            <a:ext cx="1173962" cy="727856"/>
          </a:xfrm>
          <a:prstGeom prst="rect">
            <a:avLst/>
          </a:prstGeom>
        </p:spPr>
      </p:pic>
      <p:pic>
        <p:nvPicPr>
          <p:cNvPr id="10" name="Picture 9" descr="A yellow and white logo&#10;&#10;AI-generated content may be incorrect.">
            <a:extLst>
              <a:ext uri="{FF2B5EF4-FFF2-40B4-BE49-F238E27FC236}">
                <a16:creationId xmlns:a16="http://schemas.microsoft.com/office/drawing/2014/main" id="{7E101437-31BC-1A0E-5B42-959C1625492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18184" y="4941347"/>
            <a:ext cx="2272691" cy="552637"/>
          </a:xfrm>
          <a:prstGeom prst="rect">
            <a:avLst/>
          </a:prstGeom>
        </p:spPr>
      </p:pic>
      <p:pic>
        <p:nvPicPr>
          <p:cNvPr id="11" name="Picture 10" descr="A close-up of a logo&#10;&#10;AI-generated content may be incorrect.">
            <a:extLst>
              <a:ext uri="{FF2B5EF4-FFF2-40B4-BE49-F238E27FC236}">
                <a16:creationId xmlns:a16="http://schemas.microsoft.com/office/drawing/2014/main" id="{186A89FF-EF56-5695-0B38-EACDFBAAD24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764054" y="4233342"/>
            <a:ext cx="2292351" cy="481394"/>
          </a:xfrm>
          <a:prstGeom prst="rect">
            <a:avLst/>
          </a:prstGeom>
        </p:spPr>
      </p:pic>
      <p:sp>
        <p:nvSpPr>
          <p:cNvPr id="12" name="TextBox 11">
            <a:extLst>
              <a:ext uri="{FF2B5EF4-FFF2-40B4-BE49-F238E27FC236}">
                <a16:creationId xmlns:a16="http://schemas.microsoft.com/office/drawing/2014/main" id="{F7DEA06D-AC02-D5CA-3EDE-D8A60DA2823E}"/>
              </a:ext>
            </a:extLst>
          </p:cNvPr>
          <p:cNvSpPr txBox="1"/>
          <p:nvPr userDrawn="1"/>
        </p:nvSpPr>
        <p:spPr>
          <a:xfrm>
            <a:off x="838199" y="3839868"/>
            <a:ext cx="3531736" cy="276999"/>
          </a:xfrm>
          <a:prstGeom prst="rect">
            <a:avLst/>
          </a:prstGeom>
          <a:noFill/>
        </p:spPr>
        <p:txBody>
          <a:bodyPr wrap="none" rtlCol="0">
            <a:spAutoFit/>
          </a:bodyPr>
          <a:lstStyle/>
          <a:p>
            <a:r>
              <a:rPr lang="en-US" sz="1200" cap="all" baseline="0" dirty="0" err="1">
                <a:solidFill>
                  <a:schemeClr val="tx1"/>
                </a:solidFill>
                <a:latin typeface="Raleway" panose="020B0503030101060003" pitchFamily="34" charset="-18"/>
              </a:rPr>
              <a:t>ECOThink</a:t>
            </a:r>
            <a:r>
              <a:rPr lang="en-US" sz="1200" cap="all" baseline="0" dirty="0">
                <a:solidFill>
                  <a:schemeClr val="tx1"/>
                </a:solidFill>
                <a:latin typeface="Raleway" panose="020B0503030101060003" pitchFamily="34" charset="-18"/>
              </a:rPr>
              <a:t> is a collaborative project by</a:t>
            </a:r>
            <a:endParaRPr lang="en-DE" sz="1200" cap="all" baseline="0" dirty="0">
              <a:solidFill>
                <a:schemeClr val="tx1"/>
              </a:solidFill>
              <a:latin typeface="Raleway" panose="020B0503030101060003" pitchFamily="34" charset="-18"/>
            </a:endParaRPr>
          </a:p>
        </p:txBody>
      </p:sp>
      <p:sp>
        <p:nvSpPr>
          <p:cNvPr id="14" name="TextBox 13">
            <a:extLst>
              <a:ext uri="{FF2B5EF4-FFF2-40B4-BE49-F238E27FC236}">
                <a16:creationId xmlns:a16="http://schemas.microsoft.com/office/drawing/2014/main" id="{9E3BA7E4-1FC3-BEA2-789C-4C4F511940EB}"/>
              </a:ext>
            </a:extLst>
          </p:cNvPr>
          <p:cNvSpPr txBox="1"/>
          <p:nvPr userDrawn="1"/>
        </p:nvSpPr>
        <p:spPr>
          <a:xfrm>
            <a:off x="5705475" y="4857178"/>
            <a:ext cx="6115050" cy="830997"/>
          </a:xfrm>
          <a:prstGeom prst="rect">
            <a:avLst/>
          </a:prstGeom>
          <a:noFill/>
        </p:spPr>
        <p:txBody>
          <a:bodyPr wrap="square">
            <a:spAutoFit/>
          </a:bodyPr>
          <a:lstStyle/>
          <a:p>
            <a:r>
              <a:rPr lang="en-US" sz="1200" b="0" dirty="0" err="1">
                <a:latin typeface="Raleway" panose="020B0503030101060003" pitchFamily="34" charset="-18"/>
              </a:rPr>
              <a:t>Financirano</a:t>
            </a:r>
            <a:r>
              <a:rPr lang="en-US" sz="1200" b="0" dirty="0">
                <a:latin typeface="Raleway" panose="020B0503030101060003" pitchFamily="34" charset="-18"/>
              </a:rPr>
              <a:t> s </a:t>
            </a:r>
            <a:r>
              <a:rPr lang="en-US" sz="1200" b="0" dirty="0" err="1">
                <a:latin typeface="Raleway" panose="020B0503030101060003" pitchFamily="34" charset="-18"/>
              </a:rPr>
              <a:t>strani</a:t>
            </a:r>
            <a:r>
              <a:rPr lang="en-US" sz="1200" b="0" dirty="0">
                <a:latin typeface="Raleway" panose="020B0503030101060003" pitchFamily="34" charset="-18"/>
              </a:rPr>
              <a:t> </a:t>
            </a:r>
            <a:r>
              <a:rPr lang="en-US" sz="1200" b="0" dirty="0" err="1">
                <a:latin typeface="Raleway" panose="020B0503030101060003" pitchFamily="34" charset="-18"/>
              </a:rPr>
              <a:t>Evropske</a:t>
            </a:r>
            <a:r>
              <a:rPr lang="en-US" sz="1200" b="0" dirty="0">
                <a:latin typeface="Raleway" panose="020B0503030101060003" pitchFamily="34" charset="-18"/>
              </a:rPr>
              <a:t> </a:t>
            </a:r>
            <a:r>
              <a:rPr lang="en-US" sz="1200" b="0" dirty="0" err="1">
                <a:latin typeface="Raleway" panose="020B0503030101060003" pitchFamily="34" charset="-18"/>
              </a:rPr>
              <a:t>unije</a:t>
            </a:r>
            <a:r>
              <a:rPr lang="en-US" sz="1200" b="0" dirty="0">
                <a:latin typeface="Raleway" panose="020B0503030101060003" pitchFamily="34" charset="-18"/>
              </a:rPr>
              <a:t>. </a:t>
            </a:r>
            <a:r>
              <a:rPr lang="en-US" sz="1200" b="0" dirty="0" err="1">
                <a:latin typeface="Raleway" panose="020B0503030101060003" pitchFamily="34" charset="-18"/>
              </a:rPr>
              <a:t>Izražena</a:t>
            </a:r>
            <a:r>
              <a:rPr lang="en-US" sz="1200" b="0" dirty="0">
                <a:latin typeface="Raleway" panose="020B0503030101060003" pitchFamily="34" charset="-18"/>
              </a:rPr>
              <a:t> </a:t>
            </a:r>
            <a:r>
              <a:rPr lang="en-US" sz="1200" b="0" dirty="0" err="1">
                <a:latin typeface="Raleway" panose="020B0503030101060003" pitchFamily="34" charset="-18"/>
              </a:rPr>
              <a:t>stališča</a:t>
            </a:r>
            <a:r>
              <a:rPr lang="en-US" sz="1200" b="0" dirty="0">
                <a:latin typeface="Raleway" panose="020B0503030101060003" pitchFamily="34" charset="-18"/>
              </a:rPr>
              <a:t> in </a:t>
            </a:r>
            <a:r>
              <a:rPr lang="en-US" sz="1200" b="0" dirty="0" err="1">
                <a:latin typeface="Raleway" panose="020B0503030101060003" pitchFamily="34" charset="-18"/>
              </a:rPr>
              <a:t>mnenja</a:t>
            </a:r>
            <a:r>
              <a:rPr lang="en-US" sz="1200" b="0" dirty="0">
                <a:latin typeface="Raleway" panose="020B0503030101060003" pitchFamily="34" charset="-18"/>
              </a:rPr>
              <a:t> so </a:t>
            </a:r>
            <a:r>
              <a:rPr lang="en-US" sz="1200" b="0" dirty="0" err="1">
                <a:latin typeface="Raleway" panose="020B0503030101060003" pitchFamily="34" charset="-18"/>
              </a:rPr>
              <a:t>zgolj</a:t>
            </a:r>
            <a:r>
              <a:rPr lang="en-US" sz="1200" b="0" dirty="0">
                <a:latin typeface="Raleway" panose="020B0503030101060003" pitchFamily="34" charset="-18"/>
              </a:rPr>
              <a:t> </a:t>
            </a:r>
            <a:r>
              <a:rPr lang="en-US" sz="1200" b="0" dirty="0" err="1">
                <a:latin typeface="Raleway" panose="020B0503030101060003" pitchFamily="34" charset="-18"/>
              </a:rPr>
              <a:t>stališča</a:t>
            </a:r>
            <a:r>
              <a:rPr lang="en-US" sz="1200" b="0" dirty="0">
                <a:latin typeface="Raleway" panose="020B0503030101060003" pitchFamily="34" charset="-18"/>
              </a:rPr>
              <a:t> in </a:t>
            </a:r>
            <a:r>
              <a:rPr lang="en-US" sz="1200" b="0" dirty="0" err="1">
                <a:latin typeface="Raleway" panose="020B0503030101060003" pitchFamily="34" charset="-18"/>
              </a:rPr>
              <a:t>mnenja</a:t>
            </a:r>
            <a:r>
              <a:rPr lang="en-US" sz="1200" b="0" dirty="0">
                <a:latin typeface="Raleway" panose="020B0503030101060003" pitchFamily="34" charset="-18"/>
              </a:rPr>
              <a:t> </a:t>
            </a:r>
            <a:r>
              <a:rPr lang="en-US" sz="1200" b="0" dirty="0" err="1">
                <a:latin typeface="Raleway" panose="020B0503030101060003" pitchFamily="34" charset="-18"/>
              </a:rPr>
              <a:t>avtorja</a:t>
            </a:r>
            <a:r>
              <a:rPr lang="en-US" sz="1200" b="0" dirty="0">
                <a:latin typeface="Raleway" panose="020B0503030101060003" pitchFamily="34" charset="-18"/>
              </a:rPr>
              <a:t>(-</a:t>
            </a:r>
            <a:r>
              <a:rPr lang="en-US" sz="1200" b="0" dirty="0" err="1">
                <a:latin typeface="Raleway" panose="020B0503030101060003" pitchFamily="34" charset="-18"/>
              </a:rPr>
              <a:t>ev</a:t>
            </a:r>
            <a:r>
              <a:rPr lang="en-US" sz="1200" b="0" dirty="0">
                <a:latin typeface="Raleway" panose="020B0503030101060003" pitchFamily="34" charset="-18"/>
              </a:rPr>
              <a:t>) in </a:t>
            </a:r>
            <a:r>
              <a:rPr lang="en-US" sz="1200" b="0" dirty="0" err="1">
                <a:latin typeface="Raleway" panose="020B0503030101060003" pitchFamily="34" charset="-18"/>
              </a:rPr>
              <a:t>ni</a:t>
            </a:r>
            <a:r>
              <a:rPr lang="en-US" sz="1200" b="0" dirty="0">
                <a:latin typeface="Raleway" panose="020B0503030101060003" pitchFamily="34" charset="-18"/>
              </a:rPr>
              <a:t> </a:t>
            </a:r>
            <a:r>
              <a:rPr lang="en-US" sz="1200" b="0" dirty="0" err="1">
                <a:latin typeface="Raleway" panose="020B0503030101060003" pitchFamily="34" charset="-18"/>
              </a:rPr>
              <a:t>nujno</a:t>
            </a:r>
            <a:r>
              <a:rPr lang="en-US" sz="1200" b="0" dirty="0">
                <a:latin typeface="Raleway" panose="020B0503030101060003" pitchFamily="34" charset="-18"/>
              </a:rPr>
              <a:t>, da </a:t>
            </a:r>
            <a:r>
              <a:rPr lang="en-US" sz="1200" b="0" dirty="0" err="1">
                <a:latin typeface="Raleway" panose="020B0503030101060003" pitchFamily="34" charset="-18"/>
              </a:rPr>
              <a:t>odražajo</a:t>
            </a:r>
            <a:r>
              <a:rPr lang="en-US" sz="1200" b="0" dirty="0">
                <a:latin typeface="Raleway" panose="020B0503030101060003" pitchFamily="34" charset="-18"/>
              </a:rPr>
              <a:t> </a:t>
            </a:r>
            <a:r>
              <a:rPr lang="en-US" sz="1200" b="0" dirty="0" err="1">
                <a:latin typeface="Raleway" panose="020B0503030101060003" pitchFamily="34" charset="-18"/>
              </a:rPr>
              <a:t>stališča</a:t>
            </a:r>
            <a:r>
              <a:rPr lang="en-US" sz="1200" b="0" dirty="0">
                <a:latin typeface="Raleway" panose="020B0503030101060003" pitchFamily="34" charset="-18"/>
              </a:rPr>
              <a:t> in </a:t>
            </a:r>
            <a:r>
              <a:rPr lang="en-US" sz="1200" b="0" dirty="0" err="1">
                <a:latin typeface="Raleway" panose="020B0503030101060003" pitchFamily="34" charset="-18"/>
              </a:rPr>
              <a:t>mnenja</a:t>
            </a:r>
            <a:r>
              <a:rPr lang="en-US" sz="1200" b="0" dirty="0">
                <a:latin typeface="Raleway" panose="020B0503030101060003" pitchFamily="34" charset="-18"/>
              </a:rPr>
              <a:t> </a:t>
            </a:r>
            <a:r>
              <a:rPr lang="en-US" sz="1200" b="0" dirty="0" err="1">
                <a:latin typeface="Raleway" panose="020B0503030101060003" pitchFamily="34" charset="-18"/>
              </a:rPr>
              <a:t>Evropske</a:t>
            </a:r>
            <a:r>
              <a:rPr lang="en-US" sz="1200" b="0" dirty="0">
                <a:latin typeface="Raleway" panose="020B0503030101060003" pitchFamily="34" charset="-18"/>
              </a:rPr>
              <a:t> </a:t>
            </a:r>
            <a:r>
              <a:rPr lang="en-US" sz="1200" b="0" dirty="0" err="1">
                <a:latin typeface="Raleway" panose="020B0503030101060003" pitchFamily="34" charset="-18"/>
              </a:rPr>
              <a:t>unije</a:t>
            </a:r>
            <a:r>
              <a:rPr lang="en-US" sz="1200" b="0" dirty="0">
                <a:latin typeface="Raleway" panose="020B0503030101060003" pitchFamily="34" charset="-18"/>
              </a:rPr>
              <a:t> </a:t>
            </a:r>
            <a:r>
              <a:rPr lang="en-US" sz="1200" b="0" dirty="0" err="1">
                <a:latin typeface="Raleway" panose="020B0503030101060003" pitchFamily="34" charset="-18"/>
              </a:rPr>
              <a:t>ali</a:t>
            </a:r>
            <a:r>
              <a:rPr lang="en-US" sz="1200" b="0" dirty="0">
                <a:latin typeface="Raleway" panose="020B0503030101060003" pitchFamily="34" charset="-18"/>
              </a:rPr>
              <a:t> </a:t>
            </a:r>
            <a:r>
              <a:rPr lang="en-US" sz="1200" b="0" dirty="0" err="1">
                <a:latin typeface="Raleway" panose="020B0503030101060003" pitchFamily="34" charset="-18"/>
              </a:rPr>
              <a:t>Evropske</a:t>
            </a:r>
            <a:r>
              <a:rPr lang="en-US" sz="1200" b="0" dirty="0">
                <a:latin typeface="Raleway" panose="020B0503030101060003" pitchFamily="34" charset="-18"/>
              </a:rPr>
              <a:t> </a:t>
            </a:r>
            <a:r>
              <a:rPr lang="en-US" sz="1200" b="0" dirty="0" err="1">
                <a:latin typeface="Raleway" panose="020B0503030101060003" pitchFamily="34" charset="-18"/>
              </a:rPr>
              <a:t>izvajalske</a:t>
            </a:r>
            <a:r>
              <a:rPr lang="en-US" sz="1200" b="0" dirty="0">
                <a:latin typeface="Raleway" panose="020B0503030101060003" pitchFamily="34" charset="-18"/>
              </a:rPr>
              <a:t> </a:t>
            </a:r>
            <a:r>
              <a:rPr lang="en-US" sz="1200" b="0" dirty="0" err="1">
                <a:latin typeface="Raleway" panose="020B0503030101060003" pitchFamily="34" charset="-18"/>
              </a:rPr>
              <a:t>agencije</a:t>
            </a:r>
            <a:r>
              <a:rPr lang="en-US" sz="1200" b="0" dirty="0">
                <a:latin typeface="Raleway" panose="020B0503030101060003" pitchFamily="34" charset="-18"/>
              </a:rPr>
              <a:t> za </a:t>
            </a:r>
            <a:r>
              <a:rPr lang="en-US" sz="1200" b="0" dirty="0" err="1">
                <a:latin typeface="Raleway" panose="020B0503030101060003" pitchFamily="34" charset="-18"/>
              </a:rPr>
              <a:t>izobraževanje</a:t>
            </a:r>
            <a:r>
              <a:rPr lang="en-US" sz="1200" b="0" dirty="0">
                <a:latin typeface="Raleway" panose="020B0503030101060003" pitchFamily="34" charset="-18"/>
              </a:rPr>
              <a:t> in </a:t>
            </a:r>
            <a:r>
              <a:rPr lang="en-US" sz="1200" b="0" dirty="0" err="1">
                <a:latin typeface="Raleway" panose="020B0503030101060003" pitchFamily="34" charset="-18"/>
              </a:rPr>
              <a:t>kulturo</a:t>
            </a:r>
            <a:r>
              <a:rPr lang="en-US" sz="1200" b="0" dirty="0">
                <a:latin typeface="Raleway" panose="020B0503030101060003" pitchFamily="34" charset="-18"/>
              </a:rPr>
              <a:t> (EACEA). </a:t>
            </a:r>
            <a:r>
              <a:rPr lang="en-US" sz="1200" b="0" dirty="0" err="1">
                <a:latin typeface="Raleway" panose="020B0503030101060003" pitchFamily="34" charset="-18"/>
              </a:rPr>
              <a:t>Zanje</a:t>
            </a:r>
            <a:r>
              <a:rPr lang="en-US" sz="1200" b="0" dirty="0">
                <a:latin typeface="Raleway" panose="020B0503030101060003" pitchFamily="34" charset="-18"/>
              </a:rPr>
              <a:t> ne </a:t>
            </a:r>
            <a:r>
              <a:rPr lang="en-US" sz="1200" b="0" dirty="0" err="1">
                <a:latin typeface="Raleway" panose="020B0503030101060003" pitchFamily="34" charset="-18"/>
              </a:rPr>
              <a:t>moreta</a:t>
            </a:r>
            <a:r>
              <a:rPr lang="en-US" sz="1200" b="0" dirty="0">
                <a:latin typeface="Raleway" panose="020B0503030101060003" pitchFamily="34" charset="-18"/>
              </a:rPr>
              <a:t> </a:t>
            </a:r>
            <a:r>
              <a:rPr lang="en-US" sz="1200" b="0" dirty="0" err="1">
                <a:latin typeface="Raleway" panose="020B0503030101060003" pitchFamily="34" charset="-18"/>
              </a:rPr>
              <a:t>biti</a:t>
            </a:r>
            <a:r>
              <a:rPr lang="en-US" sz="1200" b="0" dirty="0">
                <a:latin typeface="Raleway" panose="020B0503030101060003" pitchFamily="34" charset="-18"/>
              </a:rPr>
              <a:t> </a:t>
            </a:r>
            <a:r>
              <a:rPr lang="en-US" sz="1200" b="0" dirty="0" err="1">
                <a:latin typeface="Raleway" panose="020B0503030101060003" pitchFamily="34" charset="-18"/>
              </a:rPr>
              <a:t>odgovorna</a:t>
            </a:r>
            <a:r>
              <a:rPr lang="en-US" sz="1200" b="0" dirty="0">
                <a:latin typeface="Raleway" panose="020B0503030101060003" pitchFamily="34" charset="-18"/>
              </a:rPr>
              <a:t> </a:t>
            </a:r>
            <a:r>
              <a:rPr lang="en-US" sz="1200" b="0" dirty="0" err="1">
                <a:latin typeface="Raleway" panose="020B0503030101060003" pitchFamily="34" charset="-18"/>
              </a:rPr>
              <a:t>niti</a:t>
            </a:r>
            <a:r>
              <a:rPr lang="en-US" sz="1200" b="0" dirty="0">
                <a:latin typeface="Raleway" panose="020B0503030101060003" pitchFamily="34" charset="-18"/>
              </a:rPr>
              <a:t> </a:t>
            </a:r>
            <a:r>
              <a:rPr lang="en-US" sz="1200" b="0" dirty="0" err="1">
                <a:latin typeface="Raleway" panose="020B0503030101060003" pitchFamily="34" charset="-18"/>
              </a:rPr>
              <a:t>Evropska</a:t>
            </a:r>
            <a:r>
              <a:rPr lang="en-US" sz="1200" b="0" dirty="0">
                <a:latin typeface="Raleway" panose="020B0503030101060003" pitchFamily="34" charset="-18"/>
              </a:rPr>
              <a:t> </a:t>
            </a:r>
            <a:r>
              <a:rPr lang="en-US" sz="1200" b="0" dirty="0" err="1">
                <a:latin typeface="Raleway" panose="020B0503030101060003" pitchFamily="34" charset="-18"/>
              </a:rPr>
              <a:t>unija</a:t>
            </a:r>
            <a:r>
              <a:rPr lang="en-US" sz="1200" b="0" dirty="0">
                <a:latin typeface="Raleway" panose="020B0503030101060003" pitchFamily="34" charset="-18"/>
              </a:rPr>
              <a:t> </a:t>
            </a:r>
            <a:r>
              <a:rPr lang="en-US" sz="1200" b="0" dirty="0" err="1">
                <a:latin typeface="Raleway" panose="020B0503030101060003" pitchFamily="34" charset="-18"/>
              </a:rPr>
              <a:t>niti</a:t>
            </a:r>
            <a:r>
              <a:rPr lang="en-US" sz="1200" b="0" dirty="0">
                <a:latin typeface="Raleway" panose="020B0503030101060003" pitchFamily="34" charset="-18"/>
              </a:rPr>
              <a:t> EACEA.</a:t>
            </a:r>
          </a:p>
        </p:txBody>
      </p:sp>
      <p:sp>
        <p:nvSpPr>
          <p:cNvPr id="3" name="Title 1">
            <a:extLst>
              <a:ext uri="{FF2B5EF4-FFF2-40B4-BE49-F238E27FC236}">
                <a16:creationId xmlns:a16="http://schemas.microsoft.com/office/drawing/2014/main" id="{B6F53C02-9E5E-2365-D876-A41348730993}"/>
              </a:ext>
            </a:extLst>
          </p:cNvPr>
          <p:cNvSpPr txBox="1">
            <a:spLocks/>
          </p:cNvSpPr>
          <p:nvPr userDrawn="1"/>
        </p:nvSpPr>
        <p:spPr>
          <a:xfrm>
            <a:off x="1002872" y="2512706"/>
            <a:ext cx="10515600" cy="907415"/>
          </a:xfrm>
          <a:prstGeom prst="rect">
            <a:avLst/>
          </a:prstGeom>
        </p:spPr>
        <p:txBody>
          <a:bodyPr>
            <a:noAutofit/>
          </a:bodyPr>
          <a:lstStyle>
            <a:lvl1pPr algn="l" defTabSz="914400" rtl="0" eaLnBrk="1" latinLnBrk="0" hangingPunct="1">
              <a:lnSpc>
                <a:spcPct val="90000"/>
              </a:lnSpc>
              <a:spcBef>
                <a:spcPct val="0"/>
              </a:spcBef>
              <a:buNone/>
              <a:defRPr sz="4800" kern="1200">
                <a:solidFill>
                  <a:schemeClr val="bg1"/>
                </a:solidFill>
                <a:latin typeface="Tw Cen MT" panose="020B0602020104020603" pitchFamily="34" charset="0"/>
                <a:ea typeface="+mj-ea"/>
                <a:cs typeface="+mj-cs"/>
              </a:defRPr>
            </a:lvl1pPr>
          </a:lstStyle>
          <a:p>
            <a:r>
              <a:rPr lang="en-US" dirty="0"/>
              <a:t>THANK YOU</a:t>
            </a:r>
            <a:endParaRPr lang="en-DE" dirty="0"/>
          </a:p>
        </p:txBody>
      </p:sp>
      <p:pic>
        <p:nvPicPr>
          <p:cNvPr id="5" name="Picture 4">
            <a:extLst>
              <a:ext uri="{FF2B5EF4-FFF2-40B4-BE49-F238E27FC236}">
                <a16:creationId xmlns:a16="http://schemas.microsoft.com/office/drawing/2014/main" id="{F1B1489F-4207-4E7C-39D8-8D73C2E088E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87000" y="228600"/>
            <a:ext cx="1699413" cy="458982"/>
          </a:xfrm>
          <a:prstGeom prst="rect">
            <a:avLst/>
          </a:prstGeom>
        </p:spPr>
      </p:pic>
    </p:spTree>
    <p:extLst>
      <p:ext uri="{BB962C8B-B14F-4D97-AF65-F5344CB8AC3E}">
        <p14:creationId xmlns:p14="http://schemas.microsoft.com/office/powerpoint/2010/main" val="1061555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17411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5" r:id="rId5"/>
    <p:sldLayoutId id="2147483682" r:id="rId6"/>
    <p:sldLayoutId id="2147483684" r:id="rId7"/>
    <p:sldLayoutId id="214748368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10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microsoft.com/office/2007/relationships/hdphoto" Target="../media/hdphoto2.wdp"/></Relationships>
</file>

<file path=ppt/slides/_rels/slide1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1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microsoft.com/office/2007/relationships/hdphoto" Target="../media/hdphoto2.wdp"/></Relationships>
</file>

<file path=ppt/slides/_rels/slide1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microsoft.com/office/2007/relationships/hdphoto" Target="../media/hdphoto2.wdp"/></Relationships>
</file>

<file path=ppt/slides/_rels/slide1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1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9.xml"/><Relationship Id="rId1" Type="http://schemas.openxmlformats.org/officeDocument/2006/relationships/slideLayout" Target="../slideLayouts/slideLayout3.xml"/><Relationship Id="rId5" Type="http://schemas.openxmlformats.org/officeDocument/2006/relationships/image" Target="../media/image112.png"/><Relationship Id="rId4" Type="http://schemas.openxmlformats.org/officeDocument/2006/relationships/image" Target="../media/image1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hyperlink" Target="#_ftnref1"/><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microsoft.com/office/2007/relationships/hdphoto" Target="../media/hdphoto2.wdp"/></Relationships>
</file>

<file path=ppt/slides/_rels/slide1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8.xml"/><Relationship Id="rId1" Type="http://schemas.openxmlformats.org/officeDocument/2006/relationships/slideLayout" Target="../slideLayouts/slideLayout3.xml"/><Relationship Id="rId5" Type="http://schemas.openxmlformats.org/officeDocument/2006/relationships/image" Target="../media/image121.png"/><Relationship Id="rId4" Type="http://schemas.openxmlformats.org/officeDocument/2006/relationships/image" Target="../media/image120.png"/></Relationships>
</file>

<file path=ppt/slides/_rels/slide1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134.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126.svg"/></Relationships>
</file>

<file path=ppt/slides/_rels/slide135.xml.rels><?xml version="1.0" encoding="UTF-8" standalone="yes"?>
<Relationships xmlns="http://schemas.openxmlformats.org/package/2006/relationships"><Relationship Id="rId3" Type="http://schemas.openxmlformats.org/officeDocument/2006/relationships/hyperlink" Target="https://eplca.jrc.ec.europa.eu/uploads/ILCD-Recommendation-of-methods-for-LCIA-def.pdf" TargetMode="External"/><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hyperlink" Target="https://eplca.jrc.ec.europa.eu/uploads/ILCD-Handbook-LCIA-Background-analysis-online-12March2010.pdf" TargetMode="External"/><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128.png"/></Relationships>
</file>

<file path=ppt/slides/_rels/slide1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132.png"/></Relationships>
</file>

<file path=ppt/slides/_rels/slide14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135.png"/></Relationships>
</file>

<file path=ppt/slides/_rels/slide14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139.png"/></Relationships>
</file>

<file path=ppt/slides/_rels/slide14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3.xml"/><Relationship Id="rId1" Type="http://schemas.openxmlformats.org/officeDocument/2006/relationships/slideLayout" Target="../slideLayouts/slideLayout3.xml"/><Relationship Id="rId4" Type="http://schemas.openxmlformats.org/officeDocument/2006/relationships/image" Target="../media/image141.png"/></Relationships>
</file>

<file path=ppt/slides/_rels/slide1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microsoft.com/office/2007/relationships/hdphoto" Target="../media/hdphoto2.wdp"/></Relationships>
</file>

<file path=ppt/slides/_rels/slide1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image" Target="../media/image142.png"/></Relationships>
</file>

<file path=ppt/slides/_rels/slide14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15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1.xml"/><Relationship Id="rId1" Type="http://schemas.openxmlformats.org/officeDocument/2006/relationships/slideLayout" Target="../slideLayouts/slideLayout3.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5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7.xml"/><Relationship Id="rId1" Type="http://schemas.openxmlformats.org/officeDocument/2006/relationships/slideLayout" Target="../slideLayouts/slideLayout3.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1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microsoft.com/office/2007/relationships/hdphoto" Target="../media/hdphoto2.wdp"/></Relationships>
</file>

<file path=ppt/slides/_rels/slide16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1.xml"/><Relationship Id="rId1" Type="http://schemas.openxmlformats.org/officeDocument/2006/relationships/slideLayout" Target="../slideLayouts/slideLayout1.xml"/><Relationship Id="rId4" Type="http://schemas.microsoft.com/office/2007/relationships/hdphoto" Target="../media/hdphoto2.wdp"/></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53.xml"/><Relationship Id="rId1" Type="http://schemas.openxmlformats.org/officeDocument/2006/relationships/slideLayout" Target="../slideLayouts/slideLayout3.xml"/><Relationship Id="rId4" Type="http://schemas.openxmlformats.org/officeDocument/2006/relationships/image" Target="../media/image173.png"/></Relationships>
</file>

<file path=ppt/slides/_rels/slide17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4.xml"/><Relationship Id="rId1" Type="http://schemas.openxmlformats.org/officeDocument/2006/relationships/slideLayout" Target="../slideLayouts/slideLayout3.xml"/><Relationship Id="rId4" Type="http://schemas.openxmlformats.org/officeDocument/2006/relationships/image" Target="../media/image175.png"/></Relationships>
</file>

<file path=ppt/slides/_rels/slide17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8.xml"/><Relationship Id="rId1" Type="http://schemas.openxmlformats.org/officeDocument/2006/relationships/slideLayout" Target="../slideLayouts/slideLayout3.xml"/><Relationship Id="rId4" Type="http://schemas.microsoft.com/office/2007/relationships/hdphoto" Target="../media/hdphoto2.wdp"/></Relationships>
</file>

<file path=ppt/slides/_rels/slide18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9.xml"/><Relationship Id="rId1" Type="http://schemas.openxmlformats.org/officeDocument/2006/relationships/slideLayout" Target="../slideLayouts/slideLayout3.xml"/><Relationship Id="rId4" Type="http://schemas.openxmlformats.org/officeDocument/2006/relationships/image" Target="../media/image179.png"/></Relationships>
</file>

<file path=ppt/slides/_rels/slide18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7.xml"/><Relationship Id="rId1" Type="http://schemas.openxmlformats.org/officeDocument/2006/relationships/slideLayout" Target="../slideLayouts/slideLayout3.xml"/><Relationship Id="rId4" Type="http://schemas.microsoft.com/office/2007/relationships/hdphoto" Target="../media/hdphoto2.wdp"/></Relationships>
</file>

<file path=ppt/slides/_rels/slide19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hyperlink" Target="https://www.openlca.org/blog/" TargetMode="External"/><Relationship Id="rId2" Type="http://schemas.openxmlformats.org/officeDocument/2006/relationships/notesSlide" Target="../notesSlides/notesSlide169.xml"/><Relationship Id="rId1" Type="http://schemas.openxmlformats.org/officeDocument/2006/relationships/slideLayout" Target="../slideLayouts/slideLayout3.xml"/><Relationship Id="rId4" Type="http://schemas.openxmlformats.org/officeDocument/2006/relationships/image" Target="../media/image187.png"/></Relationships>
</file>

<file path=ppt/slides/_rels/slide19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73.xml"/><Relationship Id="rId1" Type="http://schemas.openxmlformats.org/officeDocument/2006/relationships/slideLayout" Target="../slideLayouts/slideLayout3.xml"/><Relationship Id="rId4" Type="http://schemas.openxmlformats.org/officeDocument/2006/relationships/hyperlink" Target="https://nexus.openlca.org/service/openLCA%20Support%20(help%20desk)"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74.xml"/><Relationship Id="rId1" Type="http://schemas.openxmlformats.org/officeDocument/2006/relationships/slideLayout" Target="../slideLayouts/slideLayout3.xml"/><Relationship Id="rId4" Type="http://schemas.openxmlformats.org/officeDocument/2006/relationships/hyperlink" Target="https://ask.openlca.org/" TargetMode="External"/></Relationships>
</file>

<file path=ppt/slides/_rels/slide198.xml.rels><?xml version="1.0" encoding="UTF-8" standalone="yes"?>
<Relationships xmlns="http://schemas.openxmlformats.org/package/2006/relationships"><Relationship Id="rId3" Type="http://schemas.openxmlformats.org/officeDocument/2006/relationships/hyperlink" Target="https://nexus.openlca.org/" TargetMode="External"/><Relationship Id="rId2" Type="http://schemas.openxmlformats.org/officeDocument/2006/relationships/notesSlide" Target="../notesSlides/notesSlide175.xml"/><Relationship Id="rId1" Type="http://schemas.openxmlformats.org/officeDocument/2006/relationships/slideLayout" Target="../slideLayouts/slideLayout3.xml"/><Relationship Id="rId4" Type="http://schemas.openxmlformats.org/officeDocument/2006/relationships/image" Target="../media/image193.png"/></Relationships>
</file>

<file path=ppt/slides/_rels/slide19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77.xml"/><Relationship Id="rId1" Type="http://schemas.openxmlformats.org/officeDocument/2006/relationships/slideLayout" Target="../slideLayouts/slideLayout3.xml"/><Relationship Id="rId4" Type="http://schemas.openxmlformats.org/officeDocument/2006/relationships/image" Target="../media/image196.png"/></Relationships>
</file>

<file path=ppt/slides/_rels/slide20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gif"/></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80.png"/></Relationships>
</file>

<file path=ppt/slides/_rels/slide4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nexus.openlca.org/"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8.jpe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emf"/></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microsoft.com/office/2007/relationships/hdphoto" Target="../media/hdphoto2.wdp"/></Relationships>
</file>

<file path=ppt/slides/_rels/slide74.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530.png"/></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stajerskagz.si/wp-content/uploads/2025/11/elcd_3_2_greendelta_v2_18_correction_20220908-1.zip"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stajerskagz.si/wp-content/uploads/2025/11/openLCA-LCIA-Methods-2.7.5-2025-06-13-2.zip"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microsoft.com/office/2007/relationships/hdphoto" Target="../media/hdphoto2.wdp"/></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85.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7.png"/></Relationships>
</file>

<file path=ppt/slides/_rels/slide9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41AF98EF-11A6-34DC-8E38-238AEC755F17}"/>
              </a:ext>
            </a:extLst>
          </p:cNvPr>
          <p:cNvSpPr txBox="1">
            <a:spLocks/>
          </p:cNvSpPr>
          <p:nvPr/>
        </p:nvSpPr>
        <p:spPr bwMode="auto">
          <a:xfrm>
            <a:off x="3048000" y="2049854"/>
            <a:ext cx="8229600" cy="1413017"/>
          </a:xfrm>
          <a:prstGeom prst="rect">
            <a:avLst/>
          </a:prstGeom>
          <a:noFill/>
          <a:ln w="9525">
            <a:noFill/>
            <a:miter lim="800000"/>
            <a:headEnd/>
            <a:tailEnd/>
          </a:ln>
        </p:spPr>
        <p:txBody>
          <a:bodyPr/>
          <a:lstStyle/>
          <a:p>
            <a:pPr algn="ctr" eaLnBrk="0" hangingPunct="0"/>
            <a:r>
              <a:rPr lang="sl" sz="1600" dirty="0">
                <a:solidFill>
                  <a:srgbClr val="7EB34D"/>
                </a:solidFill>
                <a:latin typeface="Bookman Old Style" pitchFamily="18" charset="0"/>
              </a:rPr>
              <a:t> </a:t>
            </a:r>
            <a:br>
              <a:rPr lang="de-DE" sz="3600" dirty="0">
                <a:solidFill>
                  <a:srgbClr val="7EB34D"/>
                </a:solidFill>
                <a:latin typeface="Bookman Old Style" pitchFamily="18" charset="0"/>
              </a:rPr>
            </a:br>
            <a:r>
              <a:rPr lang="sl" sz="3600" dirty="0">
                <a:solidFill>
                  <a:srgbClr val="7EB34D"/>
                </a:solidFill>
                <a:latin typeface="Raleway" panose="020B0503030101060003" pitchFamily="34" charset="-18"/>
              </a:rPr>
              <a:t>  </a:t>
            </a:r>
            <a:r>
              <a:rPr lang="sl" sz="5000" dirty="0">
                <a:solidFill>
                  <a:srgbClr val="7EB34D"/>
                </a:solidFill>
                <a:latin typeface="Raleway Black" panose="020B0A03030101060003" pitchFamily="34" charset="-18"/>
                <a:ea typeface="Roboto Black" panose="02000000000000000000" pitchFamily="2" charset="0"/>
              </a:rPr>
              <a:t>Osnovno usposabljanje OpenLCA</a:t>
            </a:r>
            <a:endParaRPr lang="sl" sz="5000" dirty="0">
              <a:solidFill>
                <a:srgbClr val="7EB34D"/>
              </a:solidFill>
              <a:latin typeface="Raleway Black" panose="020B0A03030101060003" pitchFamily="34" charset="-18"/>
              <a:ea typeface="Roboto Black" panose="02000000000000000000" pitchFamily="2" charset="0"/>
              <a:cs typeface="Times New Roman" pitchFamily="18" charset="0"/>
            </a:endParaRPr>
          </a:p>
        </p:txBody>
      </p:sp>
      <p:sp>
        <p:nvSpPr>
          <p:cNvPr id="13" name="Titel 1"/>
          <p:cNvSpPr txBox="1">
            <a:spLocks/>
          </p:cNvSpPr>
          <p:nvPr/>
        </p:nvSpPr>
        <p:spPr bwMode="auto">
          <a:xfrm>
            <a:off x="5791200" y="5257800"/>
            <a:ext cx="2971801" cy="879399"/>
          </a:xfrm>
          <a:prstGeom prst="rect">
            <a:avLst/>
          </a:prstGeom>
          <a:noFill/>
          <a:ln w="9525">
            <a:noFill/>
            <a:miter lim="800000"/>
            <a:headEnd/>
            <a:tailEnd/>
          </a:ln>
        </p:spPr>
        <p:txBody>
          <a:bodyPr/>
          <a:lstStyle/>
          <a:p>
            <a:pPr algn="ctr" eaLnBrk="0" hangingPunct="0"/>
            <a:r>
              <a:rPr lang="sl-SI" sz="2000" dirty="0">
                <a:solidFill>
                  <a:srgbClr val="7EB34D"/>
                </a:solidFill>
                <a:latin typeface="Raleway" panose="020B0503030101060003" pitchFamily="34" charset="-18"/>
                <a:cs typeface="Times New Roman" pitchFamily="18" charset="0"/>
              </a:rPr>
              <a:t>D</a:t>
            </a:r>
            <a:r>
              <a:rPr lang="sl" sz="2000" dirty="0">
                <a:solidFill>
                  <a:srgbClr val="7EB34D"/>
                </a:solidFill>
                <a:latin typeface="Raleway" panose="020B0503030101060003" pitchFamily="34" charset="-18"/>
                <a:cs typeface="Times New Roman" pitchFamily="18" charset="0"/>
              </a:rPr>
              <a:t>amjan Krajnc</a:t>
            </a:r>
          </a:p>
          <a:p>
            <a:pPr algn="ctr" eaLnBrk="0" hangingPunct="0"/>
            <a:r>
              <a:rPr lang="sl" sz="2000" dirty="0">
                <a:solidFill>
                  <a:srgbClr val="7EB34D"/>
                </a:solidFill>
                <a:latin typeface="Raleway" panose="020B0503030101060003" pitchFamily="34" charset="-18"/>
                <a:cs typeface="Times New Roman" pitchFamily="18" charset="0"/>
              </a:rPr>
              <a:t>MIITR</a:t>
            </a:r>
          </a:p>
        </p:txBody>
      </p:sp>
    </p:spTree>
    <p:extLst>
      <p:ext uri="{BB962C8B-B14F-4D97-AF65-F5344CB8AC3E}">
        <p14:creationId xmlns:p14="http://schemas.microsoft.com/office/powerpoint/2010/main" val="1335288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44750" y="344488"/>
            <a:ext cx="9747250" cy="1219200"/>
          </a:xfrm>
          <a:prstGeom prst="rect">
            <a:avLst/>
          </a:prstGeom>
        </p:spPr>
        <p:txBody>
          <a:bodyPr/>
          <a:lstStyle/>
          <a:p>
            <a:r>
              <a:rPr lang="sl-SI" dirty="0">
                <a:solidFill>
                  <a:srgbClr val="066E9F"/>
                </a:solidFill>
              </a:rPr>
              <a:t>Ozadje </a:t>
            </a:r>
            <a:r>
              <a:rPr lang="en-US" dirty="0">
                <a:solidFill>
                  <a:srgbClr val="066E9F"/>
                </a:solidFill>
              </a:rPr>
              <a:t>ISO 14040</a:t>
            </a:r>
          </a:p>
        </p:txBody>
      </p:sp>
      <p:sp>
        <p:nvSpPr>
          <p:cNvPr id="3" name="Content Placeholder 2"/>
          <p:cNvSpPr>
            <a:spLocks noGrp="1"/>
          </p:cNvSpPr>
          <p:nvPr>
            <p:ph idx="4294967295"/>
          </p:nvPr>
        </p:nvSpPr>
        <p:spPr>
          <a:xfrm>
            <a:off x="0" y="1563688"/>
            <a:ext cx="6049963" cy="4391025"/>
          </a:xfrm>
          <a:prstGeom prst="rect">
            <a:avLst/>
          </a:prstGeom>
        </p:spPr>
        <p:txBody>
          <a:bodyPr>
            <a:normAutofit fontScale="92500"/>
          </a:bodyPr>
          <a:lstStyle/>
          <a:p>
            <a:pPr>
              <a:lnSpc>
                <a:spcPct val="160000"/>
              </a:lnSpc>
            </a:pPr>
            <a:r>
              <a:rPr lang="sl-SI" sz="2400" dirty="0">
                <a:solidFill>
                  <a:srgbClr val="066E9F"/>
                </a:solidFill>
                <a:latin typeface="Raleway" panose="020B0503030101060003" pitchFamily="34" charset="-18"/>
              </a:rPr>
              <a:t>R</a:t>
            </a:r>
            <a:r>
              <a:rPr lang="en-US" sz="2400" dirty="0" err="1">
                <a:solidFill>
                  <a:srgbClr val="066E9F"/>
                </a:solidFill>
                <a:latin typeface="Raleway" panose="020B0503030101060003" pitchFamily="34" charset="-18"/>
              </a:rPr>
              <a:t>azvila</a:t>
            </a:r>
            <a:r>
              <a:rPr lang="en-US" sz="2400" dirty="0">
                <a:solidFill>
                  <a:srgbClr val="066E9F"/>
                </a:solidFill>
                <a:latin typeface="Raleway" panose="020B0503030101060003" pitchFamily="34" charset="-18"/>
              </a:rPr>
              <a:t> </a:t>
            </a:r>
            <a:r>
              <a:rPr lang="en-US" sz="2400" b="1" dirty="0" err="1">
                <a:solidFill>
                  <a:srgbClr val="066E9F"/>
                </a:solidFill>
                <a:highlight>
                  <a:srgbClr val="A2C219"/>
                </a:highlight>
                <a:latin typeface="Raleway" panose="020B0503030101060003" pitchFamily="34" charset="-18"/>
              </a:rPr>
              <a:t>Mednarodna</a:t>
            </a:r>
            <a:r>
              <a:rPr lang="en-US" sz="2400" b="1" dirty="0">
                <a:solidFill>
                  <a:srgbClr val="066E9F"/>
                </a:solidFill>
                <a:highlight>
                  <a:srgbClr val="A2C219"/>
                </a:highlight>
                <a:latin typeface="Raleway" panose="020B0503030101060003" pitchFamily="34" charset="-18"/>
              </a:rPr>
              <a:t> </a:t>
            </a:r>
            <a:r>
              <a:rPr lang="en-US" sz="2400" b="1" dirty="0" err="1">
                <a:solidFill>
                  <a:srgbClr val="066E9F"/>
                </a:solidFill>
                <a:highlight>
                  <a:srgbClr val="A2C219"/>
                </a:highlight>
                <a:latin typeface="Raleway" panose="020B0503030101060003" pitchFamily="34" charset="-18"/>
              </a:rPr>
              <a:t>organizacija</a:t>
            </a:r>
            <a:r>
              <a:rPr lang="en-US" sz="2400" b="1" dirty="0">
                <a:solidFill>
                  <a:srgbClr val="066E9F"/>
                </a:solidFill>
                <a:latin typeface="Raleway" panose="020B0503030101060003" pitchFamily="34" charset="-18"/>
              </a:rPr>
              <a:t> za </a:t>
            </a:r>
            <a:r>
              <a:rPr lang="en-US" sz="2400" b="1" dirty="0" err="1">
                <a:solidFill>
                  <a:srgbClr val="066E9F"/>
                </a:solidFill>
                <a:highlight>
                  <a:srgbClr val="A2C219"/>
                </a:highlight>
                <a:latin typeface="Raleway" panose="020B0503030101060003" pitchFamily="34" charset="-18"/>
              </a:rPr>
              <a:t>standardizacijo</a:t>
            </a:r>
            <a:r>
              <a:rPr lang="en-US" sz="2400" b="1" dirty="0">
                <a:solidFill>
                  <a:srgbClr val="066E9F"/>
                </a:solidFill>
                <a:highlight>
                  <a:srgbClr val="A2C219"/>
                </a:highlight>
                <a:latin typeface="Raleway" panose="020B0503030101060003" pitchFamily="34" charset="-18"/>
              </a:rPr>
              <a:t> (ISO) </a:t>
            </a:r>
            <a:r>
              <a:rPr lang="en-US" sz="2400" dirty="0" err="1">
                <a:latin typeface="Raleway" panose="020B0503030101060003" pitchFamily="34" charset="-18"/>
              </a:rPr>
              <a:t>leta</a:t>
            </a:r>
            <a:r>
              <a:rPr lang="en-US" sz="2400" dirty="0">
                <a:latin typeface="Raleway" panose="020B0503030101060003" pitchFamily="34" charset="-18"/>
              </a:rPr>
              <a:t> 1996.</a:t>
            </a:r>
            <a:endParaRPr lang="sl-SI" sz="2400" dirty="0">
              <a:latin typeface="Raleway" panose="020B0503030101060003" pitchFamily="34" charset="-18"/>
            </a:endParaRPr>
          </a:p>
          <a:p>
            <a:pPr>
              <a:lnSpc>
                <a:spcPct val="160000"/>
              </a:lnSpc>
            </a:pPr>
            <a:r>
              <a:rPr lang="en-US" dirty="0" err="1">
                <a:latin typeface="Raleway" panose="020B0503030101060003" pitchFamily="34" charset="-18"/>
              </a:rPr>
              <a:t>Posodobljeno</a:t>
            </a:r>
            <a:r>
              <a:rPr lang="en-US" dirty="0">
                <a:latin typeface="Raleway" panose="020B0503030101060003" pitchFamily="34" charset="-18"/>
              </a:rPr>
              <a:t> </a:t>
            </a:r>
            <a:r>
              <a:rPr lang="sl-SI" dirty="0">
                <a:latin typeface="Raleway" panose="020B0503030101060003" pitchFamily="34" charset="-18"/>
              </a:rPr>
              <a:t>v</a:t>
            </a:r>
            <a:r>
              <a:rPr lang="en-US" dirty="0">
                <a:latin typeface="Raleway" panose="020B0503030101060003" pitchFamily="34" charset="-18"/>
              </a:rPr>
              <a:t> </a:t>
            </a:r>
            <a:r>
              <a:rPr lang="en-US" dirty="0" err="1">
                <a:latin typeface="Raleway" panose="020B0503030101060003" pitchFamily="34" charset="-18"/>
              </a:rPr>
              <a:t>drugi</a:t>
            </a:r>
            <a:r>
              <a:rPr lang="en-US" dirty="0">
                <a:latin typeface="Raleway" panose="020B0503030101060003" pitchFamily="34" charset="-18"/>
              </a:rPr>
              <a:t> </a:t>
            </a:r>
            <a:r>
              <a:rPr lang="en-US" dirty="0" err="1">
                <a:latin typeface="Raleway" panose="020B0503030101060003" pitchFamily="34" charset="-18"/>
              </a:rPr>
              <a:t>izdaji</a:t>
            </a:r>
            <a:r>
              <a:rPr lang="en-US" dirty="0">
                <a:latin typeface="Raleway" panose="020B0503030101060003" pitchFamily="34" charset="-18"/>
              </a:rPr>
              <a:t> </a:t>
            </a:r>
            <a:r>
              <a:rPr lang="en-US" dirty="0" err="1">
                <a:latin typeface="Raleway" panose="020B0503030101060003" pitchFamily="34" charset="-18"/>
              </a:rPr>
              <a:t>leta</a:t>
            </a:r>
            <a:r>
              <a:rPr lang="en-US" dirty="0">
                <a:latin typeface="Raleway" panose="020B0503030101060003" pitchFamily="34" charset="-18"/>
              </a:rPr>
              <a:t> 2006</a:t>
            </a:r>
          </a:p>
          <a:p>
            <a:pPr>
              <a:lnSpc>
                <a:spcPct val="160000"/>
              </a:lnSpc>
            </a:pPr>
            <a:r>
              <a:rPr lang="en-US" sz="2400" b="1" dirty="0" err="1">
                <a:solidFill>
                  <a:srgbClr val="066E9F"/>
                </a:solidFill>
                <a:highlight>
                  <a:srgbClr val="A2C219"/>
                </a:highlight>
                <a:latin typeface="Raleway" panose="020B0503030101060003" pitchFamily="34" charset="-18"/>
              </a:rPr>
              <a:t>Vodiln</a:t>
            </a:r>
            <a:r>
              <a:rPr lang="sl-SI" sz="2400" b="1" dirty="0">
                <a:solidFill>
                  <a:srgbClr val="066E9F"/>
                </a:solidFill>
                <a:highlight>
                  <a:srgbClr val="A2C219"/>
                </a:highlight>
                <a:latin typeface="Raleway" panose="020B0503030101060003" pitchFamily="34" charset="-18"/>
              </a:rPr>
              <a:t>i</a:t>
            </a:r>
            <a:r>
              <a:rPr lang="en-US" sz="2400" b="1" dirty="0">
                <a:solidFill>
                  <a:srgbClr val="066E9F"/>
                </a:solidFill>
                <a:highlight>
                  <a:srgbClr val="A2C219"/>
                </a:highlight>
                <a:latin typeface="Raleway" panose="020B0503030101060003" pitchFamily="34" charset="-18"/>
              </a:rPr>
              <a:t> </a:t>
            </a:r>
            <a:r>
              <a:rPr lang="en-US" sz="2400" b="1" dirty="0" err="1">
                <a:solidFill>
                  <a:srgbClr val="066E9F"/>
                </a:solidFill>
                <a:highlight>
                  <a:srgbClr val="A2C219"/>
                </a:highlight>
                <a:latin typeface="Raleway" panose="020B0503030101060003" pitchFamily="34" charset="-18"/>
              </a:rPr>
              <a:t>dokument</a:t>
            </a:r>
            <a:r>
              <a:rPr lang="en-US" sz="2400" b="1" dirty="0">
                <a:solidFill>
                  <a:srgbClr val="066E9F"/>
                </a:solidFill>
                <a:highlight>
                  <a:srgbClr val="A2C219"/>
                </a:highlight>
                <a:latin typeface="Raleway" panose="020B0503030101060003" pitchFamily="34" charset="-18"/>
              </a:rPr>
              <a:t> </a:t>
            </a:r>
            <a:r>
              <a:rPr lang="en-US" sz="2400" dirty="0" err="1">
                <a:latin typeface="Raleway" panose="020B0503030101060003" pitchFamily="34" charset="-18"/>
              </a:rPr>
              <a:t>za</a:t>
            </a:r>
            <a:r>
              <a:rPr lang="en-US" sz="2400" dirty="0">
                <a:latin typeface="Raleway" panose="020B0503030101060003" pitchFamily="34" charset="-18"/>
              </a:rPr>
              <a:t> </a:t>
            </a:r>
            <a:r>
              <a:rPr lang="en-US" sz="2400" dirty="0" err="1">
                <a:latin typeface="Raleway" panose="020B0503030101060003" pitchFamily="34" charset="-18"/>
              </a:rPr>
              <a:t>osnovne</a:t>
            </a:r>
            <a:r>
              <a:rPr lang="sl-SI" sz="2400" dirty="0">
                <a:latin typeface="Raleway" panose="020B0503030101060003" pitchFamily="34" charset="-18"/>
              </a:rPr>
              <a:t> </a:t>
            </a:r>
            <a:r>
              <a:rPr lang="en-US" sz="2400" dirty="0" err="1">
                <a:latin typeface="Raleway" panose="020B0503030101060003" pitchFamily="34" charset="-18"/>
              </a:rPr>
              <a:t>postopke</a:t>
            </a:r>
            <a:r>
              <a:rPr lang="en-US" sz="2400" dirty="0">
                <a:latin typeface="Raleway" panose="020B0503030101060003" pitchFamily="34" charset="-18"/>
              </a:rPr>
              <a:t> </a:t>
            </a:r>
            <a:r>
              <a:rPr lang="en-US" sz="2400" dirty="0" err="1">
                <a:latin typeface="Raleway" panose="020B0503030101060003" pitchFamily="34" charset="-18"/>
              </a:rPr>
              <a:t>za</a:t>
            </a:r>
            <a:r>
              <a:rPr lang="en-US" sz="2400" dirty="0">
                <a:latin typeface="Raleway" panose="020B0503030101060003" pitchFamily="34" charset="-18"/>
              </a:rPr>
              <a:t> </a:t>
            </a:r>
            <a:r>
              <a:rPr lang="sl-SI" sz="2400" dirty="0">
                <a:latin typeface="Raleway" panose="020B0503030101060003" pitchFamily="34" charset="-18"/>
              </a:rPr>
              <a:t>ocenjevanje </a:t>
            </a:r>
            <a:r>
              <a:rPr lang="en-US" sz="2400" dirty="0" err="1">
                <a:latin typeface="Raleway" panose="020B0503030101060003" pitchFamily="34" charset="-18"/>
              </a:rPr>
              <a:t>življenjskega</a:t>
            </a:r>
            <a:r>
              <a:rPr lang="en-US" sz="2400" dirty="0">
                <a:latin typeface="Raleway" panose="020B0503030101060003" pitchFamily="34" charset="-18"/>
              </a:rPr>
              <a:t> </a:t>
            </a:r>
            <a:r>
              <a:rPr lang="en-US" sz="2400" dirty="0" err="1">
                <a:latin typeface="Raleway" panose="020B0503030101060003" pitchFamily="34" charset="-18"/>
              </a:rPr>
              <a:t>cikla</a:t>
            </a:r>
            <a:r>
              <a:rPr lang="sl-SI" sz="2400" dirty="0">
                <a:latin typeface="Raleway" panose="020B0503030101060003" pitchFamily="34" charset="-18"/>
              </a:rPr>
              <a:t>.</a:t>
            </a:r>
          </a:p>
          <a:p>
            <a:pPr>
              <a:lnSpc>
                <a:spcPct val="160000"/>
              </a:lnSpc>
            </a:pPr>
            <a:r>
              <a:rPr lang="en-US" sz="2400" dirty="0" err="1">
                <a:latin typeface="Raleway" panose="020B0503030101060003" pitchFamily="34" charset="-18"/>
              </a:rPr>
              <a:t>Potreb</a:t>
            </a:r>
            <a:r>
              <a:rPr lang="sl-SI" sz="2400" dirty="0">
                <a:latin typeface="Raleway" panose="020B0503030101060003" pitchFamily="34" charset="-18"/>
              </a:rPr>
              <a:t>no</a:t>
            </a:r>
            <a:r>
              <a:rPr lang="en-US" sz="2400" dirty="0">
                <a:latin typeface="Raleway" panose="020B0503030101060003" pitchFamily="34" charset="-18"/>
              </a:rPr>
              <a:t> </a:t>
            </a:r>
            <a:r>
              <a:rPr lang="en-US" sz="2400" dirty="0" err="1">
                <a:latin typeface="Raleway" panose="020B0503030101060003" pitchFamily="34" charset="-18"/>
              </a:rPr>
              <a:t>uporab</a:t>
            </a:r>
            <a:r>
              <a:rPr lang="sl-SI" sz="2400" dirty="0">
                <a:latin typeface="Raleway" panose="020B0503030101060003" pitchFamily="34" charset="-18"/>
              </a:rPr>
              <a:t>iti </a:t>
            </a:r>
            <a:r>
              <a:rPr lang="en-US" sz="2400" dirty="0">
                <a:latin typeface="Raleway" panose="020B0503030101060003" pitchFamily="34" charset="-18"/>
              </a:rPr>
              <a:t>14044</a:t>
            </a:r>
            <a:r>
              <a:rPr lang="sl-SI" sz="2400" dirty="0">
                <a:latin typeface="Raleway" panose="020B0503030101060003" pitchFamily="34" charset="-18"/>
              </a:rPr>
              <a:t>, da bi</a:t>
            </a:r>
            <a:r>
              <a:rPr lang="en-US" sz="2400" dirty="0">
                <a:latin typeface="Raleway" panose="020B0503030101060003" pitchFamily="34" charset="-18"/>
              </a:rPr>
              <a:t> </a:t>
            </a:r>
            <a:r>
              <a:rPr lang="sl-SI" sz="2400" dirty="0">
                <a:latin typeface="Raleway" panose="020B0503030101060003" pitchFamily="34" charset="-18"/>
              </a:rPr>
              <a:t>izvedli </a:t>
            </a:r>
            <a:r>
              <a:rPr lang="en-US" sz="2400" dirty="0">
                <a:latin typeface="Raleway" panose="020B0503030101060003" pitchFamily="34" charset="-18"/>
              </a:rPr>
              <a:t>14040</a:t>
            </a:r>
            <a:r>
              <a:rPr lang="sl-SI" sz="2400" dirty="0">
                <a:latin typeface="Raleway" panose="020B0503030101060003" pitchFamily="34" charset="-18"/>
              </a:rPr>
              <a:t>.</a:t>
            </a:r>
            <a:endParaRPr lang="en-US" sz="2400" dirty="0">
              <a:latin typeface="Raleway" panose="020B0503030101060003" pitchFamily="34" charset="-18"/>
            </a:endParaRPr>
          </a:p>
        </p:txBody>
      </p:sp>
      <p:pic>
        <p:nvPicPr>
          <p:cNvPr id="5" name="Picture 4"/>
          <p:cNvPicPr>
            <a:picLocks noChangeAspect="1"/>
          </p:cNvPicPr>
          <p:nvPr/>
        </p:nvPicPr>
        <p:blipFill>
          <a:blip r:embed="rId3"/>
          <a:stretch>
            <a:fillRect/>
          </a:stretch>
        </p:blipFill>
        <p:spPr>
          <a:xfrm>
            <a:off x="7146787" y="1563271"/>
            <a:ext cx="4483128" cy="4391480"/>
          </a:xfrm>
          <a:prstGeom prst="rect">
            <a:avLst/>
          </a:prstGeom>
          <a:ln>
            <a:solidFill>
              <a:schemeClr val="tx1"/>
            </a:solidFill>
          </a:ln>
        </p:spPr>
      </p:pic>
      <p:sp>
        <p:nvSpPr>
          <p:cNvPr id="9" name="Rectangle 8"/>
          <p:cNvSpPr/>
          <p:nvPr/>
        </p:nvSpPr>
        <p:spPr>
          <a:xfrm>
            <a:off x="9988606" y="6246654"/>
            <a:ext cx="1445112" cy="246221"/>
          </a:xfrm>
          <a:prstGeom prst="rect">
            <a:avLst/>
          </a:prstGeom>
        </p:spPr>
        <p:txBody>
          <a:bodyPr wrap="square">
            <a:spAutoFit/>
          </a:bodyPr>
          <a:lstStyle/>
          <a:p>
            <a:r>
              <a:rPr lang="en-US" sz="1000" baseline="30000" dirty="0">
                <a:latin typeface="Raleway" panose="020B0503030101060003" pitchFamily="34" charset="-18"/>
              </a:rPr>
              <a:t>*</a:t>
            </a:r>
            <a:r>
              <a:rPr lang="en-US" sz="1000" dirty="0">
                <a:latin typeface="Raleway" panose="020B0503030101060003" pitchFamily="34" charset="-18"/>
              </a:rPr>
              <a:t>ISO 14040:2006</a:t>
            </a:r>
            <a:endParaRPr lang="en-US" sz="1000" baseline="30000" dirty="0">
              <a:latin typeface="Raleway" panose="020B0503030101060003" pitchFamily="34" charset="-18"/>
            </a:endParaRPr>
          </a:p>
        </p:txBody>
      </p:sp>
    </p:spTree>
    <p:extLst>
      <p:ext uri="{BB962C8B-B14F-4D97-AF65-F5344CB8AC3E}">
        <p14:creationId xmlns:p14="http://schemas.microsoft.com/office/powerpoint/2010/main" val="2913986957"/>
      </p:ext>
    </p:extLst>
  </p:cSld>
  <p:clrMapOvr>
    <a:masterClrMapping/>
  </p:clrMapOvr>
  <mc:AlternateContent xmlns:mc="http://schemas.openxmlformats.org/markup-compatibility/2006" xmlns:p14="http://schemas.microsoft.com/office/powerpoint/2010/main">
    <mc:Choice Requires="p14">
      <p:transition spd="slow" p14:dur="2000" advTm="61349"/>
    </mc:Choice>
    <mc:Fallback xmlns="">
      <p:transition spd="slow" advTm="61349"/>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type="body" sz="quarter" idx="4294967295"/>
          </p:nvPr>
        </p:nvSpPr>
        <p:spPr>
          <a:xfrm>
            <a:off x="1117600" y="1676400"/>
            <a:ext cx="11074400" cy="4724400"/>
          </a:xfrm>
          <a:prstGeom prst="rect">
            <a:avLst/>
          </a:prstGeom>
        </p:spPr>
        <p:txBody>
          <a:bodyPr/>
          <a:lstStyle/>
          <a:p>
            <a:r>
              <a:rPr lang="sl-SI" dirty="0">
                <a:latin typeface="Raleway" panose="020B0503030101060003" pitchFamily="34" charset="-18"/>
              </a:rPr>
              <a:t>Odprite produktni tok “</a:t>
            </a:r>
            <a:r>
              <a:rPr lang="en-US" dirty="0">
                <a:latin typeface="Raleway" panose="020B0503030101060003" pitchFamily="34" charset="-18"/>
              </a:rPr>
              <a:t>Polyethylene terephthalate (PET) granulate, production mix, at plant, bottle grade</a:t>
            </a:r>
            <a:r>
              <a:rPr lang="sl-SI" dirty="0">
                <a:latin typeface="Raleway" panose="020B0503030101060003" pitchFamily="34" charset="-18"/>
              </a:rPr>
              <a:t>”.</a:t>
            </a:r>
          </a:p>
          <a:p>
            <a:endParaRPr lang="sl-SI" dirty="0">
              <a:latin typeface="Raleway" panose="020B0503030101060003" pitchFamily="34" charset="-18"/>
            </a:endParaRPr>
          </a:p>
          <a:p>
            <a:r>
              <a:rPr lang="sl-SI" dirty="0">
                <a:latin typeface="Raleway" panose="020B0503030101060003" pitchFamily="34" charset="-18"/>
              </a:rPr>
              <a:t>Kateri so vtoki v ta proces znotraj vaše aktivne baze podatkov?</a:t>
            </a:r>
          </a:p>
          <a:p>
            <a:endParaRPr lang="sl-SI" dirty="0">
              <a:latin typeface="Raleway" panose="020B0503030101060003" pitchFamily="34" charset="-18"/>
            </a:endParaRPr>
          </a:p>
          <a:p>
            <a:r>
              <a:rPr lang="sl-SI" dirty="0">
                <a:latin typeface="Raleway" panose="020B0503030101060003" pitchFamily="34" charset="-18"/>
              </a:rPr>
              <a:t>Kateri so iztoki tega procesa?</a:t>
            </a:r>
          </a:p>
          <a:p>
            <a:endParaRPr lang="sl-SI" dirty="0">
              <a:latin typeface="Raleway" panose="020B0503030101060003" pitchFamily="34" charset="-18"/>
            </a:endParaRPr>
          </a:p>
          <a:p>
            <a:r>
              <a:rPr lang="sl-SI" dirty="0">
                <a:latin typeface="Raleway" panose="020B0503030101060003" pitchFamily="34" charset="-18"/>
              </a:rPr>
              <a:t>5 minut</a:t>
            </a:r>
          </a:p>
        </p:txBody>
      </p:sp>
      <p:sp>
        <p:nvSpPr>
          <p:cNvPr id="2" name="Titel 1"/>
          <p:cNvSpPr>
            <a:spLocks noGrp="1"/>
          </p:cNvSpPr>
          <p:nvPr>
            <p:ph type="title" idx="4294967295"/>
          </p:nvPr>
        </p:nvSpPr>
        <p:spPr>
          <a:xfrm>
            <a:off x="0" y="274638"/>
            <a:ext cx="10972800" cy="1143000"/>
          </a:xfrm>
          <a:prstGeom prst="rect">
            <a:avLst/>
          </a:prstGeom>
        </p:spPr>
        <p:txBody>
          <a:bodyPr/>
          <a:lstStyle/>
          <a:p>
            <a:r>
              <a:rPr lang="pl-PL" dirty="0" err="1"/>
              <a:t>Vaja</a:t>
            </a:r>
            <a:r>
              <a:rPr lang="pl-PL" dirty="0"/>
              <a:t> 3: Podatki o toku</a:t>
            </a:r>
            <a:endParaRPr lang="en-GB" dirty="0">
              <a:solidFill>
                <a:srgbClr val="00B1F1"/>
              </a:solidFill>
            </a:endParaRPr>
          </a:p>
        </p:txBody>
      </p:sp>
    </p:spTree>
    <p:extLst>
      <p:ext uri="{BB962C8B-B14F-4D97-AF65-F5344CB8AC3E}">
        <p14:creationId xmlns:p14="http://schemas.microsoft.com/office/powerpoint/2010/main" val="38220764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FFA1E1D5-624E-41FB-A419-43A994DF097E}"/>
              </a:ext>
            </a:extLst>
          </p:cNvPr>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0" y="346075"/>
            <a:ext cx="9713913" cy="52197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Title 1">
            <a:extLst>
              <a:ext uri="{FF2B5EF4-FFF2-40B4-BE49-F238E27FC236}">
                <a16:creationId xmlns:a16="http://schemas.microsoft.com/office/drawing/2014/main" id="{E46A947B-875C-4189-8FD7-79BE1F2F2CD1}"/>
              </a:ext>
            </a:extLst>
          </p:cNvPr>
          <p:cNvSpPr>
            <a:spLocks noGrp="1"/>
          </p:cNvSpPr>
          <p:nvPr>
            <p:ph type="title" idx="4294967295"/>
          </p:nvPr>
        </p:nvSpPr>
        <p:spPr>
          <a:xfrm>
            <a:off x="0" y="3317875"/>
            <a:ext cx="5667375" cy="1358900"/>
          </a:xfrm>
          <a:prstGeom prst="roundRect">
            <a:avLst/>
          </a:prstGeom>
          <a:solidFill>
            <a:schemeClr val="accent6">
              <a:lumMod val="75000"/>
            </a:schemeClr>
          </a:solidFill>
        </p:spPr>
        <p:txBody>
          <a:bodyPr>
            <a:normAutofit/>
          </a:bodyPr>
          <a:lstStyle/>
          <a:p>
            <a:pPr algn="ctr"/>
            <a:r>
              <a:rPr lang="sl-SI" dirty="0">
                <a:solidFill>
                  <a:schemeClr val="bg1"/>
                </a:solidFill>
              </a:rPr>
              <a:t>Ustvarjanje procesov</a:t>
            </a:r>
            <a:endParaRPr lang="sl-SI"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8302477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0664F5D0-354C-4644-8DB0-D498502F4C0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1136469"/>
            <a:ext cx="4495800" cy="5570017"/>
          </a:xfrm>
          <a:prstGeom prst="rect">
            <a:avLst/>
          </a:prstGeom>
        </p:spPr>
      </p:pic>
      <p:sp>
        <p:nvSpPr>
          <p:cNvPr id="2" name="Title 1">
            <a:extLst>
              <a:ext uri="{FF2B5EF4-FFF2-40B4-BE49-F238E27FC236}">
                <a16:creationId xmlns:a16="http://schemas.microsoft.com/office/drawing/2014/main" id="{2E77FCF9-E9CF-4252-A171-DBD2F8FBADF8}"/>
              </a:ext>
            </a:extLst>
          </p:cNvPr>
          <p:cNvSpPr>
            <a:spLocks noGrp="1"/>
          </p:cNvSpPr>
          <p:nvPr>
            <p:ph type="title" idx="4294967295"/>
          </p:nvPr>
        </p:nvSpPr>
        <p:spPr>
          <a:xfrm>
            <a:off x="0" y="136525"/>
            <a:ext cx="10515600" cy="1000125"/>
          </a:xfrm>
          <a:prstGeom prst="rect">
            <a:avLst/>
          </a:prstGeom>
        </p:spPr>
        <p:txBody>
          <a:bodyPr/>
          <a:lstStyle/>
          <a:p>
            <a:r>
              <a:rPr lang="sl-SI" dirty="0"/>
              <a:t>Procesi: </a:t>
            </a:r>
            <a:r>
              <a:rPr lang="sl-SI" dirty="0">
                <a:solidFill>
                  <a:schemeClr val="bg1">
                    <a:lumMod val="50000"/>
                  </a:schemeClr>
                </a:solidFill>
              </a:rPr>
              <a:t>ustvarjanje novega procesa </a:t>
            </a:r>
            <a:r>
              <a:rPr lang="sl-SI" dirty="0">
                <a:solidFill>
                  <a:schemeClr val="bg1">
                    <a:lumMod val="75000"/>
                  </a:schemeClr>
                </a:solidFill>
              </a:rPr>
              <a:t>(I)</a:t>
            </a:r>
          </a:p>
        </p:txBody>
      </p:sp>
      <p:sp>
        <p:nvSpPr>
          <p:cNvPr id="7" name="Speech Bubble: Rectangle 6">
            <a:extLst>
              <a:ext uri="{FF2B5EF4-FFF2-40B4-BE49-F238E27FC236}">
                <a16:creationId xmlns:a16="http://schemas.microsoft.com/office/drawing/2014/main" id="{57F3280E-D9E0-4784-A7A5-C31E573E2E3A}"/>
              </a:ext>
            </a:extLst>
          </p:cNvPr>
          <p:cNvSpPr/>
          <p:nvPr/>
        </p:nvSpPr>
        <p:spPr>
          <a:xfrm>
            <a:off x="7024789" y="2743200"/>
            <a:ext cx="3238499" cy="1371600"/>
          </a:xfrm>
          <a:prstGeom prst="wedgeRectCallout">
            <a:avLst>
              <a:gd name="adj1" fmla="val -153371"/>
              <a:gd name="adj2" fmla="val 10637"/>
            </a:avLst>
          </a:prstGeom>
          <a:solidFill>
            <a:schemeClr val="accent6">
              <a:lumMod val="75000"/>
            </a:schemeClr>
          </a:solidFill>
          <a:ln>
            <a:solidFill>
              <a:srgbClr val="5482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sl-SI" sz="2000" dirty="0">
                <a:solidFill>
                  <a:schemeClr val="bg1"/>
                </a:solidFill>
                <a:latin typeface="Roboto" panose="02000000000000000000" pitchFamily="2" charset="0"/>
                <a:ea typeface="Roboto" panose="02000000000000000000" pitchFamily="2" charset="0"/>
              </a:rPr>
              <a:t>1. z desno miškino tipko kliknite mapo „</a:t>
            </a:r>
            <a:r>
              <a:rPr lang="en-US" sz="2000" dirty="0">
                <a:solidFill>
                  <a:schemeClr val="bg1"/>
                </a:solidFill>
                <a:latin typeface="Roboto" panose="02000000000000000000" pitchFamily="2" charset="0"/>
                <a:ea typeface="Roboto" panose="02000000000000000000" pitchFamily="2" charset="0"/>
              </a:rPr>
              <a:t> Processes</a:t>
            </a:r>
            <a:r>
              <a:rPr lang="sl-SI" sz="2000" dirty="0">
                <a:solidFill>
                  <a:schemeClr val="bg1"/>
                </a:solidFill>
                <a:latin typeface="Roboto" panose="02000000000000000000" pitchFamily="2" charset="0"/>
                <a:ea typeface="Roboto" panose="02000000000000000000" pitchFamily="2" charset="0"/>
              </a:rPr>
              <a:t>“, izberite „</a:t>
            </a:r>
            <a:r>
              <a:rPr lang="en-US" sz="2000" dirty="0">
                <a:solidFill>
                  <a:schemeClr val="bg1"/>
                </a:solidFill>
                <a:latin typeface="Roboto" panose="02000000000000000000" pitchFamily="2" charset="0"/>
                <a:ea typeface="Roboto" panose="02000000000000000000" pitchFamily="2" charset="0"/>
              </a:rPr>
              <a:t> create new process</a:t>
            </a:r>
            <a:r>
              <a:rPr lang="sl-SI" sz="2000" dirty="0">
                <a:solidFill>
                  <a:schemeClr val="bg1"/>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8665449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D613D973-A7AA-42C3-8DCA-C0748D34732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8586" y="1006808"/>
            <a:ext cx="5862739" cy="5606384"/>
          </a:xfrm>
          <a:prstGeom prst="rect">
            <a:avLst/>
          </a:prstGeom>
        </p:spPr>
      </p:pic>
      <p:sp>
        <p:nvSpPr>
          <p:cNvPr id="2" name="Title 1">
            <a:extLst>
              <a:ext uri="{FF2B5EF4-FFF2-40B4-BE49-F238E27FC236}">
                <a16:creationId xmlns:a16="http://schemas.microsoft.com/office/drawing/2014/main" id="{2E77FCF9-E9CF-4252-A171-DBD2F8FBADF8}"/>
              </a:ext>
            </a:extLst>
          </p:cNvPr>
          <p:cNvSpPr>
            <a:spLocks noGrp="1"/>
          </p:cNvSpPr>
          <p:nvPr>
            <p:ph type="title" idx="4294967295"/>
          </p:nvPr>
        </p:nvSpPr>
        <p:spPr>
          <a:xfrm>
            <a:off x="0" y="136525"/>
            <a:ext cx="10515600" cy="1000125"/>
          </a:xfrm>
          <a:prstGeom prst="rect">
            <a:avLst/>
          </a:prstGeom>
        </p:spPr>
        <p:txBody>
          <a:bodyPr/>
          <a:lstStyle/>
          <a:p>
            <a:r>
              <a:rPr lang="sl-SI" dirty="0"/>
              <a:t>Procesi: </a:t>
            </a:r>
            <a:r>
              <a:rPr lang="sl-SI" dirty="0">
                <a:solidFill>
                  <a:schemeClr val="bg1">
                    <a:lumMod val="50000"/>
                  </a:schemeClr>
                </a:solidFill>
              </a:rPr>
              <a:t>ustvarjanje novega procesa </a:t>
            </a:r>
            <a:r>
              <a:rPr lang="sl-SI" dirty="0">
                <a:solidFill>
                  <a:schemeClr val="bg1">
                    <a:lumMod val="75000"/>
                  </a:schemeClr>
                </a:solidFill>
              </a:rPr>
              <a:t>(II)</a:t>
            </a:r>
          </a:p>
        </p:txBody>
      </p:sp>
      <p:sp>
        <p:nvSpPr>
          <p:cNvPr id="5" name="Speech Bubble: Rectangle 4">
            <a:extLst>
              <a:ext uri="{FF2B5EF4-FFF2-40B4-BE49-F238E27FC236}">
                <a16:creationId xmlns:a16="http://schemas.microsoft.com/office/drawing/2014/main" id="{3F1568E5-5337-4C3E-A190-97D240B28572}"/>
              </a:ext>
            </a:extLst>
          </p:cNvPr>
          <p:cNvSpPr/>
          <p:nvPr/>
        </p:nvSpPr>
        <p:spPr>
          <a:xfrm>
            <a:off x="7854968" y="2438400"/>
            <a:ext cx="3408446" cy="1123950"/>
          </a:xfrm>
          <a:prstGeom prst="wedgeRectCallout">
            <a:avLst>
              <a:gd name="adj1" fmla="val -85291"/>
              <a:gd name="adj2" fmla="val -18236"/>
            </a:avLst>
          </a:prstGeom>
          <a:solidFill>
            <a:schemeClr val="accent6">
              <a:lumMod val="75000"/>
            </a:schemeClr>
          </a:solidFill>
          <a:ln>
            <a:solidFill>
              <a:srgbClr val="5482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sl-SI" sz="2000" dirty="0">
                <a:latin typeface="Roboto" panose="02000000000000000000" pitchFamily="2" charset="0"/>
                <a:ea typeface="Roboto" panose="02000000000000000000" pitchFamily="2" charset="0"/>
              </a:rPr>
              <a:t>2. Poimenujte proces in izberite količinsko referenco</a:t>
            </a:r>
          </a:p>
        </p:txBody>
      </p:sp>
      <p:sp>
        <p:nvSpPr>
          <p:cNvPr id="8" name="Rectangle 7">
            <a:extLst>
              <a:ext uri="{FF2B5EF4-FFF2-40B4-BE49-F238E27FC236}">
                <a16:creationId xmlns:a16="http://schemas.microsoft.com/office/drawing/2014/main" id="{4528C155-C969-47AC-B763-CEAA64E5AFAF}"/>
              </a:ext>
            </a:extLst>
          </p:cNvPr>
          <p:cNvSpPr/>
          <p:nvPr/>
        </p:nvSpPr>
        <p:spPr>
          <a:xfrm>
            <a:off x="2514599" y="2171700"/>
            <a:ext cx="4150895" cy="1390650"/>
          </a:xfrm>
          <a:prstGeom prst="rect">
            <a:avLst/>
          </a:prstGeom>
          <a:noFill/>
          <a:ln w="5715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Raleway" panose="020B0503030101060003" pitchFamily="34" charset="-18"/>
            </a:endParaRPr>
          </a:p>
        </p:txBody>
      </p:sp>
    </p:spTree>
    <p:extLst>
      <p:ext uri="{BB962C8B-B14F-4D97-AF65-F5344CB8AC3E}">
        <p14:creationId xmlns:p14="http://schemas.microsoft.com/office/powerpoint/2010/main" val="25825487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CB9ECB74-1D1B-4A0A-B4EC-1A159E03E2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839810"/>
            <a:ext cx="7439526" cy="5509639"/>
          </a:xfrm>
          <a:prstGeom prst="rect">
            <a:avLst/>
          </a:prstGeom>
        </p:spPr>
      </p:pic>
      <p:sp>
        <p:nvSpPr>
          <p:cNvPr id="8" name="Rectangle 7">
            <a:extLst>
              <a:ext uri="{FF2B5EF4-FFF2-40B4-BE49-F238E27FC236}">
                <a16:creationId xmlns:a16="http://schemas.microsoft.com/office/drawing/2014/main" id="{EECEEA22-2CF9-4FE4-81AA-05B2EF736C5F}"/>
              </a:ext>
            </a:extLst>
          </p:cNvPr>
          <p:cNvSpPr/>
          <p:nvPr/>
        </p:nvSpPr>
        <p:spPr>
          <a:xfrm>
            <a:off x="2766260" y="1304659"/>
            <a:ext cx="5631782" cy="4903636"/>
          </a:xfrm>
          <a:prstGeom prst="rect">
            <a:avLst/>
          </a:prstGeom>
          <a:noFill/>
          <a:ln w="5715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Raleway" panose="020B0503030101060003" pitchFamily="34" charset="-18"/>
            </a:endParaRPr>
          </a:p>
        </p:txBody>
      </p:sp>
      <p:sp>
        <p:nvSpPr>
          <p:cNvPr id="7" name="Speech Bubble: Rectangle 6">
            <a:extLst>
              <a:ext uri="{FF2B5EF4-FFF2-40B4-BE49-F238E27FC236}">
                <a16:creationId xmlns:a16="http://schemas.microsoft.com/office/drawing/2014/main" id="{FCD1BC49-4287-4796-9F7E-0D5871D04BF5}"/>
              </a:ext>
            </a:extLst>
          </p:cNvPr>
          <p:cNvSpPr/>
          <p:nvPr/>
        </p:nvSpPr>
        <p:spPr>
          <a:xfrm>
            <a:off x="7943850" y="3194399"/>
            <a:ext cx="3919638" cy="1943085"/>
          </a:xfrm>
          <a:prstGeom prst="wedgeRectCallout">
            <a:avLst>
              <a:gd name="adj1" fmla="val -98279"/>
              <a:gd name="adj2" fmla="val -12058"/>
            </a:avLst>
          </a:prstGeom>
          <a:solidFill>
            <a:schemeClr val="accent6">
              <a:lumMod val="75000"/>
            </a:schemeClr>
          </a:solidFill>
          <a:ln>
            <a:solidFill>
              <a:srgbClr val="5482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pl-PL" sz="2000" dirty="0">
                <a:solidFill>
                  <a:schemeClr val="bg1"/>
                </a:solidFill>
                <a:latin typeface="Roboto" panose="02000000000000000000" pitchFamily="2" charset="0"/>
                <a:ea typeface="Roboto" panose="02000000000000000000" pitchFamily="2" charset="0"/>
              </a:rPr>
              <a:t>3. V urejevalniku se bo odprlo novo okno procesa. </a:t>
            </a:r>
          </a:p>
          <a:p>
            <a:r>
              <a:rPr lang="sl-SI" sz="2000" dirty="0">
                <a:solidFill>
                  <a:schemeClr val="bg1"/>
                </a:solidFill>
                <a:latin typeface="Roboto" panose="02000000000000000000" pitchFamily="2" charset="0"/>
                <a:ea typeface="Roboto" panose="02000000000000000000" pitchFamily="2" charset="0"/>
              </a:rPr>
              <a:t>Podatki o opisu, času, geografiji, tehnologiji ipd. so v zavihku „General </a:t>
            </a:r>
            <a:r>
              <a:rPr lang="sl-SI" sz="2000" dirty="0" err="1">
                <a:solidFill>
                  <a:schemeClr val="bg1"/>
                </a:solidFill>
                <a:latin typeface="Roboto" panose="02000000000000000000" pitchFamily="2" charset="0"/>
                <a:ea typeface="Roboto" panose="02000000000000000000" pitchFamily="2" charset="0"/>
              </a:rPr>
              <a:t>information</a:t>
            </a:r>
            <a:r>
              <a:rPr lang="sl-SI" sz="2000" dirty="0">
                <a:solidFill>
                  <a:schemeClr val="bg1"/>
                </a:solidFill>
                <a:latin typeface="Roboto" panose="02000000000000000000" pitchFamily="2" charset="0"/>
                <a:ea typeface="Roboto" panose="02000000000000000000" pitchFamily="2" charset="0"/>
              </a:rPr>
              <a:t>„.</a:t>
            </a:r>
          </a:p>
        </p:txBody>
      </p:sp>
      <p:sp>
        <p:nvSpPr>
          <p:cNvPr id="9" name="Title 1">
            <a:extLst>
              <a:ext uri="{FF2B5EF4-FFF2-40B4-BE49-F238E27FC236}">
                <a16:creationId xmlns:a16="http://schemas.microsoft.com/office/drawing/2014/main" id="{B82E65E4-4B2C-471B-8B1F-415F2D2D806B}"/>
              </a:ext>
            </a:extLst>
          </p:cNvPr>
          <p:cNvSpPr>
            <a:spLocks noGrp="1"/>
          </p:cNvSpPr>
          <p:nvPr>
            <p:ph type="title" idx="4294967295"/>
          </p:nvPr>
        </p:nvSpPr>
        <p:spPr>
          <a:xfrm>
            <a:off x="0" y="136525"/>
            <a:ext cx="10515600" cy="1000125"/>
          </a:xfrm>
          <a:prstGeom prst="rect">
            <a:avLst/>
          </a:prstGeom>
        </p:spPr>
        <p:txBody>
          <a:bodyPr/>
          <a:lstStyle/>
          <a:p>
            <a:r>
              <a:rPr lang="sl-SI" dirty="0"/>
              <a:t>Procesi: </a:t>
            </a:r>
            <a:r>
              <a:rPr lang="sl-SI" dirty="0">
                <a:solidFill>
                  <a:schemeClr val="bg1">
                    <a:lumMod val="50000"/>
                  </a:schemeClr>
                </a:solidFill>
              </a:rPr>
              <a:t>ustvarjanje novega procesa </a:t>
            </a:r>
            <a:r>
              <a:rPr lang="sl-SI" dirty="0">
                <a:solidFill>
                  <a:schemeClr val="bg1">
                    <a:lumMod val="75000"/>
                  </a:schemeClr>
                </a:solidFill>
              </a:rPr>
              <a:t>(III)</a:t>
            </a:r>
          </a:p>
        </p:txBody>
      </p:sp>
    </p:spTree>
    <p:extLst>
      <p:ext uri="{BB962C8B-B14F-4D97-AF65-F5344CB8AC3E}">
        <p14:creationId xmlns:p14="http://schemas.microsoft.com/office/powerpoint/2010/main" val="16225916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742D521-A59A-4B31-A630-17589F7C2FA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999944"/>
            <a:ext cx="7725637" cy="5721530"/>
          </a:xfrm>
          <a:prstGeom prst="rect">
            <a:avLst/>
          </a:prstGeom>
        </p:spPr>
      </p:pic>
      <p:sp>
        <p:nvSpPr>
          <p:cNvPr id="9" name="Title 1">
            <a:extLst>
              <a:ext uri="{FF2B5EF4-FFF2-40B4-BE49-F238E27FC236}">
                <a16:creationId xmlns:a16="http://schemas.microsoft.com/office/drawing/2014/main" id="{B82E65E4-4B2C-471B-8B1F-415F2D2D806B}"/>
              </a:ext>
            </a:extLst>
          </p:cNvPr>
          <p:cNvSpPr>
            <a:spLocks noGrp="1"/>
          </p:cNvSpPr>
          <p:nvPr>
            <p:ph type="title" idx="4294967295"/>
          </p:nvPr>
        </p:nvSpPr>
        <p:spPr>
          <a:xfrm>
            <a:off x="0" y="136525"/>
            <a:ext cx="10515600" cy="1000125"/>
          </a:xfrm>
          <a:prstGeom prst="rect">
            <a:avLst/>
          </a:prstGeom>
        </p:spPr>
        <p:txBody>
          <a:bodyPr>
            <a:normAutofit/>
          </a:bodyPr>
          <a:lstStyle/>
          <a:p>
            <a:r>
              <a:rPr lang="sl-SI" dirty="0"/>
              <a:t>Proces: </a:t>
            </a:r>
            <a:r>
              <a:rPr lang="sl-SI" dirty="0">
                <a:solidFill>
                  <a:schemeClr val="bg1">
                    <a:lumMod val="50000"/>
                  </a:schemeClr>
                </a:solidFill>
              </a:rPr>
              <a:t>splošne informacije</a:t>
            </a:r>
            <a:endParaRPr lang="sl-SI" dirty="0">
              <a:solidFill>
                <a:schemeClr val="bg1">
                  <a:lumMod val="75000"/>
                </a:schemeClr>
              </a:solidFill>
            </a:endParaRPr>
          </a:p>
        </p:txBody>
      </p:sp>
      <p:sp>
        <p:nvSpPr>
          <p:cNvPr id="11" name="Rectangle 10">
            <a:extLst>
              <a:ext uri="{FF2B5EF4-FFF2-40B4-BE49-F238E27FC236}">
                <a16:creationId xmlns:a16="http://schemas.microsoft.com/office/drawing/2014/main" id="{BCC0AEB6-C4E2-43B1-9929-F99956134839}"/>
              </a:ext>
            </a:extLst>
          </p:cNvPr>
          <p:cNvSpPr/>
          <p:nvPr/>
        </p:nvSpPr>
        <p:spPr>
          <a:xfrm>
            <a:off x="2852382" y="6199249"/>
            <a:ext cx="1009934" cy="350239"/>
          </a:xfrm>
          <a:prstGeom prst="rect">
            <a:avLst/>
          </a:prstGeom>
          <a:noFill/>
          <a:ln w="5715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Raleway" panose="020B0503030101060003" pitchFamily="34" charset="-18"/>
            </a:endParaRPr>
          </a:p>
        </p:txBody>
      </p:sp>
    </p:spTree>
    <p:extLst>
      <p:ext uri="{BB962C8B-B14F-4D97-AF65-F5344CB8AC3E}">
        <p14:creationId xmlns:p14="http://schemas.microsoft.com/office/powerpoint/2010/main" val="32342393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F17778FB-307E-4158-96A5-EE5D72A112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1136470"/>
            <a:ext cx="9868812" cy="5405791"/>
          </a:xfrm>
          <a:prstGeom prst="rect">
            <a:avLst/>
          </a:prstGeom>
        </p:spPr>
      </p:pic>
      <p:sp>
        <p:nvSpPr>
          <p:cNvPr id="7" name="Title 1">
            <a:extLst>
              <a:ext uri="{FF2B5EF4-FFF2-40B4-BE49-F238E27FC236}">
                <a16:creationId xmlns:a16="http://schemas.microsoft.com/office/drawing/2014/main" id="{54368FDE-B520-439D-8E06-01BDE7809DD6}"/>
              </a:ext>
            </a:extLst>
          </p:cNvPr>
          <p:cNvSpPr>
            <a:spLocks noGrp="1"/>
          </p:cNvSpPr>
          <p:nvPr>
            <p:ph type="title" idx="4294967295"/>
          </p:nvPr>
        </p:nvSpPr>
        <p:spPr>
          <a:xfrm>
            <a:off x="0" y="136525"/>
            <a:ext cx="10515600" cy="1000125"/>
          </a:xfrm>
          <a:prstGeom prst="rect">
            <a:avLst/>
          </a:prstGeom>
        </p:spPr>
        <p:txBody>
          <a:bodyPr>
            <a:normAutofit/>
          </a:bodyPr>
          <a:lstStyle/>
          <a:p>
            <a:r>
              <a:rPr lang="sl-SI" dirty="0"/>
              <a:t>Proces: </a:t>
            </a:r>
            <a:r>
              <a:rPr lang="sl-SI" dirty="0">
                <a:solidFill>
                  <a:schemeClr val="bg1">
                    <a:lumMod val="50000"/>
                  </a:schemeClr>
                </a:solidFill>
              </a:rPr>
              <a:t>vtoki / iztoki</a:t>
            </a:r>
            <a:endParaRPr lang="sl-SI" dirty="0">
              <a:solidFill>
                <a:schemeClr val="bg1">
                  <a:lumMod val="75000"/>
                </a:schemeClr>
              </a:solidFill>
            </a:endParaRPr>
          </a:p>
        </p:txBody>
      </p:sp>
      <p:sp>
        <p:nvSpPr>
          <p:cNvPr id="9" name="Rectangle 8">
            <a:extLst>
              <a:ext uri="{FF2B5EF4-FFF2-40B4-BE49-F238E27FC236}">
                <a16:creationId xmlns:a16="http://schemas.microsoft.com/office/drawing/2014/main" id="{B71E4C48-9AED-4F1F-A938-4C7C0CCDE531}"/>
              </a:ext>
            </a:extLst>
          </p:cNvPr>
          <p:cNvSpPr/>
          <p:nvPr/>
        </p:nvSpPr>
        <p:spPr>
          <a:xfrm>
            <a:off x="4443663" y="6079958"/>
            <a:ext cx="946485" cy="256674"/>
          </a:xfrm>
          <a:prstGeom prst="rect">
            <a:avLst/>
          </a:prstGeom>
          <a:noFill/>
          <a:ln w="5715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Raleway" panose="020B0503030101060003" pitchFamily="34" charset="-18"/>
            </a:endParaRPr>
          </a:p>
        </p:txBody>
      </p:sp>
      <p:sp>
        <p:nvSpPr>
          <p:cNvPr id="10" name="Speech Bubble: Rectangle 9">
            <a:extLst>
              <a:ext uri="{FF2B5EF4-FFF2-40B4-BE49-F238E27FC236}">
                <a16:creationId xmlns:a16="http://schemas.microsoft.com/office/drawing/2014/main" id="{41C04CA5-1FFB-4B81-8662-E98709978379}"/>
              </a:ext>
            </a:extLst>
          </p:cNvPr>
          <p:cNvSpPr/>
          <p:nvPr/>
        </p:nvSpPr>
        <p:spPr>
          <a:xfrm>
            <a:off x="8534635" y="3235929"/>
            <a:ext cx="2495771" cy="1206872"/>
          </a:xfrm>
          <a:prstGeom prst="wedgeRectCallout">
            <a:avLst>
              <a:gd name="adj1" fmla="val 3279"/>
              <a:gd name="adj2" fmla="val -93141"/>
            </a:avLst>
          </a:prstGeom>
          <a:solidFill>
            <a:schemeClr val="accent6">
              <a:lumMod val="75000"/>
            </a:schemeClr>
          </a:solidFill>
          <a:ln>
            <a:solidFill>
              <a:srgbClr val="5482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sl-SI" sz="2000" dirty="0">
                <a:latin typeface="Raleway" panose="020B0503030101060003" pitchFamily="34" charset="-18"/>
              </a:rPr>
              <a:t>4. </a:t>
            </a:r>
            <a:r>
              <a:rPr lang="sl-SI" sz="2000" dirty="0">
                <a:latin typeface="Roboto" panose="02000000000000000000" pitchFamily="2" charset="0"/>
                <a:ea typeface="Roboto" panose="02000000000000000000" pitchFamily="2" charset="0"/>
              </a:rPr>
              <a:t>Dodatne</a:t>
            </a:r>
            <a:r>
              <a:rPr lang="sl-SI" sz="2000" dirty="0">
                <a:latin typeface="Raleway" panose="020B0503030101060003" pitchFamily="34" charset="-18"/>
              </a:rPr>
              <a:t> tokove lahko dodate v zavihku „Vtoki / iztoki“</a:t>
            </a:r>
            <a:endParaRPr lang="sl-SI" sz="20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345975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4368FDE-B520-439D-8E06-01BDE7809DD6}"/>
              </a:ext>
            </a:extLst>
          </p:cNvPr>
          <p:cNvSpPr>
            <a:spLocks noGrp="1"/>
          </p:cNvSpPr>
          <p:nvPr>
            <p:ph type="title" idx="4294967295"/>
          </p:nvPr>
        </p:nvSpPr>
        <p:spPr>
          <a:xfrm>
            <a:off x="0" y="136525"/>
            <a:ext cx="9028113" cy="1000125"/>
          </a:xfrm>
          <a:prstGeom prst="rect">
            <a:avLst/>
          </a:prstGeom>
        </p:spPr>
        <p:txBody>
          <a:bodyPr>
            <a:normAutofit fontScale="90000"/>
          </a:bodyPr>
          <a:lstStyle/>
          <a:p>
            <a:r>
              <a:rPr lang="sl-SI" dirty="0"/>
              <a:t>Proces: </a:t>
            </a:r>
            <a:r>
              <a:rPr lang="sl-SI" dirty="0">
                <a:solidFill>
                  <a:schemeClr val="bg1">
                    <a:lumMod val="50000"/>
                  </a:schemeClr>
                </a:solidFill>
              </a:rPr>
              <a:t>“A</a:t>
            </a:r>
            <a:r>
              <a:rPr lang="en-US" dirty="0" err="1">
                <a:solidFill>
                  <a:schemeClr val="bg1">
                    <a:lumMod val="50000"/>
                  </a:schemeClr>
                </a:solidFill>
              </a:rPr>
              <a:t>dministrative</a:t>
            </a:r>
            <a:r>
              <a:rPr lang="en-US" dirty="0">
                <a:solidFill>
                  <a:schemeClr val="bg1">
                    <a:lumMod val="50000"/>
                  </a:schemeClr>
                </a:solidFill>
              </a:rPr>
              <a:t> information” </a:t>
            </a:r>
            <a:r>
              <a:rPr lang="sl-SI" dirty="0">
                <a:solidFill>
                  <a:schemeClr val="bg1">
                    <a:lumMod val="50000"/>
                  </a:schemeClr>
                </a:solidFill>
              </a:rPr>
              <a:t>in</a:t>
            </a:r>
            <a:r>
              <a:rPr lang="en-US" dirty="0">
                <a:solidFill>
                  <a:schemeClr val="bg1">
                    <a:lumMod val="50000"/>
                  </a:schemeClr>
                </a:solidFill>
              </a:rPr>
              <a:t> “Modeling and validation</a:t>
            </a:r>
            <a:r>
              <a:rPr lang="sl-SI" dirty="0">
                <a:solidFill>
                  <a:schemeClr val="bg1">
                    <a:lumMod val="50000"/>
                  </a:schemeClr>
                </a:solidFill>
              </a:rPr>
              <a:t>“</a:t>
            </a:r>
            <a:endParaRPr lang="sl-SI" dirty="0">
              <a:solidFill>
                <a:schemeClr val="bg1">
                  <a:lumMod val="75000"/>
                </a:schemeClr>
              </a:solidFill>
            </a:endParaRPr>
          </a:p>
        </p:txBody>
      </p:sp>
      <p:pic>
        <p:nvPicPr>
          <p:cNvPr id="3" name="Picture 2" descr="A screenshot of a social media post&#10;&#10;Description automatically generated">
            <a:extLst>
              <a:ext uri="{FF2B5EF4-FFF2-40B4-BE49-F238E27FC236}">
                <a16:creationId xmlns:a16="http://schemas.microsoft.com/office/drawing/2014/main" id="{34A7FED3-867C-4CAE-AB47-E6F2587617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421" y="1136470"/>
            <a:ext cx="6325329" cy="403025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04DB02C2-5DB4-4D89-9EA1-5BE116F3C4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9201" y="2691224"/>
            <a:ext cx="6372378" cy="4030250"/>
          </a:xfrm>
          <a:prstGeom prst="rect">
            <a:avLst/>
          </a:prstGeom>
        </p:spPr>
      </p:pic>
      <p:sp>
        <p:nvSpPr>
          <p:cNvPr id="10" name="Speech Bubble: Rectangle 9">
            <a:extLst>
              <a:ext uri="{FF2B5EF4-FFF2-40B4-BE49-F238E27FC236}">
                <a16:creationId xmlns:a16="http://schemas.microsoft.com/office/drawing/2014/main" id="{41C04CA5-1FFB-4B81-8662-E98709978379}"/>
              </a:ext>
            </a:extLst>
          </p:cNvPr>
          <p:cNvSpPr/>
          <p:nvPr/>
        </p:nvSpPr>
        <p:spPr>
          <a:xfrm>
            <a:off x="7585545" y="993149"/>
            <a:ext cx="3346238" cy="1897545"/>
          </a:xfrm>
          <a:prstGeom prst="wedgeRectCallout">
            <a:avLst>
              <a:gd name="adj1" fmla="val -96917"/>
              <a:gd name="adj2" fmla="val 33671"/>
            </a:avLst>
          </a:prstGeom>
          <a:solidFill>
            <a:schemeClr val="accent6">
              <a:lumMod val="75000"/>
            </a:schemeClr>
          </a:solidFill>
          <a:ln>
            <a:solidFill>
              <a:srgbClr val="5482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sl-SI" sz="2000" dirty="0">
                <a:latin typeface="Roboto" panose="02000000000000000000" pitchFamily="2" charset="0"/>
                <a:ea typeface="Roboto" panose="02000000000000000000" pitchFamily="2" charset="0"/>
              </a:rPr>
              <a:t>5. Dodatni metapodatki so lahko vključeni v zavihka »Administrativne informacije« in »Modeliranje in validacija«</a:t>
            </a:r>
            <a:endParaRPr lang="sl-SI" sz="2000" dirty="0">
              <a:solidFill>
                <a:schemeClr val="bg1"/>
              </a:solidFill>
              <a:latin typeface="Roboto" panose="02000000000000000000" pitchFamily="2" charset="0"/>
              <a:ea typeface="Roboto" panose="02000000000000000000" pitchFamily="2" charset="0"/>
            </a:endParaRPr>
          </a:p>
        </p:txBody>
      </p:sp>
      <p:sp>
        <p:nvSpPr>
          <p:cNvPr id="11" name="Rectangle 10">
            <a:extLst>
              <a:ext uri="{FF2B5EF4-FFF2-40B4-BE49-F238E27FC236}">
                <a16:creationId xmlns:a16="http://schemas.microsoft.com/office/drawing/2014/main" id="{5367C6FC-A171-403E-B220-898367E342CF}"/>
              </a:ext>
            </a:extLst>
          </p:cNvPr>
          <p:cNvSpPr/>
          <p:nvPr/>
        </p:nvSpPr>
        <p:spPr>
          <a:xfrm>
            <a:off x="2951748" y="4834685"/>
            <a:ext cx="577516" cy="218578"/>
          </a:xfrm>
          <a:prstGeom prst="rect">
            <a:avLst/>
          </a:prstGeom>
          <a:noFill/>
          <a:ln w="5715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Raleway" panose="020B0503030101060003" pitchFamily="34" charset="-18"/>
            </a:endParaRPr>
          </a:p>
        </p:txBody>
      </p:sp>
      <p:sp>
        <p:nvSpPr>
          <p:cNvPr id="12" name="Rectangle 11">
            <a:extLst>
              <a:ext uri="{FF2B5EF4-FFF2-40B4-BE49-F238E27FC236}">
                <a16:creationId xmlns:a16="http://schemas.microsoft.com/office/drawing/2014/main" id="{E705A372-2C01-48C7-8513-13776FC248D7}"/>
              </a:ext>
            </a:extLst>
          </p:cNvPr>
          <p:cNvSpPr/>
          <p:nvPr/>
        </p:nvSpPr>
        <p:spPr>
          <a:xfrm>
            <a:off x="9320463" y="6414832"/>
            <a:ext cx="866273" cy="214568"/>
          </a:xfrm>
          <a:prstGeom prst="rect">
            <a:avLst/>
          </a:prstGeom>
          <a:noFill/>
          <a:ln w="5715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Raleway" panose="020B0503030101060003" pitchFamily="34" charset="-18"/>
            </a:endParaRPr>
          </a:p>
        </p:txBody>
      </p:sp>
    </p:spTree>
    <p:extLst>
      <p:ext uri="{BB962C8B-B14F-4D97-AF65-F5344CB8AC3E}">
        <p14:creationId xmlns:p14="http://schemas.microsoft.com/office/powerpoint/2010/main" val="183777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057400" y="274638"/>
            <a:ext cx="10134600" cy="1143000"/>
          </a:xfrm>
          <a:prstGeom prst="rect">
            <a:avLst/>
          </a:prstGeom>
        </p:spPr>
        <p:txBody>
          <a:bodyPr/>
          <a:lstStyle/>
          <a:p>
            <a:r>
              <a:rPr lang="sl" dirty="0">
                <a:solidFill>
                  <a:srgbClr val="00B1F1"/>
                </a:solidFill>
              </a:rPr>
              <a:t>Dodatna </a:t>
            </a:r>
            <a:r>
              <a:rPr lang="sl" dirty="0" err="1">
                <a:solidFill>
                  <a:srgbClr val="00B1F1"/>
                </a:solidFill>
              </a:rPr>
              <a:t>funkcionalnost</a:t>
            </a:r>
            <a:r>
              <a:rPr lang="sl" dirty="0">
                <a:solidFill>
                  <a:srgbClr val="00B1F1"/>
                </a:solidFill>
              </a:rPr>
              <a:t> </a:t>
            </a:r>
            <a:endParaRPr lang="en-GB" dirty="0">
              <a:solidFill>
                <a:srgbClr val="00B1F1"/>
              </a:solidFill>
            </a:endParaRPr>
          </a:p>
        </p:txBody>
      </p:sp>
      <p:pic>
        <p:nvPicPr>
          <p:cNvPr id="5" name="Graphic 4" descr="Star">
            <a:extLst>
              <a:ext uri="{FF2B5EF4-FFF2-40B4-BE49-F238E27FC236}">
                <a16:creationId xmlns:a16="http://schemas.microsoft.com/office/drawing/2014/main" id="{E26CA28E-69A6-0002-5163-4A3CA894685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2053" y="437762"/>
            <a:ext cx="685800" cy="685800"/>
          </a:xfrm>
          <a:prstGeom prst="rect">
            <a:avLst/>
          </a:prstGeom>
        </p:spPr>
      </p:pic>
      <p:pic>
        <p:nvPicPr>
          <p:cNvPr id="7" name="Picture 6">
            <a:extLst>
              <a:ext uri="{FF2B5EF4-FFF2-40B4-BE49-F238E27FC236}">
                <a16:creationId xmlns:a16="http://schemas.microsoft.com/office/drawing/2014/main" id="{D782F503-BFCC-63EB-5147-26E5954D75A4}"/>
              </a:ext>
            </a:extLst>
          </p:cNvPr>
          <p:cNvPicPr>
            <a:picLocks noChangeAspect="1"/>
          </p:cNvPicPr>
          <p:nvPr/>
        </p:nvPicPr>
        <p:blipFill>
          <a:blip r:embed="rId4"/>
          <a:stretch>
            <a:fillRect/>
          </a:stretch>
        </p:blipFill>
        <p:spPr>
          <a:xfrm>
            <a:off x="838200" y="1981200"/>
            <a:ext cx="3753374" cy="1790950"/>
          </a:xfrm>
          <a:prstGeom prst="rect">
            <a:avLst/>
          </a:prstGeom>
        </p:spPr>
      </p:pic>
      <p:sp>
        <p:nvSpPr>
          <p:cNvPr id="9" name="Rectangle 8">
            <a:extLst>
              <a:ext uri="{FF2B5EF4-FFF2-40B4-BE49-F238E27FC236}">
                <a16:creationId xmlns:a16="http://schemas.microsoft.com/office/drawing/2014/main" id="{97189590-0C70-D976-C7B0-D94327A22F8F}"/>
              </a:ext>
            </a:extLst>
          </p:cNvPr>
          <p:cNvSpPr/>
          <p:nvPr/>
        </p:nvSpPr>
        <p:spPr>
          <a:xfrm>
            <a:off x="1371600" y="2819400"/>
            <a:ext cx="2133600" cy="3048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aleway" panose="020B0503030101060003" pitchFamily="34" charset="-18"/>
            </a:endParaRPr>
          </a:p>
        </p:txBody>
      </p:sp>
      <p:sp>
        <p:nvSpPr>
          <p:cNvPr id="8" name="Abgerundete rechteckige Legende 9">
            <a:extLst>
              <a:ext uri="{FF2B5EF4-FFF2-40B4-BE49-F238E27FC236}">
                <a16:creationId xmlns:a16="http://schemas.microsoft.com/office/drawing/2014/main" id="{E8D1FD54-A191-775A-D0CD-E257D9042836}"/>
              </a:ext>
            </a:extLst>
          </p:cNvPr>
          <p:cNvSpPr/>
          <p:nvPr/>
        </p:nvSpPr>
        <p:spPr>
          <a:xfrm>
            <a:off x="4080661" y="2991225"/>
            <a:ext cx="2396339" cy="780925"/>
          </a:xfrm>
          <a:prstGeom prst="wedgeRoundRectCallout">
            <a:avLst>
              <a:gd name="adj1" fmla="val -91290"/>
              <a:gd name="adj2" fmla="val -57941"/>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Če želite ustvariti </a:t>
            </a:r>
            <a:r>
              <a:rPr lang="sl" sz="1600" u="sng" dirty="0">
                <a:solidFill>
                  <a:schemeClr val="bg1"/>
                </a:solidFill>
                <a:latin typeface="Raleway" panose="020B0503030101060003" pitchFamily="34" charset="-18"/>
              </a:rPr>
              <a:t>novo mapo</a:t>
            </a:r>
          </a:p>
        </p:txBody>
      </p:sp>
      <p:pic>
        <p:nvPicPr>
          <p:cNvPr id="11" name="Picture 10">
            <a:extLst>
              <a:ext uri="{FF2B5EF4-FFF2-40B4-BE49-F238E27FC236}">
                <a16:creationId xmlns:a16="http://schemas.microsoft.com/office/drawing/2014/main" id="{A4B94DD7-2F65-7F4C-7934-D58E6EBC466F}"/>
              </a:ext>
            </a:extLst>
          </p:cNvPr>
          <p:cNvPicPr>
            <a:picLocks noChangeAspect="1"/>
          </p:cNvPicPr>
          <p:nvPr/>
        </p:nvPicPr>
        <p:blipFill>
          <a:blip r:embed="rId5"/>
          <a:stretch>
            <a:fillRect/>
          </a:stretch>
        </p:blipFill>
        <p:spPr>
          <a:xfrm>
            <a:off x="713103" y="4171640"/>
            <a:ext cx="6735115" cy="1486107"/>
          </a:xfrm>
          <a:prstGeom prst="rect">
            <a:avLst/>
          </a:prstGeom>
        </p:spPr>
      </p:pic>
      <p:sp>
        <p:nvSpPr>
          <p:cNvPr id="12" name="Abgerundete rechteckige Legende 9">
            <a:extLst>
              <a:ext uri="{FF2B5EF4-FFF2-40B4-BE49-F238E27FC236}">
                <a16:creationId xmlns:a16="http://schemas.microsoft.com/office/drawing/2014/main" id="{71D4AAFA-F9E9-EEF6-C7D5-3CA4D7E10C3B}"/>
              </a:ext>
            </a:extLst>
          </p:cNvPr>
          <p:cNvSpPr/>
          <p:nvPr/>
        </p:nvSpPr>
        <p:spPr>
          <a:xfrm>
            <a:off x="7801915" y="4800600"/>
            <a:ext cx="2396339" cy="513975"/>
          </a:xfrm>
          <a:prstGeom prst="wedgeRoundRectCallout">
            <a:avLst>
              <a:gd name="adj1" fmla="val -106938"/>
              <a:gd name="adj2" fmla="val -63523"/>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Nabore podatkov </a:t>
            </a:r>
            <a:endParaRPr lang="en-US" sz="1600" u="sng" dirty="0">
              <a:solidFill>
                <a:schemeClr val="bg1"/>
              </a:solidFill>
              <a:latin typeface="Raleway" panose="020B0503030101060003" pitchFamily="34" charset="-18"/>
            </a:endParaRPr>
          </a:p>
        </p:txBody>
      </p:sp>
    </p:spTree>
    <p:extLst>
      <p:ext uri="{BB962C8B-B14F-4D97-AF65-F5344CB8AC3E}">
        <p14:creationId xmlns:p14="http://schemas.microsoft.com/office/powerpoint/2010/main" val="6724969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879F2D-97D4-FE8F-ED46-BC70A0DB8D29}"/>
              </a:ext>
            </a:extLst>
          </p:cNvPr>
          <p:cNvSpPr>
            <a:spLocks noGrp="1"/>
          </p:cNvSpPr>
          <p:nvPr>
            <p:ph type="body" sz="quarter" idx="4294967295"/>
          </p:nvPr>
        </p:nvSpPr>
        <p:spPr>
          <a:xfrm>
            <a:off x="1117600" y="1150938"/>
            <a:ext cx="11074400" cy="533400"/>
          </a:xfrm>
          <a:prstGeom prst="rect">
            <a:avLst/>
          </a:prstGeom>
        </p:spPr>
        <p:txBody>
          <a:bodyPr>
            <a:normAutofit fontScale="92500"/>
          </a:bodyPr>
          <a:lstStyle/>
          <a:p>
            <a:pPr marL="0" indent="0">
              <a:buNone/>
            </a:pPr>
            <a:r>
              <a:rPr lang="sl-SI" dirty="0">
                <a:latin typeface="Raleway" panose="020B0503030101060003" pitchFamily="34" charset="-18"/>
              </a:rPr>
              <a:t>Primerjava vplivov vrste lesa (smreka </a:t>
            </a:r>
            <a:r>
              <a:rPr lang="sl-SI" dirty="0" err="1">
                <a:latin typeface="Raleway" panose="020B0503030101060003" pitchFamily="34" charset="-18"/>
              </a:rPr>
              <a:t>vs</a:t>
            </a:r>
            <a:r>
              <a:rPr lang="sl-SI" dirty="0">
                <a:latin typeface="Raleway" panose="020B0503030101060003" pitchFamily="34" charset="-18"/>
              </a:rPr>
              <a:t>. bor) s tremi načini transporta </a:t>
            </a:r>
            <a:endParaRPr lang="en-GB" dirty="0">
              <a:latin typeface="Raleway" panose="020B0503030101060003" pitchFamily="34" charset="-18"/>
            </a:endParaRPr>
          </a:p>
        </p:txBody>
      </p:sp>
      <p:sp>
        <p:nvSpPr>
          <p:cNvPr id="2" name="Title 1">
            <a:extLst>
              <a:ext uri="{FF2B5EF4-FFF2-40B4-BE49-F238E27FC236}">
                <a16:creationId xmlns:a16="http://schemas.microsoft.com/office/drawing/2014/main" id="{14E12282-E2CE-5CA8-CAE0-F70F5ED3FA4F}"/>
              </a:ext>
            </a:extLst>
          </p:cNvPr>
          <p:cNvSpPr>
            <a:spLocks noGrp="1"/>
          </p:cNvSpPr>
          <p:nvPr>
            <p:ph type="title" idx="4294967295"/>
          </p:nvPr>
        </p:nvSpPr>
        <p:spPr>
          <a:xfrm>
            <a:off x="0" y="274638"/>
            <a:ext cx="10972800" cy="1143000"/>
          </a:xfrm>
          <a:prstGeom prst="rect">
            <a:avLst/>
          </a:prstGeom>
        </p:spPr>
        <p:txBody>
          <a:bodyPr/>
          <a:lstStyle/>
          <a:p>
            <a:r>
              <a:rPr lang="sl-SI" dirty="0"/>
              <a:t>VAJA OpenLCA: </a:t>
            </a:r>
            <a:endParaRPr lang="en-GB" dirty="0"/>
          </a:p>
        </p:txBody>
      </p:sp>
      <p:sp>
        <p:nvSpPr>
          <p:cNvPr id="5" name="TextBox 4">
            <a:extLst>
              <a:ext uri="{FF2B5EF4-FFF2-40B4-BE49-F238E27FC236}">
                <a16:creationId xmlns:a16="http://schemas.microsoft.com/office/drawing/2014/main" id="{F4B2D824-147C-4E8D-0B84-97DF9BD26FCF}"/>
              </a:ext>
            </a:extLst>
          </p:cNvPr>
          <p:cNvSpPr txBox="1"/>
          <p:nvPr/>
        </p:nvSpPr>
        <p:spPr>
          <a:xfrm>
            <a:off x="607827" y="1981200"/>
            <a:ext cx="10799135" cy="4289251"/>
          </a:xfrm>
          <a:prstGeom prst="rect">
            <a:avLst/>
          </a:prstGeom>
          <a:noFill/>
        </p:spPr>
        <p:txBody>
          <a:bodyPr wrap="square">
            <a:spAutoFit/>
          </a:bodyPr>
          <a:lstStyle/>
          <a:p>
            <a:pPr>
              <a:lnSpc>
                <a:spcPct val="115000"/>
              </a:lnSpc>
              <a:spcBef>
                <a:spcPts val="300"/>
              </a:spcBef>
              <a:spcAft>
                <a:spcPts val="500"/>
              </a:spcAft>
              <a:buNone/>
            </a:pPr>
            <a:r>
              <a:rPr lang="sl-SI" sz="1600" dirty="0">
                <a:effectLst/>
                <a:latin typeface="Raleway" panose="020B0503030101060003" pitchFamily="34" charset="-18"/>
                <a:ea typeface="MS Mincho" panose="02020609040205080304" pitchFamily="49" charset="-128"/>
                <a:cs typeface="Times New Roman" panose="02020603050405020304" pitchFamily="18" charset="0"/>
              </a:rPr>
              <a:t>Metoda ocenjevanja vplivov: </a:t>
            </a:r>
            <a:r>
              <a:rPr lang="sl-SI" sz="1600" dirty="0" err="1">
                <a:effectLst/>
                <a:latin typeface="Raleway" panose="020B0503030101060003" pitchFamily="34" charset="-18"/>
                <a:ea typeface="MS Mincho" panose="02020609040205080304" pitchFamily="49" charset="-128"/>
                <a:cs typeface="Times New Roman" panose="02020603050405020304" pitchFamily="18" charset="0"/>
              </a:rPr>
              <a:t>ReCiPe</a:t>
            </a:r>
            <a:r>
              <a:rPr lang="sl-SI" sz="1600" dirty="0">
                <a:effectLst/>
                <a:latin typeface="Raleway" panose="020B0503030101060003" pitchFamily="34" charset="-18"/>
                <a:ea typeface="MS Mincho" panose="02020609040205080304" pitchFamily="49" charset="-128"/>
                <a:cs typeface="Times New Roman" panose="02020603050405020304" pitchFamily="18" charset="0"/>
              </a:rPr>
              <a:t> 2016 </a:t>
            </a:r>
            <a:r>
              <a:rPr lang="sl-SI" sz="1600" dirty="0" err="1">
                <a:effectLst/>
                <a:latin typeface="Raleway" panose="020B0503030101060003" pitchFamily="34" charset="-18"/>
                <a:ea typeface="MS Mincho" panose="02020609040205080304" pitchFamily="49" charset="-128"/>
                <a:cs typeface="Times New Roman" panose="02020603050405020304" pitchFamily="18" charset="0"/>
              </a:rPr>
              <a:t>Midpoint</a:t>
            </a:r>
            <a:r>
              <a:rPr lang="sl-SI" sz="1600" dirty="0">
                <a:effectLst/>
                <a:latin typeface="Raleway" panose="020B0503030101060003" pitchFamily="34" charset="-18"/>
                <a:ea typeface="MS Mincho" panose="02020609040205080304" pitchFamily="49" charset="-128"/>
                <a:cs typeface="Times New Roman" panose="02020603050405020304" pitchFamily="18" charset="0"/>
              </a:rPr>
              <a:t> (H)</a:t>
            </a:r>
          </a:p>
          <a:p>
            <a:pPr>
              <a:lnSpc>
                <a:spcPct val="115000"/>
              </a:lnSpc>
              <a:spcBef>
                <a:spcPts val="300"/>
              </a:spcBef>
              <a:spcAft>
                <a:spcPts val="500"/>
              </a:spcAft>
              <a:buNone/>
            </a:pPr>
            <a:r>
              <a:rPr lang="sl-SI" sz="1600" dirty="0">
                <a:effectLst/>
                <a:latin typeface="Raleway" panose="020B0503030101060003" pitchFamily="34" charset="-18"/>
                <a:ea typeface="MS Mincho" panose="02020609040205080304" pitchFamily="49" charset="-128"/>
                <a:cs typeface="Times New Roman" panose="02020603050405020304" pitchFamily="18" charset="0"/>
              </a:rPr>
              <a:t>Orodje: OpenLCA 2.5</a:t>
            </a:r>
          </a:p>
          <a:p>
            <a:pPr>
              <a:lnSpc>
                <a:spcPct val="115000"/>
              </a:lnSpc>
              <a:spcBef>
                <a:spcPts val="300"/>
              </a:spcBef>
              <a:spcAft>
                <a:spcPts val="500"/>
              </a:spcAft>
              <a:buNone/>
            </a:pPr>
            <a:r>
              <a:rPr lang="sl-SI" sz="1600" dirty="0">
                <a:effectLst/>
                <a:latin typeface="Raleway" panose="020B0503030101060003" pitchFamily="34" charset="-18"/>
                <a:ea typeface="MS Mincho" panose="02020609040205080304" pitchFamily="49" charset="-128"/>
                <a:cs typeface="Times New Roman" panose="02020603050405020304" pitchFamily="18" charset="0"/>
              </a:rPr>
              <a:t>Namen vaje: Udeleženci izvedejo konsistenten LCA primer, v katerem primerjajo okoljske vplive dveh vrst lesa (smreka, bor) pri treh transportnih scenarijih (tovornjak, vlak, kontejnerska ladja; 100 km) in rezultate primerjamo po ključnih kategorijah vplivov.</a:t>
            </a:r>
          </a:p>
          <a:p>
            <a:pPr>
              <a:lnSpc>
                <a:spcPct val="115000"/>
              </a:lnSpc>
              <a:spcBef>
                <a:spcPts val="300"/>
              </a:spcBef>
              <a:spcAft>
                <a:spcPts val="500"/>
              </a:spcAft>
              <a:buNone/>
            </a:pPr>
            <a:r>
              <a:rPr lang="sl-SI" sz="1600" b="1" dirty="0">
                <a:latin typeface="Raleway" panose="020B0503030101060003" pitchFamily="34" charset="-18"/>
                <a:ea typeface="MS Mincho" panose="02020609040205080304" pitchFamily="49" charset="-128"/>
                <a:cs typeface="Times New Roman" panose="02020603050405020304" pitchFamily="18" charset="0"/>
              </a:rPr>
              <a:t>Funkcijska enota </a:t>
            </a:r>
            <a:r>
              <a:rPr lang="sl-SI" sz="1600" dirty="0">
                <a:latin typeface="Raleway" panose="020B0503030101060003" pitchFamily="34" charset="-18"/>
                <a:ea typeface="MS Mincho" panose="02020609040205080304" pitchFamily="49" charset="-128"/>
                <a:cs typeface="Times New Roman" panose="02020603050405020304" pitchFamily="18" charset="0"/>
              </a:rPr>
              <a:t>(FU): </a:t>
            </a:r>
            <a:r>
              <a:rPr lang="pt-BR" sz="1600" b="1" dirty="0">
                <a:latin typeface="Raleway" panose="020B0503030101060003" pitchFamily="34" charset="-18"/>
                <a:ea typeface="MS Mincho" panose="02020609040205080304" pitchFamily="49" charset="-128"/>
                <a:cs typeface="Times New Roman" panose="02020603050405020304" pitchFamily="18" charset="0"/>
              </a:rPr>
              <a:t>1 t okroglega lesa </a:t>
            </a:r>
            <a:r>
              <a:rPr lang="pt-BR" sz="1600" dirty="0">
                <a:latin typeface="Raleway" panose="020B0503030101060003" pitchFamily="34" charset="-18"/>
                <a:ea typeface="MS Mincho" panose="02020609040205080304" pitchFamily="49" charset="-128"/>
                <a:cs typeface="Times New Roman" panose="02020603050405020304" pitchFamily="18" charset="0"/>
              </a:rPr>
              <a:t>(hlodi, ~44 % vode) dostavljena na vhod žage</a:t>
            </a:r>
            <a:br>
              <a:rPr lang="sl-SI" sz="1600" dirty="0">
                <a:latin typeface="Raleway" panose="020B0503030101060003" pitchFamily="34" charset="-18"/>
                <a:ea typeface="MS Mincho" panose="02020609040205080304" pitchFamily="49" charset="-128"/>
                <a:cs typeface="Times New Roman" panose="02020603050405020304" pitchFamily="18" charset="0"/>
              </a:rPr>
            </a:br>
            <a:endParaRPr lang="sl-SI" sz="1600" dirty="0">
              <a:latin typeface="Raleway" panose="020B0503030101060003" pitchFamily="34" charset="-18"/>
              <a:ea typeface="MS Mincho" panose="02020609040205080304" pitchFamily="49" charset="-128"/>
              <a:cs typeface="Times New Roman" panose="02020603050405020304" pitchFamily="18" charset="0"/>
            </a:endParaRPr>
          </a:p>
          <a:p>
            <a:pPr>
              <a:lnSpc>
                <a:spcPct val="115000"/>
              </a:lnSpc>
              <a:spcBef>
                <a:spcPts val="300"/>
              </a:spcBef>
              <a:spcAft>
                <a:spcPts val="500"/>
              </a:spcAft>
              <a:buNone/>
            </a:pPr>
            <a:r>
              <a:rPr lang="sl-SI" sz="1600" b="1" dirty="0">
                <a:latin typeface="Raleway" panose="020B0503030101060003" pitchFamily="34" charset="-18"/>
                <a:ea typeface="MS Mincho" panose="02020609040205080304" pitchFamily="49" charset="-128"/>
                <a:cs typeface="Times New Roman" panose="02020603050405020304" pitchFamily="18" charset="0"/>
              </a:rPr>
              <a:t>Scenariji transporta</a:t>
            </a:r>
          </a:p>
          <a:p>
            <a:pPr>
              <a:lnSpc>
                <a:spcPct val="115000"/>
              </a:lnSpc>
              <a:spcBef>
                <a:spcPts val="300"/>
              </a:spcBef>
              <a:spcAft>
                <a:spcPts val="500"/>
              </a:spcAft>
              <a:buNone/>
            </a:pPr>
            <a:r>
              <a:rPr lang="sl-SI" sz="1600" dirty="0">
                <a:latin typeface="Raleway" panose="020B0503030101060003" pitchFamily="34" charset="-18"/>
                <a:ea typeface="MS Mincho" panose="02020609040205080304" pitchFamily="49" charset="-128"/>
                <a:cs typeface="Times New Roman" panose="02020603050405020304" pitchFamily="18" charset="0"/>
              </a:rPr>
              <a:t>Načini: tovornjak, železnica, pomorski prevoz; v enoti </a:t>
            </a:r>
            <a:r>
              <a:rPr lang="sl-SI" sz="1600" dirty="0" err="1">
                <a:latin typeface="Raleway" panose="020B0503030101060003" pitchFamily="34" charset="-18"/>
                <a:ea typeface="MS Mincho" panose="02020609040205080304" pitchFamily="49" charset="-128"/>
                <a:cs typeface="Times New Roman" panose="02020603050405020304" pitchFamily="18" charset="0"/>
              </a:rPr>
              <a:t>t·km</a:t>
            </a:r>
            <a:r>
              <a:rPr lang="sl-SI" sz="1600" dirty="0">
                <a:latin typeface="Raleway" panose="020B0503030101060003" pitchFamily="34" charset="-18"/>
                <a:ea typeface="MS Mincho" panose="02020609040205080304" pitchFamily="49" charset="-128"/>
                <a:cs typeface="Times New Roman" panose="02020603050405020304" pitchFamily="18" charset="0"/>
              </a:rPr>
              <a:t>; 100 </a:t>
            </a:r>
            <a:r>
              <a:rPr lang="sl-SI" sz="1600" dirty="0" err="1">
                <a:latin typeface="Raleway" panose="020B0503030101060003" pitchFamily="34" charset="-18"/>
                <a:ea typeface="MS Mincho" panose="02020609040205080304" pitchFamily="49" charset="-128"/>
                <a:cs typeface="Times New Roman" panose="02020603050405020304" pitchFamily="18" charset="0"/>
              </a:rPr>
              <a:t>t·km</a:t>
            </a:r>
            <a:r>
              <a:rPr lang="sl-SI" sz="1600" dirty="0">
                <a:latin typeface="Raleway" panose="020B0503030101060003" pitchFamily="34" charset="-18"/>
                <a:ea typeface="MS Mincho" panose="02020609040205080304" pitchFamily="49" charset="-128"/>
                <a:cs typeface="Times New Roman" panose="02020603050405020304" pitchFamily="18" charset="0"/>
              </a:rPr>
              <a:t> za vsak način </a:t>
            </a:r>
          </a:p>
          <a:p>
            <a:pPr>
              <a:lnSpc>
                <a:spcPct val="115000"/>
              </a:lnSpc>
              <a:spcBef>
                <a:spcPts val="300"/>
              </a:spcBef>
              <a:spcAft>
                <a:spcPts val="500"/>
              </a:spcAft>
              <a:buNone/>
            </a:pPr>
            <a:endParaRPr lang="sl-SI" sz="1600" dirty="0">
              <a:latin typeface="Raleway" panose="020B0503030101060003" pitchFamily="34" charset="-18"/>
              <a:ea typeface="MS Mincho" panose="02020609040205080304" pitchFamily="49" charset="-128"/>
              <a:cs typeface="Times New Roman" panose="02020603050405020304" pitchFamily="18" charset="0"/>
            </a:endParaRPr>
          </a:p>
          <a:p>
            <a:pPr>
              <a:lnSpc>
                <a:spcPct val="115000"/>
              </a:lnSpc>
              <a:spcBef>
                <a:spcPts val="300"/>
              </a:spcBef>
              <a:spcAft>
                <a:spcPts val="500"/>
              </a:spcAft>
              <a:buNone/>
            </a:pPr>
            <a:endParaRPr lang="sl-SI" sz="1600" dirty="0">
              <a:latin typeface="Raleway" panose="020B0503030101060003" pitchFamily="34" charset="-18"/>
              <a:ea typeface="MS Mincho" panose="02020609040205080304" pitchFamily="49" charset="-128"/>
              <a:cs typeface="Times New Roman" panose="02020603050405020304" pitchFamily="18" charset="0"/>
            </a:endParaRPr>
          </a:p>
          <a:p>
            <a:pPr>
              <a:lnSpc>
                <a:spcPct val="115000"/>
              </a:lnSpc>
              <a:spcBef>
                <a:spcPts val="300"/>
              </a:spcBef>
              <a:spcAft>
                <a:spcPts val="500"/>
              </a:spcAft>
              <a:buNone/>
            </a:pPr>
            <a:endParaRPr lang="sl-SI" sz="1600" dirty="0">
              <a:effectLst/>
              <a:latin typeface="Raleway" panose="020B0503030101060003" pitchFamily="34" charset="-18"/>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110733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C7C7EA-E3CD-2128-6293-8113A767364C}"/>
              </a:ext>
            </a:extLst>
          </p:cNvPr>
          <p:cNvSpPr/>
          <p:nvPr/>
        </p:nvSpPr>
        <p:spPr>
          <a:xfrm>
            <a:off x="4405491" y="3474243"/>
            <a:ext cx="1418242" cy="1077218"/>
          </a:xfrm>
          <a:prstGeom prst="rect">
            <a:avLst/>
          </a:prstGeom>
        </p:spPr>
        <p:txBody>
          <a:bodyPr wrap="square">
            <a:spAutoFit/>
          </a:bodyPr>
          <a:lstStyle/>
          <a:p>
            <a:r>
              <a:rPr lang="sl-SI" sz="1600" dirty="0">
                <a:latin typeface="Raleway Black" panose="020B0A03030101060003" pitchFamily="34" charset="-18"/>
                <a:ea typeface="Source Sans Pro Light" panose="020B0403030403020204" pitchFamily="34" charset="0"/>
              </a:rPr>
              <a:t>Potencial tanjšanja ozonske plasti</a:t>
            </a:r>
          </a:p>
        </p:txBody>
      </p:sp>
      <p:sp>
        <p:nvSpPr>
          <p:cNvPr id="15" name="Rectangle 14">
            <a:extLst>
              <a:ext uri="{FF2B5EF4-FFF2-40B4-BE49-F238E27FC236}">
                <a16:creationId xmlns:a16="http://schemas.microsoft.com/office/drawing/2014/main" id="{BE5ABF03-9EEA-A7A5-3A28-4D89402CCA1A}"/>
              </a:ext>
            </a:extLst>
          </p:cNvPr>
          <p:cNvSpPr/>
          <p:nvPr/>
        </p:nvSpPr>
        <p:spPr>
          <a:xfrm>
            <a:off x="6705600" y="3474243"/>
            <a:ext cx="1833702" cy="584775"/>
          </a:xfrm>
          <a:prstGeom prst="rect">
            <a:avLst/>
          </a:prstGeom>
        </p:spPr>
        <p:txBody>
          <a:bodyPr wrap="square">
            <a:spAutoFit/>
          </a:bodyPr>
          <a:lstStyle/>
          <a:p>
            <a:r>
              <a:rPr lang="sl-SI" sz="1600" dirty="0">
                <a:latin typeface="Raleway Black" panose="020B0A03030101060003" pitchFamily="34" charset="-18"/>
                <a:ea typeface="Source Sans Pro Light" panose="020B0403030403020204" pitchFamily="34" charset="0"/>
              </a:rPr>
              <a:t>Potencial </a:t>
            </a:r>
            <a:r>
              <a:rPr lang="sl-SI" sz="1600" dirty="0" err="1">
                <a:latin typeface="Raleway Black" panose="020B0A03030101060003" pitchFamily="34" charset="-18"/>
                <a:ea typeface="Source Sans Pro Light" panose="020B0403030403020204" pitchFamily="34" charset="0"/>
              </a:rPr>
              <a:t>acidifikacije</a:t>
            </a:r>
            <a:endParaRPr lang="sl-SI" sz="1600" dirty="0">
              <a:latin typeface="Raleway Black" panose="020B0A03030101060003" pitchFamily="34" charset="-18"/>
              <a:ea typeface="Source Sans Pro Light" panose="020B0403030403020204" pitchFamily="34" charset="0"/>
            </a:endParaRPr>
          </a:p>
        </p:txBody>
      </p:sp>
      <p:sp>
        <p:nvSpPr>
          <p:cNvPr id="16" name="Rectangle 15">
            <a:extLst>
              <a:ext uri="{FF2B5EF4-FFF2-40B4-BE49-F238E27FC236}">
                <a16:creationId xmlns:a16="http://schemas.microsoft.com/office/drawing/2014/main" id="{5D3BC39C-D942-D7CD-0986-751D26B0292A}"/>
              </a:ext>
            </a:extLst>
          </p:cNvPr>
          <p:cNvSpPr/>
          <p:nvPr/>
        </p:nvSpPr>
        <p:spPr>
          <a:xfrm>
            <a:off x="6781800" y="5159260"/>
            <a:ext cx="1905000" cy="830997"/>
          </a:xfrm>
          <a:prstGeom prst="rect">
            <a:avLst/>
          </a:prstGeom>
        </p:spPr>
        <p:txBody>
          <a:bodyPr wrap="square">
            <a:spAutoFit/>
          </a:bodyPr>
          <a:lstStyle/>
          <a:p>
            <a:r>
              <a:rPr lang="sl-SI" sz="1600" dirty="0">
                <a:latin typeface="Raleway Black" panose="020B0A03030101060003" pitchFamily="34" charset="-18"/>
                <a:ea typeface="Source Sans Pro Light" panose="020B0403030403020204" pitchFamily="34" charset="0"/>
              </a:rPr>
              <a:t>Potencial </a:t>
            </a:r>
            <a:r>
              <a:rPr lang="sl-SI" sz="1600" dirty="0" err="1">
                <a:latin typeface="Raleway Black" panose="020B0A03030101060003" pitchFamily="34" charset="-18"/>
                <a:ea typeface="Source Sans Pro Light" panose="020B0403030403020204" pitchFamily="34" charset="0"/>
              </a:rPr>
              <a:t>evtrofikacije</a:t>
            </a:r>
            <a:r>
              <a:rPr lang="sl-SI" sz="1600" dirty="0">
                <a:latin typeface="Raleway Black" panose="020B0A03030101060003" pitchFamily="34" charset="-18"/>
                <a:ea typeface="Source Sans Pro Light" panose="020B0403030403020204" pitchFamily="34" charset="0"/>
              </a:rPr>
              <a:t> oz. </a:t>
            </a:r>
            <a:r>
              <a:rPr lang="sl-SI" sz="1600" dirty="0" err="1">
                <a:latin typeface="Raleway Black" panose="020B0A03030101060003" pitchFamily="34" charset="-18"/>
                <a:ea typeface="Source Sans Pro Light" panose="020B0403030403020204" pitchFamily="34" charset="0"/>
              </a:rPr>
              <a:t>nutrifikacije</a:t>
            </a:r>
            <a:endParaRPr lang="sl-SI" sz="1600" dirty="0">
              <a:latin typeface="Raleway Black" panose="020B0A03030101060003" pitchFamily="34" charset="-18"/>
              <a:ea typeface="Source Sans Pro Light" panose="020B0403030403020204" pitchFamily="34" charset="0"/>
            </a:endParaRPr>
          </a:p>
        </p:txBody>
      </p:sp>
      <p:sp>
        <p:nvSpPr>
          <p:cNvPr id="17" name="Rectangle 16">
            <a:extLst>
              <a:ext uri="{FF2B5EF4-FFF2-40B4-BE49-F238E27FC236}">
                <a16:creationId xmlns:a16="http://schemas.microsoft.com/office/drawing/2014/main" id="{509A0486-36EC-CAFA-F752-2E65384F4352}"/>
              </a:ext>
            </a:extLst>
          </p:cNvPr>
          <p:cNvSpPr/>
          <p:nvPr/>
        </p:nvSpPr>
        <p:spPr>
          <a:xfrm>
            <a:off x="1729370" y="5199584"/>
            <a:ext cx="1764198" cy="1077218"/>
          </a:xfrm>
          <a:prstGeom prst="rect">
            <a:avLst/>
          </a:prstGeom>
        </p:spPr>
        <p:txBody>
          <a:bodyPr wrap="square">
            <a:spAutoFit/>
          </a:bodyPr>
          <a:lstStyle/>
          <a:p>
            <a:r>
              <a:rPr lang="sl-SI" sz="1600" dirty="0">
                <a:latin typeface="Raleway Black" panose="020B0A03030101060003" pitchFamily="34" charset="-18"/>
                <a:ea typeface="Source Sans Pro Light" panose="020B0403030403020204" pitchFamily="34" charset="0"/>
              </a:rPr>
              <a:t>Potencial nastajanja fotokemičnega ozona</a:t>
            </a:r>
          </a:p>
        </p:txBody>
      </p:sp>
      <p:sp>
        <p:nvSpPr>
          <p:cNvPr id="18" name="Rectangle 17">
            <a:extLst>
              <a:ext uri="{FF2B5EF4-FFF2-40B4-BE49-F238E27FC236}">
                <a16:creationId xmlns:a16="http://schemas.microsoft.com/office/drawing/2014/main" id="{87BD67E1-0131-661A-2B0E-DF7D6FC18CF1}"/>
              </a:ext>
            </a:extLst>
          </p:cNvPr>
          <p:cNvSpPr/>
          <p:nvPr/>
        </p:nvSpPr>
        <p:spPr>
          <a:xfrm>
            <a:off x="1752600" y="3736709"/>
            <a:ext cx="1522777" cy="338554"/>
          </a:xfrm>
          <a:prstGeom prst="rect">
            <a:avLst/>
          </a:prstGeom>
        </p:spPr>
        <p:txBody>
          <a:bodyPr wrap="square">
            <a:spAutoFit/>
          </a:bodyPr>
          <a:lstStyle/>
          <a:p>
            <a:r>
              <a:rPr lang="sl-SI" sz="1600" dirty="0">
                <a:latin typeface="Raleway Black" panose="020B0A03030101060003" pitchFamily="34" charset="-18"/>
                <a:ea typeface="Source Sans Pro Light" panose="020B0403030403020204" pitchFamily="34" charset="0"/>
              </a:rPr>
              <a:t>Vodni odtis</a:t>
            </a:r>
          </a:p>
        </p:txBody>
      </p:sp>
      <p:sp>
        <p:nvSpPr>
          <p:cNvPr id="19" name="Rectangle 18">
            <a:extLst>
              <a:ext uri="{FF2B5EF4-FFF2-40B4-BE49-F238E27FC236}">
                <a16:creationId xmlns:a16="http://schemas.microsoft.com/office/drawing/2014/main" id="{48B45EB6-F542-B22A-0649-F27D4B47AF6D}"/>
              </a:ext>
            </a:extLst>
          </p:cNvPr>
          <p:cNvSpPr/>
          <p:nvPr/>
        </p:nvSpPr>
        <p:spPr>
          <a:xfrm>
            <a:off x="4191000" y="1673045"/>
            <a:ext cx="1632733" cy="1077218"/>
          </a:xfrm>
          <a:prstGeom prst="rect">
            <a:avLst/>
          </a:prstGeom>
        </p:spPr>
        <p:txBody>
          <a:bodyPr wrap="square">
            <a:spAutoFit/>
          </a:bodyPr>
          <a:lstStyle/>
          <a:p>
            <a:r>
              <a:rPr lang="pl-PL" sz="1600" dirty="0">
                <a:latin typeface="Raleway Black" panose="020B0A03030101060003" pitchFamily="34" charset="-18"/>
                <a:ea typeface="Source Sans Pro Light" panose="020B0403030403020204" pitchFamily="34" charset="0"/>
              </a:rPr>
              <a:t>Ocena toksičnosti za ekosistem in ljudi</a:t>
            </a:r>
            <a:endParaRPr lang="sl-SI" sz="1600" dirty="0">
              <a:latin typeface="Raleway Black" panose="020B0A03030101060003" pitchFamily="34" charset="-18"/>
              <a:ea typeface="Source Sans Pro Light" panose="020B0403030403020204" pitchFamily="34" charset="0"/>
            </a:endParaRPr>
          </a:p>
        </p:txBody>
      </p:sp>
      <p:sp>
        <p:nvSpPr>
          <p:cNvPr id="20" name="Rectangle 19">
            <a:extLst>
              <a:ext uri="{FF2B5EF4-FFF2-40B4-BE49-F238E27FC236}">
                <a16:creationId xmlns:a16="http://schemas.microsoft.com/office/drawing/2014/main" id="{B65B2B29-B211-259D-7E62-044DCEF0DDFA}"/>
              </a:ext>
            </a:extLst>
          </p:cNvPr>
          <p:cNvSpPr/>
          <p:nvPr/>
        </p:nvSpPr>
        <p:spPr>
          <a:xfrm>
            <a:off x="6705600" y="1724625"/>
            <a:ext cx="1709745" cy="584775"/>
          </a:xfrm>
          <a:prstGeom prst="rect">
            <a:avLst/>
          </a:prstGeom>
        </p:spPr>
        <p:txBody>
          <a:bodyPr wrap="square">
            <a:spAutoFit/>
          </a:bodyPr>
          <a:lstStyle/>
          <a:p>
            <a:r>
              <a:rPr lang="sl-SI" sz="1600" dirty="0">
                <a:latin typeface="Raleway Black" panose="020B0A03030101060003" pitchFamily="34" charset="-18"/>
                <a:ea typeface="Source Sans Pro Light" panose="020B0403030403020204" pitchFamily="34" charset="0"/>
              </a:rPr>
              <a:t>Sprememba rabe zemljišča</a:t>
            </a:r>
          </a:p>
        </p:txBody>
      </p:sp>
      <p:sp>
        <p:nvSpPr>
          <p:cNvPr id="21" name="TextBox 20">
            <a:extLst>
              <a:ext uri="{FF2B5EF4-FFF2-40B4-BE49-F238E27FC236}">
                <a16:creationId xmlns:a16="http://schemas.microsoft.com/office/drawing/2014/main" id="{D9E4216A-1B6F-4BFD-17D3-B1BD3FD18247}"/>
              </a:ext>
            </a:extLst>
          </p:cNvPr>
          <p:cNvSpPr txBox="1"/>
          <p:nvPr/>
        </p:nvSpPr>
        <p:spPr>
          <a:xfrm>
            <a:off x="1752600" y="1767265"/>
            <a:ext cx="1886191" cy="584775"/>
          </a:xfrm>
          <a:prstGeom prst="rect">
            <a:avLst/>
          </a:prstGeom>
          <a:noFill/>
        </p:spPr>
        <p:txBody>
          <a:bodyPr wrap="square" rtlCol="0">
            <a:spAutoFit/>
          </a:bodyPr>
          <a:lstStyle/>
          <a:p>
            <a:r>
              <a:rPr lang="sl-SI" sz="1600" dirty="0">
                <a:latin typeface="Raleway Black" panose="020B0A03030101060003" pitchFamily="34" charset="-18"/>
                <a:ea typeface="Source Sans Pro Light" panose="020B0403030403020204" pitchFamily="34" charset="0"/>
              </a:rPr>
              <a:t>Skupne zahteve po energiji</a:t>
            </a:r>
          </a:p>
        </p:txBody>
      </p:sp>
      <p:sp>
        <p:nvSpPr>
          <p:cNvPr id="22" name="Rectangle 21">
            <a:extLst>
              <a:ext uri="{FF2B5EF4-FFF2-40B4-BE49-F238E27FC236}">
                <a16:creationId xmlns:a16="http://schemas.microsoft.com/office/drawing/2014/main" id="{BB5451CF-B29E-2241-D98E-3DF341F2A2AA}"/>
              </a:ext>
            </a:extLst>
          </p:cNvPr>
          <p:cNvSpPr/>
          <p:nvPr/>
        </p:nvSpPr>
        <p:spPr>
          <a:xfrm>
            <a:off x="4267201" y="5159260"/>
            <a:ext cx="1793234" cy="1077218"/>
          </a:xfrm>
          <a:prstGeom prst="rect">
            <a:avLst/>
          </a:prstGeom>
        </p:spPr>
        <p:txBody>
          <a:bodyPr wrap="square" anchor="ctr">
            <a:spAutoFit/>
          </a:bodyPr>
          <a:lstStyle/>
          <a:p>
            <a:r>
              <a:rPr lang="sl-SI" sz="1600" dirty="0">
                <a:latin typeface="Raleway Black" panose="020B0A03030101060003" pitchFamily="34" charset="-18"/>
                <a:ea typeface="Source Sans Pro Light" panose="020B0403030403020204" pitchFamily="34" charset="0"/>
              </a:rPr>
              <a:t>Potencial globalnega segrevanja (</a:t>
            </a:r>
            <a:r>
              <a:rPr lang="sl-SI" sz="1600" dirty="0" err="1">
                <a:latin typeface="Raleway Black" panose="020B0A03030101060003" pitchFamily="34" charset="-18"/>
                <a:ea typeface="Source Sans Pro Light" panose="020B0403030403020204" pitchFamily="34" charset="0"/>
              </a:rPr>
              <a:t>ogljični</a:t>
            </a:r>
            <a:r>
              <a:rPr lang="sl-SI" sz="1600" dirty="0">
                <a:latin typeface="Raleway Black" panose="020B0A03030101060003" pitchFamily="34" charset="-18"/>
                <a:ea typeface="Source Sans Pro Light" panose="020B0403030403020204" pitchFamily="34" charset="0"/>
              </a:rPr>
              <a:t> odtis)</a:t>
            </a:r>
          </a:p>
        </p:txBody>
      </p:sp>
      <p:sp>
        <p:nvSpPr>
          <p:cNvPr id="23" name="PoljeZBesedilom 1">
            <a:extLst>
              <a:ext uri="{FF2B5EF4-FFF2-40B4-BE49-F238E27FC236}">
                <a16:creationId xmlns:a16="http://schemas.microsoft.com/office/drawing/2014/main" id="{2F23A20F-4F34-F110-5A2F-A6FE5338CB0E}"/>
              </a:ext>
            </a:extLst>
          </p:cNvPr>
          <p:cNvSpPr txBox="1"/>
          <p:nvPr/>
        </p:nvSpPr>
        <p:spPr>
          <a:xfrm>
            <a:off x="1410747" y="566703"/>
            <a:ext cx="7389733" cy="553998"/>
          </a:xfrm>
          <a:prstGeom prst="rect">
            <a:avLst/>
          </a:prstGeom>
          <a:noFill/>
        </p:spPr>
        <p:txBody>
          <a:bodyPr wrap="square" rtlCol="0">
            <a:spAutoFit/>
          </a:bodyPr>
          <a:lstStyle/>
          <a:p>
            <a:r>
              <a:rPr lang="sl-SI" sz="3000" dirty="0">
                <a:solidFill>
                  <a:srgbClr val="066E9F"/>
                </a:solidFill>
                <a:latin typeface="Raleway Black" panose="020B0A03030101060003" pitchFamily="34" charset="-18"/>
                <a:ea typeface="Source Sans Pro Black" panose="020B0803030403020204" pitchFamily="34" charset="0"/>
                <a:cs typeface="+mj-cs"/>
              </a:rPr>
              <a:t>Kazalci, ki se uporabljajo v analizi LCA</a:t>
            </a:r>
          </a:p>
        </p:txBody>
      </p:sp>
    </p:spTree>
    <p:extLst>
      <p:ext uri="{BB962C8B-B14F-4D97-AF65-F5344CB8AC3E}">
        <p14:creationId xmlns:p14="http://schemas.microsoft.com/office/powerpoint/2010/main" val="19213637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3357A-C95E-96AB-142E-1351940E7F6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678799" y="1600200"/>
            <a:ext cx="6120280" cy="3276600"/>
          </a:xfrm>
          <a:prstGeom prst="rect">
            <a:avLst/>
          </a:prstGeom>
          <a:effectLst>
            <a:reflection blurRad="6350" stA="50000" endA="300" endPos="55000" dir="5400000" sy="-100000" algn="bl" rotWithShape="0"/>
          </a:effectLst>
          <a:scene3d>
            <a:camera prst="perspectiveHeroicExtremeLeftFacing"/>
            <a:lightRig rig="threePt" dir="t"/>
          </a:scene3d>
        </p:spPr>
      </p:pic>
      <p:sp>
        <p:nvSpPr>
          <p:cNvPr id="6" name="Abgerundetes Rechteck 5"/>
          <p:cNvSpPr/>
          <p:nvPr/>
        </p:nvSpPr>
        <p:spPr>
          <a:xfrm>
            <a:off x="2024064" y="2928938"/>
            <a:ext cx="4714875" cy="1262062"/>
          </a:xfrm>
          <a:prstGeom prst="roundRect">
            <a:avLst>
              <a:gd name="adj" fmla="val 6287"/>
            </a:avLst>
          </a:prstGeom>
          <a:solidFill>
            <a:srgbClr val="12598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3600" dirty="0">
                <a:solidFill>
                  <a:schemeClr val="bg1"/>
                </a:solidFill>
                <a:latin typeface="Raleway" panose="020B0503030101060003" pitchFamily="34" charset="-18"/>
              </a:rPr>
              <a:t>Modeliranje z openLCA</a:t>
            </a:r>
            <a:endParaRPr lang="de-DE" sz="3600" dirty="0">
              <a:solidFill>
                <a:schemeClr val="bg1"/>
              </a:solidFill>
              <a:latin typeface="Raleway" panose="020B0503030101060003" pitchFamily="34" charset="-18"/>
            </a:endParaRPr>
          </a:p>
        </p:txBody>
      </p:sp>
      <p:sp>
        <p:nvSpPr>
          <p:cNvPr id="2" name="Textfeld 1"/>
          <p:cNvSpPr txBox="1"/>
          <p:nvPr/>
        </p:nvSpPr>
        <p:spPr>
          <a:xfrm>
            <a:off x="1846385" y="5470769"/>
            <a:ext cx="184666" cy="369332"/>
          </a:xfrm>
          <a:prstGeom prst="rect">
            <a:avLst/>
          </a:prstGeom>
          <a:noFill/>
        </p:spPr>
        <p:txBody>
          <a:bodyPr wrap="none" rtlCol="0">
            <a:spAutoFit/>
          </a:bodyPr>
          <a:lstStyle/>
          <a:p>
            <a:endParaRPr lang="de-DE" dirty="0">
              <a:latin typeface="Raleway" panose="020B0503030101060003" pitchFamily="34" charset="-18"/>
            </a:endParaRPr>
          </a:p>
        </p:txBody>
      </p:sp>
    </p:spTree>
    <p:extLst>
      <p:ext uri="{BB962C8B-B14F-4D97-AF65-F5344CB8AC3E}">
        <p14:creationId xmlns:p14="http://schemas.microsoft.com/office/powerpoint/2010/main" val="42423816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1117600" y="1284288"/>
            <a:ext cx="11074400" cy="796925"/>
          </a:xfrm>
          <a:prstGeom prst="rect">
            <a:avLst/>
          </a:prstGeom>
        </p:spPr>
        <p:txBody>
          <a:bodyPr>
            <a:normAutofit fontScale="92500" lnSpcReduction="20000"/>
          </a:bodyPr>
          <a:lstStyle/>
          <a:p>
            <a:pPr>
              <a:defRPr/>
            </a:pPr>
            <a:r>
              <a:rPr lang="sl-SI" dirty="0">
                <a:latin typeface="Raleway" panose="020B0503030101060003" pitchFamily="34" charset="-18"/>
              </a:rPr>
              <a:t>Privzeti dobavitelj je lahko nastavljen za vsako menjavo (Exchange)</a:t>
            </a:r>
          </a:p>
          <a:p>
            <a:pPr>
              <a:defRPr/>
            </a:pPr>
            <a:r>
              <a:rPr lang="sl-SI" dirty="0">
                <a:latin typeface="Raleway" panose="020B0503030101060003" pitchFamily="34" charset="-18"/>
              </a:rPr>
              <a:t>Dobavitelj je proces, ki zagotavlja ta produkt (kot izhod)</a:t>
            </a:r>
          </a:p>
        </p:txBody>
      </p:sp>
      <p:sp>
        <p:nvSpPr>
          <p:cNvPr id="2" name="Title 1"/>
          <p:cNvSpPr>
            <a:spLocks noGrp="1"/>
          </p:cNvSpPr>
          <p:nvPr>
            <p:ph type="title" idx="4294967295"/>
          </p:nvPr>
        </p:nvSpPr>
        <p:spPr>
          <a:xfrm>
            <a:off x="0" y="274638"/>
            <a:ext cx="10972800" cy="1143000"/>
          </a:xfrm>
          <a:prstGeom prst="rect">
            <a:avLst/>
          </a:prstGeom>
        </p:spPr>
        <p:txBody>
          <a:bodyPr/>
          <a:lstStyle/>
          <a:p>
            <a:r>
              <a:rPr lang="sl-SI" dirty="0"/>
              <a:t>Modeliranje s produktnimi tokovi</a:t>
            </a:r>
            <a:endParaRPr lang="en-GB" dirty="0">
              <a:solidFill>
                <a:srgbClr val="00B1F1"/>
              </a:solidFill>
            </a:endParaRPr>
          </a:p>
        </p:txBody>
      </p:sp>
      <p:pic>
        <p:nvPicPr>
          <p:cNvPr id="4" name="Grafik 3">
            <a:extLst>
              <a:ext uri="{FF2B5EF4-FFF2-40B4-BE49-F238E27FC236}">
                <a16:creationId xmlns:a16="http://schemas.microsoft.com/office/drawing/2014/main" id="{C5FF4E34-BC01-4FF0-91B1-C8D7E5C6F6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0073" y="2214349"/>
            <a:ext cx="11011854" cy="2629128"/>
          </a:xfrm>
          <a:prstGeom prst="rect">
            <a:avLst/>
          </a:prstGeom>
        </p:spPr>
      </p:pic>
      <p:pic>
        <p:nvPicPr>
          <p:cNvPr id="7" name="Grafik 6">
            <a:extLst>
              <a:ext uri="{FF2B5EF4-FFF2-40B4-BE49-F238E27FC236}">
                <a16:creationId xmlns:a16="http://schemas.microsoft.com/office/drawing/2014/main" id="{2F9764D4-69D1-4650-A759-C640143EBC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 y="4655741"/>
            <a:ext cx="5582008" cy="1810937"/>
          </a:xfrm>
          <a:prstGeom prst="rect">
            <a:avLst/>
          </a:prstGeom>
        </p:spPr>
      </p:pic>
      <p:sp>
        <p:nvSpPr>
          <p:cNvPr id="5" name="Arrow: Right 4">
            <a:extLst>
              <a:ext uri="{FF2B5EF4-FFF2-40B4-BE49-F238E27FC236}">
                <a16:creationId xmlns:a16="http://schemas.microsoft.com/office/drawing/2014/main" id="{B7B83C4A-4050-402D-B957-190D6AA3B1A3}"/>
              </a:ext>
            </a:extLst>
          </p:cNvPr>
          <p:cNvSpPr/>
          <p:nvPr/>
        </p:nvSpPr>
        <p:spPr>
          <a:xfrm rot="8886010">
            <a:off x="3151897" y="5073943"/>
            <a:ext cx="2863840" cy="367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aleway" panose="020B0503030101060003" pitchFamily="34" charset="-18"/>
            </a:endParaRPr>
          </a:p>
        </p:txBody>
      </p:sp>
    </p:spTree>
    <p:extLst>
      <p:ext uri="{BB962C8B-B14F-4D97-AF65-F5344CB8AC3E}">
        <p14:creationId xmlns:p14="http://schemas.microsoft.com/office/powerpoint/2010/main" val="209798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3357A-C95E-96AB-142E-1351940E7F6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678799" y="1600200"/>
            <a:ext cx="6120280" cy="3276600"/>
          </a:xfrm>
          <a:prstGeom prst="rect">
            <a:avLst/>
          </a:prstGeom>
          <a:effectLst>
            <a:reflection blurRad="6350" stA="50000" endA="300" endPos="55000" dir="5400000" sy="-100000" algn="bl" rotWithShape="0"/>
          </a:effectLst>
          <a:scene3d>
            <a:camera prst="perspectiveHeroicExtremeLeftFacing"/>
            <a:lightRig rig="threePt" dir="t"/>
          </a:scene3d>
        </p:spPr>
      </p:pic>
      <p:sp>
        <p:nvSpPr>
          <p:cNvPr id="6" name="Abgerundetes Rechteck 5"/>
          <p:cNvSpPr/>
          <p:nvPr/>
        </p:nvSpPr>
        <p:spPr>
          <a:xfrm>
            <a:off x="1524000" y="2928938"/>
            <a:ext cx="5214939" cy="1414462"/>
          </a:xfrm>
          <a:prstGeom prst="roundRect">
            <a:avLst>
              <a:gd name="adj" fmla="val 6287"/>
            </a:avLst>
          </a:prstGeom>
          <a:solidFill>
            <a:srgbClr val="12598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3600" dirty="0">
                <a:solidFill>
                  <a:schemeClr val="bg1"/>
                </a:solidFill>
                <a:latin typeface="Raleway" panose="020B0503030101060003" pitchFamily="34" charset="-18"/>
              </a:rPr>
              <a:t>Ustvarjanje in izračun produktnih sistemov</a:t>
            </a:r>
            <a:endParaRPr lang="de-DE" sz="3600" dirty="0">
              <a:solidFill>
                <a:schemeClr val="bg1"/>
              </a:solidFill>
              <a:latin typeface="Raleway" panose="020B0503030101060003" pitchFamily="34" charset="-18"/>
            </a:endParaRPr>
          </a:p>
        </p:txBody>
      </p:sp>
      <p:sp>
        <p:nvSpPr>
          <p:cNvPr id="2" name="Textfeld 1"/>
          <p:cNvSpPr txBox="1"/>
          <p:nvPr/>
        </p:nvSpPr>
        <p:spPr>
          <a:xfrm>
            <a:off x="1846385" y="5470769"/>
            <a:ext cx="184666" cy="369332"/>
          </a:xfrm>
          <a:prstGeom prst="rect">
            <a:avLst/>
          </a:prstGeom>
          <a:noFill/>
        </p:spPr>
        <p:txBody>
          <a:bodyPr wrap="none" rtlCol="0">
            <a:spAutoFit/>
          </a:bodyPr>
          <a:lstStyle/>
          <a:p>
            <a:endParaRPr lang="de-DE" dirty="0">
              <a:latin typeface="Raleway" panose="020B0503030101060003" pitchFamily="34" charset="-18"/>
            </a:endParaRPr>
          </a:p>
        </p:txBody>
      </p:sp>
    </p:spTree>
    <p:extLst>
      <p:ext uri="{BB962C8B-B14F-4D97-AF65-F5344CB8AC3E}">
        <p14:creationId xmlns:p14="http://schemas.microsoft.com/office/powerpoint/2010/main" val="37267612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a:prstGeom prst="rect">
            <a:avLst/>
          </a:prstGeom>
        </p:spPr>
        <p:txBody>
          <a:bodyPr/>
          <a:lstStyle/>
          <a:p>
            <a:r>
              <a:rPr lang="sl" dirty="0">
                <a:solidFill>
                  <a:srgbClr val="00B1F1"/>
                </a:solidFill>
              </a:rPr>
              <a:t>Modeliranje v openLCA:</a:t>
            </a:r>
            <a:r>
              <a:rPr lang="sl" dirty="0"/>
              <a:t> </a:t>
            </a:r>
            <a:r>
              <a:rPr lang="sl-SI" dirty="0"/>
              <a:t>produktni sistem</a:t>
            </a:r>
            <a:endParaRPr lang="en-GB"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0" y="1400175"/>
            <a:ext cx="7120775" cy="515302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96076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1DEC10E-EB0B-4C4E-A351-D08BFB4F05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4374" y="1375485"/>
            <a:ext cx="10123251" cy="4765366"/>
          </a:xfrm>
          <a:prstGeom prst="rect">
            <a:avLst/>
          </a:prstGeom>
        </p:spPr>
      </p:pic>
      <p:sp>
        <p:nvSpPr>
          <p:cNvPr id="11" name="Abgerundete rechteckige Legende 10"/>
          <p:cNvSpPr/>
          <p:nvPr/>
        </p:nvSpPr>
        <p:spPr>
          <a:xfrm>
            <a:off x="2971800" y="4758615"/>
            <a:ext cx="2133600" cy="1447800"/>
          </a:xfrm>
          <a:prstGeom prst="wedgeRoundRectCallout">
            <a:avLst>
              <a:gd name="adj1" fmla="val 59665"/>
              <a:gd name="adj2" fmla="val -130260"/>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SI" sz="1600" dirty="0">
                <a:solidFill>
                  <a:schemeClr val="bg1"/>
                </a:solidFill>
                <a:latin typeface="Raleway" panose="020B0503030101060003" pitchFamily="34" charset="-18"/>
              </a:rPr>
              <a:t>1. Kliknite na » </a:t>
            </a:r>
            <a:r>
              <a:rPr lang="sl-SI" sz="1600" dirty="0" err="1">
                <a:solidFill>
                  <a:schemeClr val="bg1"/>
                </a:solidFill>
                <a:latin typeface="Raleway" panose="020B0503030101060003" pitchFamily="34" charset="-18"/>
              </a:rPr>
              <a:t>Create</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product</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system</a:t>
            </a:r>
            <a:r>
              <a:rPr lang="sl-SI" sz="1600" dirty="0">
                <a:solidFill>
                  <a:schemeClr val="bg1"/>
                </a:solidFill>
                <a:latin typeface="Raleway" panose="020B0503030101060003" pitchFamily="34" charset="-18"/>
              </a:rPr>
              <a:t>« v zavihku Splošne informacije</a:t>
            </a:r>
            <a:endParaRPr lang="sl" sz="1600" dirty="0">
              <a:solidFill>
                <a:schemeClr val="bg1"/>
              </a:solidFill>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lstStyle/>
          <a:p>
            <a:r>
              <a:rPr lang="sl-SI" dirty="0">
                <a:solidFill>
                  <a:srgbClr val="00B1F1"/>
                </a:solidFill>
              </a:rPr>
              <a:t>Produktni sistem: </a:t>
            </a:r>
            <a:r>
              <a:rPr lang="sl" dirty="0"/>
              <a:t>Ustvarjanje </a:t>
            </a:r>
            <a:endParaRPr lang="en-GB" dirty="0"/>
          </a:p>
        </p:txBody>
      </p:sp>
      <p:sp>
        <p:nvSpPr>
          <p:cNvPr id="6" name="TextBox 5">
            <a:extLst>
              <a:ext uri="{FF2B5EF4-FFF2-40B4-BE49-F238E27FC236}">
                <a16:creationId xmlns:a16="http://schemas.microsoft.com/office/drawing/2014/main" id="{2DCC865E-D88C-19EA-308D-9B93EDB2C944}"/>
              </a:ext>
            </a:extLst>
          </p:cNvPr>
          <p:cNvSpPr txBox="1"/>
          <p:nvPr/>
        </p:nvSpPr>
        <p:spPr>
          <a:xfrm>
            <a:off x="6934200" y="279954"/>
            <a:ext cx="6097772" cy="923330"/>
          </a:xfrm>
          <a:prstGeom prst="rect">
            <a:avLst/>
          </a:prstGeom>
          <a:noFill/>
        </p:spPr>
        <p:txBody>
          <a:bodyPr wrap="square">
            <a:spAutoFit/>
          </a:bodyPr>
          <a:lstStyle/>
          <a:p>
            <a:pPr>
              <a:buNone/>
            </a:pPr>
            <a:r>
              <a:rPr lang="sl-SI" b="1" dirty="0">
                <a:latin typeface="Raleway" panose="020B0503030101060003" pitchFamily="34" charset="-18"/>
              </a:rPr>
              <a:t>Produktni sistem: Ustvarjanje</a:t>
            </a:r>
          </a:p>
          <a:p>
            <a:r>
              <a:rPr lang="sl-SI" dirty="0">
                <a:latin typeface="Raleway" panose="020B0503030101060003" pitchFamily="34" charset="-18"/>
              </a:rPr>
              <a:t>💬 </a:t>
            </a:r>
            <a:r>
              <a:rPr lang="sl-SI" b="1" dirty="0">
                <a:latin typeface="Raleway" panose="020B0503030101060003" pitchFamily="34" charset="-18"/>
              </a:rPr>
              <a:t>1. Kliknite na »Ustvari produktni sistem« v zavihku Splošne informacije</a:t>
            </a:r>
            <a:endParaRPr lang="sl-SI" dirty="0">
              <a:latin typeface="Raleway" panose="020B0503030101060003" pitchFamily="34" charset="-18"/>
            </a:endParaRPr>
          </a:p>
        </p:txBody>
      </p:sp>
    </p:spTree>
    <p:extLst>
      <p:ext uri="{BB962C8B-B14F-4D97-AF65-F5344CB8AC3E}">
        <p14:creationId xmlns:p14="http://schemas.microsoft.com/office/powerpoint/2010/main" val="8617241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C2ABCA9-2580-407C-9CEC-0EADF74932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9078" y="1295400"/>
            <a:ext cx="8293394" cy="5138491"/>
          </a:xfrm>
          <a:prstGeom prst="rect">
            <a:avLst/>
          </a:prstGeom>
        </p:spPr>
      </p:pic>
      <p:sp>
        <p:nvSpPr>
          <p:cNvPr id="12" name="Abgerundete rechteckige Legende 11"/>
          <p:cNvSpPr/>
          <p:nvPr/>
        </p:nvSpPr>
        <p:spPr>
          <a:xfrm>
            <a:off x="7295478" y="2100976"/>
            <a:ext cx="2458122" cy="1142999"/>
          </a:xfrm>
          <a:prstGeom prst="wedgeRoundRectCallout">
            <a:avLst>
              <a:gd name="adj1" fmla="val -111057"/>
              <a:gd name="adj2" fmla="val -32161"/>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2. </a:t>
            </a:r>
            <a:r>
              <a:rPr lang="it-IT" sz="1600" dirty="0" err="1">
                <a:solidFill>
                  <a:schemeClr val="bg1"/>
                </a:solidFill>
                <a:latin typeface="Raleway" panose="020B0503030101060003" pitchFamily="34" charset="-18"/>
              </a:rPr>
              <a:t>Poimenujte</a:t>
            </a:r>
            <a:r>
              <a:rPr lang="it-IT" sz="1600" dirty="0">
                <a:solidFill>
                  <a:schemeClr val="bg1"/>
                </a:solidFill>
                <a:latin typeface="Raleway" panose="020B0503030101060003" pitchFamily="34" charset="-18"/>
              </a:rPr>
              <a:t> </a:t>
            </a:r>
            <a:r>
              <a:rPr lang="it-IT" sz="1600" dirty="0" err="1">
                <a:solidFill>
                  <a:schemeClr val="bg1"/>
                </a:solidFill>
                <a:latin typeface="Raleway" panose="020B0503030101060003" pitchFamily="34" charset="-18"/>
              </a:rPr>
              <a:t>produktni</a:t>
            </a:r>
            <a:r>
              <a:rPr lang="it-IT" sz="1600" dirty="0">
                <a:solidFill>
                  <a:schemeClr val="bg1"/>
                </a:solidFill>
                <a:latin typeface="Raleway" panose="020B0503030101060003" pitchFamily="34" charset="-18"/>
              </a:rPr>
              <a:t> </a:t>
            </a:r>
            <a:r>
              <a:rPr lang="it-IT" sz="1600" dirty="0" err="1">
                <a:solidFill>
                  <a:schemeClr val="bg1"/>
                </a:solidFill>
                <a:latin typeface="Raleway" panose="020B0503030101060003" pitchFamily="34" charset="-18"/>
              </a:rPr>
              <a:t>sistem</a:t>
            </a:r>
            <a:r>
              <a:rPr lang="it-IT" sz="1600" dirty="0">
                <a:solidFill>
                  <a:schemeClr val="bg1"/>
                </a:solidFill>
                <a:latin typeface="Raleway" panose="020B0503030101060003" pitchFamily="34" charset="-18"/>
              </a:rPr>
              <a:t> in </a:t>
            </a:r>
            <a:r>
              <a:rPr lang="it-IT" sz="1600" dirty="0" err="1">
                <a:solidFill>
                  <a:schemeClr val="bg1"/>
                </a:solidFill>
                <a:latin typeface="Raleway" panose="020B0503030101060003" pitchFamily="34" charset="-18"/>
              </a:rPr>
              <a:t>izberite</a:t>
            </a:r>
            <a:r>
              <a:rPr lang="it-IT" sz="1600" dirty="0">
                <a:solidFill>
                  <a:schemeClr val="bg1"/>
                </a:solidFill>
                <a:latin typeface="Raleway" panose="020B0503030101060003" pitchFamily="34" charset="-18"/>
              </a:rPr>
              <a:t> </a:t>
            </a:r>
            <a:r>
              <a:rPr lang="it-IT" sz="1600" dirty="0" err="1">
                <a:solidFill>
                  <a:schemeClr val="bg1"/>
                </a:solidFill>
                <a:latin typeface="Raleway" panose="020B0503030101060003" pitchFamily="34" charset="-18"/>
              </a:rPr>
              <a:t>referenčni</a:t>
            </a:r>
            <a:r>
              <a:rPr lang="it-IT" sz="1600" dirty="0">
                <a:solidFill>
                  <a:schemeClr val="bg1"/>
                </a:solidFill>
                <a:latin typeface="Raleway" panose="020B0503030101060003" pitchFamily="34" charset="-18"/>
              </a:rPr>
              <a:t> </a:t>
            </a:r>
            <a:r>
              <a:rPr lang="it-IT" sz="1600" dirty="0" err="1">
                <a:solidFill>
                  <a:schemeClr val="bg1"/>
                </a:solidFill>
                <a:latin typeface="Raleway" panose="020B0503030101060003" pitchFamily="34" charset="-18"/>
              </a:rPr>
              <a:t>proces</a:t>
            </a:r>
            <a:endParaRPr lang="de-DE" sz="1600" dirty="0">
              <a:solidFill>
                <a:schemeClr val="bg1"/>
              </a:solidFill>
              <a:latin typeface="Raleway" panose="020B0503030101060003" pitchFamily="34" charset="-18"/>
            </a:endParaRPr>
          </a:p>
        </p:txBody>
      </p:sp>
      <p:sp>
        <p:nvSpPr>
          <p:cNvPr id="6" name="Abgerundete rechteckige Legende 11"/>
          <p:cNvSpPr/>
          <p:nvPr/>
        </p:nvSpPr>
        <p:spPr>
          <a:xfrm>
            <a:off x="589878" y="5105400"/>
            <a:ext cx="2286000" cy="990600"/>
          </a:xfrm>
          <a:prstGeom prst="wedgeRoundRectCallout">
            <a:avLst>
              <a:gd name="adj1" fmla="val 50184"/>
              <a:gd name="adj2" fmla="val -97337"/>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3. </a:t>
            </a:r>
            <a:r>
              <a:rPr lang="it-IT" sz="1600" dirty="0" err="1">
                <a:solidFill>
                  <a:schemeClr val="bg1"/>
                </a:solidFill>
                <a:latin typeface="Raleway" panose="020B0503030101060003" pitchFamily="34" charset="-18"/>
              </a:rPr>
              <a:t>Izberite</a:t>
            </a:r>
            <a:r>
              <a:rPr lang="it-IT" sz="1600" dirty="0">
                <a:solidFill>
                  <a:schemeClr val="bg1"/>
                </a:solidFill>
                <a:latin typeface="Raleway" panose="020B0503030101060003" pitchFamily="34" charset="-18"/>
              </a:rPr>
              <a:t> </a:t>
            </a:r>
            <a:r>
              <a:rPr lang="it-IT" sz="1600" dirty="0" err="1">
                <a:solidFill>
                  <a:schemeClr val="bg1"/>
                </a:solidFill>
                <a:latin typeface="Raleway" panose="020B0503030101060003" pitchFamily="34" charset="-18"/>
              </a:rPr>
              <a:t>želene</a:t>
            </a:r>
            <a:r>
              <a:rPr lang="it-IT" sz="1600" dirty="0">
                <a:solidFill>
                  <a:schemeClr val="bg1"/>
                </a:solidFill>
                <a:latin typeface="Raleway" panose="020B0503030101060003" pitchFamily="34" charset="-18"/>
              </a:rPr>
              <a:t> </a:t>
            </a:r>
            <a:r>
              <a:rPr lang="it-IT" sz="1600" dirty="0" err="1">
                <a:solidFill>
                  <a:schemeClr val="bg1"/>
                </a:solidFill>
                <a:latin typeface="Raleway" panose="020B0503030101060003" pitchFamily="34" charset="-18"/>
              </a:rPr>
              <a:t>možnosti</a:t>
            </a:r>
            <a:r>
              <a:rPr lang="it-IT" sz="1600" dirty="0">
                <a:solidFill>
                  <a:schemeClr val="bg1"/>
                </a:solidFill>
                <a:latin typeface="Raleway" panose="020B0503030101060003" pitchFamily="34" charset="-18"/>
              </a:rPr>
              <a:t> </a:t>
            </a:r>
            <a:r>
              <a:rPr lang="it-IT" sz="1600" dirty="0" err="1">
                <a:solidFill>
                  <a:schemeClr val="bg1"/>
                </a:solidFill>
                <a:latin typeface="Raleway" panose="020B0503030101060003" pitchFamily="34" charset="-18"/>
              </a:rPr>
              <a:t>modeliranja</a:t>
            </a:r>
            <a:endParaRPr lang="sl" sz="1600" dirty="0" err="1">
              <a:solidFill>
                <a:schemeClr val="bg1"/>
              </a:solidFill>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lstStyle/>
          <a:p>
            <a:r>
              <a:rPr lang="sl" dirty="0">
                <a:solidFill>
                  <a:srgbClr val="00B1F1"/>
                </a:solidFill>
              </a:rPr>
              <a:t>Izdelek sistem:</a:t>
            </a:r>
            <a:r>
              <a:rPr lang="sl" dirty="0"/>
              <a:t> Stvarjenje (II)</a:t>
            </a:r>
            <a:endParaRPr lang="en-GB" dirty="0"/>
          </a:p>
        </p:txBody>
      </p:sp>
    </p:spTree>
    <p:extLst>
      <p:ext uri="{BB962C8B-B14F-4D97-AF65-F5344CB8AC3E}">
        <p14:creationId xmlns:p14="http://schemas.microsoft.com/office/powerpoint/2010/main" val="62980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19D3C-EB5F-1655-4A01-9BD4CB0FEB0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0A90FBA-A9F2-483F-037D-E45D4F8744C0}"/>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678799" y="1600200"/>
            <a:ext cx="6120280" cy="3276600"/>
          </a:xfrm>
          <a:prstGeom prst="rect">
            <a:avLst/>
          </a:prstGeom>
          <a:effectLst>
            <a:reflection blurRad="6350" stA="50000" endA="300" endPos="55000" dir="5400000" sy="-100000" algn="bl" rotWithShape="0"/>
          </a:effectLst>
          <a:scene3d>
            <a:camera prst="perspectiveHeroicExtremeLeftFacing"/>
            <a:lightRig rig="threePt" dir="t"/>
          </a:scene3d>
        </p:spPr>
      </p:pic>
      <p:sp>
        <p:nvSpPr>
          <p:cNvPr id="6" name="Abgerundetes Rechteck 5">
            <a:extLst>
              <a:ext uri="{FF2B5EF4-FFF2-40B4-BE49-F238E27FC236}">
                <a16:creationId xmlns:a16="http://schemas.microsoft.com/office/drawing/2014/main" id="{AA81320C-0C78-9291-E64B-CA9026974655}"/>
              </a:ext>
            </a:extLst>
          </p:cNvPr>
          <p:cNvSpPr/>
          <p:nvPr/>
        </p:nvSpPr>
        <p:spPr>
          <a:xfrm>
            <a:off x="2024064" y="2209800"/>
            <a:ext cx="4714875" cy="2133600"/>
          </a:xfrm>
          <a:prstGeom prst="roundRect">
            <a:avLst>
              <a:gd name="adj" fmla="val 6287"/>
            </a:avLst>
          </a:prstGeom>
          <a:solidFill>
            <a:srgbClr val="12598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3600" dirty="0">
                <a:solidFill>
                  <a:schemeClr val="bg1"/>
                </a:solidFill>
                <a:latin typeface="Raleway" panose="020B0503030101060003" pitchFamily="34" charset="-18"/>
              </a:rPr>
              <a:t>Dodatek: Procesni sistemi vs. enotni procesi</a:t>
            </a:r>
            <a:endParaRPr lang="de-DE" sz="3600" dirty="0">
              <a:solidFill>
                <a:schemeClr val="bg1"/>
              </a:solidFill>
              <a:latin typeface="Raleway" panose="020B0503030101060003" pitchFamily="34" charset="-18"/>
            </a:endParaRPr>
          </a:p>
        </p:txBody>
      </p:sp>
      <p:sp>
        <p:nvSpPr>
          <p:cNvPr id="2" name="Textfeld 1">
            <a:extLst>
              <a:ext uri="{FF2B5EF4-FFF2-40B4-BE49-F238E27FC236}">
                <a16:creationId xmlns:a16="http://schemas.microsoft.com/office/drawing/2014/main" id="{C24B855C-8B7A-0CE8-B237-3DFDE7775CBA}"/>
              </a:ext>
            </a:extLst>
          </p:cNvPr>
          <p:cNvSpPr txBox="1"/>
          <p:nvPr/>
        </p:nvSpPr>
        <p:spPr>
          <a:xfrm>
            <a:off x="1846385" y="5470769"/>
            <a:ext cx="184666" cy="369332"/>
          </a:xfrm>
          <a:prstGeom prst="rect">
            <a:avLst/>
          </a:prstGeom>
          <a:noFill/>
        </p:spPr>
        <p:txBody>
          <a:bodyPr wrap="none" rtlCol="0">
            <a:spAutoFit/>
          </a:bodyPr>
          <a:lstStyle/>
          <a:p>
            <a:endParaRPr lang="de-DE" dirty="0">
              <a:latin typeface="Raleway" panose="020B0503030101060003" pitchFamily="34" charset="-18"/>
            </a:endParaRPr>
          </a:p>
        </p:txBody>
      </p:sp>
      <p:sp>
        <p:nvSpPr>
          <p:cNvPr id="3" name="Titel 1">
            <a:extLst>
              <a:ext uri="{FF2B5EF4-FFF2-40B4-BE49-F238E27FC236}">
                <a16:creationId xmlns:a16="http://schemas.microsoft.com/office/drawing/2014/main" id="{3A472F07-2C03-C2E6-5B60-F9D2B0B7585B}"/>
              </a:ext>
            </a:extLst>
          </p:cNvPr>
          <p:cNvSpPr txBox="1">
            <a:spLocks/>
          </p:cNvSpPr>
          <p:nvPr/>
        </p:nvSpPr>
        <p:spPr>
          <a:xfrm>
            <a:off x="2024064" y="4457700"/>
            <a:ext cx="4714875" cy="800100"/>
          </a:xfrm>
          <a:prstGeom prst="rect">
            <a:avLst/>
          </a:prstGeom>
        </p:spPr>
        <p:txBody>
          <a:bodyPr/>
          <a:lstStyle>
            <a:lvl1pPr algn="l" defTabSz="914400" rtl="0" eaLnBrk="1" latinLnBrk="0" hangingPunct="1">
              <a:spcBef>
                <a:spcPct val="0"/>
              </a:spcBef>
              <a:buNone/>
              <a:defRPr sz="4400" kern="1200">
                <a:solidFill>
                  <a:schemeClr val="tx1">
                    <a:lumMod val="65000"/>
                    <a:lumOff val="35000"/>
                  </a:schemeClr>
                </a:solidFill>
                <a:latin typeface="Neo Sans Pro" panose="020B0504030504040204" pitchFamily="34" charset="0"/>
                <a:ea typeface="+mj-ea"/>
                <a:cs typeface="+mj-cs"/>
              </a:defRPr>
            </a:lvl1pPr>
          </a:lstStyle>
          <a:p>
            <a:pPr algn="ctr"/>
            <a:r>
              <a:rPr lang="sl" dirty="0">
                <a:solidFill>
                  <a:srgbClr val="800080"/>
                </a:solidFill>
                <a:latin typeface="Raleway" panose="020B0503030101060003" pitchFamily="34" charset="-18"/>
                <a:cs typeface="Times New Roman"/>
              </a:rPr>
              <a:t>Kakšna je razlika?</a:t>
            </a:r>
            <a:endParaRPr lang="en-US" u="sng" dirty="0">
              <a:solidFill>
                <a:srgbClr val="800080"/>
              </a:solidFill>
              <a:latin typeface="Raleway" panose="020B0503030101060003" pitchFamily="34" charset="-18"/>
              <a:cs typeface="Times New Roman"/>
            </a:endParaRPr>
          </a:p>
        </p:txBody>
      </p:sp>
    </p:spTree>
    <p:extLst>
      <p:ext uri="{BB962C8B-B14F-4D97-AF65-F5344CB8AC3E}">
        <p14:creationId xmlns:p14="http://schemas.microsoft.com/office/powerpoint/2010/main" val="35541291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B66DE-8AF4-2EE3-6A68-3326267D46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81B689-09BC-47F3-834F-8D91D49A4DF7}"/>
              </a:ext>
            </a:extLst>
          </p:cNvPr>
          <p:cNvSpPr>
            <a:spLocks noGrp="1"/>
          </p:cNvSpPr>
          <p:nvPr>
            <p:ph type="title" idx="4294967295"/>
          </p:nvPr>
        </p:nvSpPr>
        <p:spPr>
          <a:xfrm>
            <a:off x="0" y="274638"/>
            <a:ext cx="10972800" cy="1143000"/>
          </a:xfrm>
          <a:prstGeom prst="rect">
            <a:avLst/>
          </a:prstGeom>
        </p:spPr>
        <p:txBody>
          <a:bodyPr/>
          <a:lstStyle/>
          <a:p>
            <a:r>
              <a:rPr lang="sl-SI" dirty="0"/>
              <a:t>Oba procesa sta namenjena proizvodnji koles</a:t>
            </a:r>
            <a:endParaRPr lang="en-GB" dirty="0">
              <a:solidFill>
                <a:srgbClr val="00B1F1"/>
              </a:solidFill>
            </a:endParaRPr>
          </a:p>
        </p:txBody>
      </p:sp>
      <p:pic>
        <p:nvPicPr>
          <p:cNvPr id="6" name="Picture 5">
            <a:extLst>
              <a:ext uri="{FF2B5EF4-FFF2-40B4-BE49-F238E27FC236}">
                <a16:creationId xmlns:a16="http://schemas.microsoft.com/office/drawing/2014/main" id="{30434DE8-5342-87F1-5699-13F3F1CAE3B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43600" y="1337523"/>
            <a:ext cx="5449791" cy="496007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4AFAB44-5C24-23E3-0685-7E05DE96922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400" y="1362923"/>
            <a:ext cx="4693034" cy="5296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97236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5A820-1282-20F1-5BB3-75E6088B273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296D926-9160-B70E-760C-E40D56A8D8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43600" y="926361"/>
            <a:ext cx="5449791" cy="496007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AF15DD5-4DC0-D765-1503-FAA95652E76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400" y="951761"/>
            <a:ext cx="4693034" cy="5296639"/>
          </a:xfrm>
          <a:prstGeom prst="rect">
            <a:avLst/>
          </a:prstGeom>
          <a:ln>
            <a:noFill/>
          </a:ln>
          <a:effectLst>
            <a:outerShdw blurRad="292100" dist="139700" dir="2700000" algn="tl" rotWithShape="0">
              <a:srgbClr val="333333">
                <a:alpha val="65000"/>
              </a:srgbClr>
            </a:outerShdw>
          </a:effectLst>
        </p:spPr>
      </p:pic>
      <p:sp>
        <p:nvSpPr>
          <p:cNvPr id="3" name="Abgerundete rechteckige Legende 9">
            <a:extLst>
              <a:ext uri="{FF2B5EF4-FFF2-40B4-BE49-F238E27FC236}">
                <a16:creationId xmlns:a16="http://schemas.microsoft.com/office/drawing/2014/main" id="{4131BE00-5115-1F0E-6EEC-15B5DBB3FD84}"/>
              </a:ext>
            </a:extLst>
          </p:cNvPr>
          <p:cNvSpPr/>
          <p:nvPr/>
        </p:nvSpPr>
        <p:spPr>
          <a:xfrm>
            <a:off x="1437463" y="5071215"/>
            <a:ext cx="2884907" cy="894975"/>
          </a:xfrm>
          <a:prstGeom prst="wedgeRoundRectCallout">
            <a:avLst>
              <a:gd name="adj1" fmla="val -10550"/>
              <a:gd name="adj2" fmla="val -92687"/>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SI" sz="2400" dirty="0">
                <a:solidFill>
                  <a:schemeClr val="bg1"/>
                </a:solidFill>
                <a:latin typeface="Raleway" panose="020B0503030101060003" pitchFamily="34" charset="-18"/>
              </a:rPr>
              <a:t>Sistemski proces</a:t>
            </a:r>
            <a:endParaRPr lang="en-US" sz="2400" u="sng" dirty="0">
              <a:solidFill>
                <a:schemeClr val="bg1"/>
              </a:solidFill>
              <a:latin typeface="Raleway" panose="020B0503030101060003" pitchFamily="34" charset="-18"/>
            </a:endParaRPr>
          </a:p>
        </p:txBody>
      </p:sp>
      <p:sp>
        <p:nvSpPr>
          <p:cNvPr id="4" name="Abgerundete rechteckige Legende 9">
            <a:extLst>
              <a:ext uri="{FF2B5EF4-FFF2-40B4-BE49-F238E27FC236}">
                <a16:creationId xmlns:a16="http://schemas.microsoft.com/office/drawing/2014/main" id="{0CA1B5AC-40AC-ED49-8885-A3E3E6290ED8}"/>
              </a:ext>
            </a:extLst>
          </p:cNvPr>
          <p:cNvSpPr/>
          <p:nvPr/>
        </p:nvSpPr>
        <p:spPr>
          <a:xfrm>
            <a:off x="6155897" y="4661827"/>
            <a:ext cx="2884907" cy="894975"/>
          </a:xfrm>
          <a:prstGeom prst="wedgeRoundRectCallout">
            <a:avLst>
              <a:gd name="adj1" fmla="val -12218"/>
              <a:gd name="adj2" fmla="val -110164"/>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SI" sz="2400" dirty="0">
                <a:solidFill>
                  <a:schemeClr val="bg1"/>
                </a:solidFill>
                <a:latin typeface="Raleway" panose="020B0503030101060003" pitchFamily="34" charset="-18"/>
              </a:rPr>
              <a:t>Enotni (</a:t>
            </a:r>
            <a:r>
              <a:rPr lang="sl-SI" sz="2400" dirty="0" err="1">
                <a:solidFill>
                  <a:schemeClr val="bg1"/>
                </a:solidFill>
                <a:latin typeface="Raleway" panose="020B0503030101060003" pitchFamily="34" charset="-18"/>
              </a:rPr>
              <a:t>unit</a:t>
            </a:r>
            <a:r>
              <a:rPr lang="sl-SI" sz="2400" dirty="0">
                <a:solidFill>
                  <a:schemeClr val="bg1"/>
                </a:solidFill>
                <a:latin typeface="Raleway" panose="020B0503030101060003" pitchFamily="34" charset="-18"/>
              </a:rPr>
              <a:t>) proces</a:t>
            </a:r>
            <a:endParaRPr lang="en-US" sz="2400" u="sng" dirty="0">
              <a:solidFill>
                <a:schemeClr val="bg1"/>
              </a:solidFill>
              <a:latin typeface="Raleway" panose="020B0503030101060003" pitchFamily="34" charset="-18"/>
            </a:endParaRPr>
          </a:p>
        </p:txBody>
      </p:sp>
      <p:sp>
        <p:nvSpPr>
          <p:cNvPr id="10" name="Title 1">
            <a:extLst>
              <a:ext uri="{FF2B5EF4-FFF2-40B4-BE49-F238E27FC236}">
                <a16:creationId xmlns:a16="http://schemas.microsoft.com/office/drawing/2014/main" id="{1B6FE6BD-FE65-5682-5E8F-8B710A496518}"/>
              </a:ext>
            </a:extLst>
          </p:cNvPr>
          <p:cNvSpPr txBox="1">
            <a:spLocks/>
          </p:cNvSpPr>
          <p:nvPr/>
        </p:nvSpPr>
        <p:spPr>
          <a:xfrm>
            <a:off x="533400" y="174434"/>
            <a:ext cx="11238009" cy="533217"/>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lumMod val="65000"/>
                    <a:lumOff val="35000"/>
                  </a:schemeClr>
                </a:solidFill>
                <a:latin typeface="Neo Sans Pro" panose="020B0504030504040204" pitchFamily="34" charset="0"/>
                <a:ea typeface="+mj-ea"/>
                <a:cs typeface="+mj-cs"/>
              </a:defRPr>
            </a:lvl1pPr>
          </a:lstStyle>
          <a:p>
            <a:r>
              <a:rPr lang="sl-SI" dirty="0">
                <a:latin typeface="Raleway" panose="020B0503030101060003" pitchFamily="34" charset="-18"/>
              </a:rPr>
              <a:t>Oba procesa sta namenjena proizvodnji koles</a:t>
            </a:r>
            <a:endParaRPr lang="en-GB" dirty="0">
              <a:solidFill>
                <a:srgbClr val="00B1F1"/>
              </a:solidFill>
              <a:latin typeface="Raleway" panose="020B0503030101060003" pitchFamily="34" charset="-18"/>
            </a:endParaRPr>
          </a:p>
        </p:txBody>
      </p:sp>
    </p:spTree>
    <p:extLst>
      <p:ext uri="{BB962C8B-B14F-4D97-AF65-F5344CB8AC3E}">
        <p14:creationId xmlns:p14="http://schemas.microsoft.com/office/powerpoint/2010/main" val="25349210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83BC2-7069-4CDA-38AD-676D390690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268B09-4A3D-2698-4E42-0ECB8A099789}"/>
              </a:ext>
            </a:extLst>
          </p:cNvPr>
          <p:cNvSpPr>
            <a:spLocks noGrp="1"/>
          </p:cNvSpPr>
          <p:nvPr>
            <p:ph type="title" idx="4294967295"/>
          </p:nvPr>
        </p:nvSpPr>
        <p:spPr>
          <a:xfrm>
            <a:off x="0" y="274638"/>
            <a:ext cx="9372600" cy="1143000"/>
          </a:xfrm>
          <a:prstGeom prst="rect">
            <a:avLst/>
          </a:prstGeom>
        </p:spPr>
        <p:txBody>
          <a:bodyPr/>
          <a:lstStyle/>
          <a:p>
            <a:r>
              <a:rPr lang="sl-SI" dirty="0"/>
              <a:t>Oba procesa sta namenjena proizvodnji koles (modelni graf)</a:t>
            </a:r>
            <a:endParaRPr lang="en-GB" dirty="0">
              <a:solidFill>
                <a:srgbClr val="00B1F1"/>
              </a:solidFill>
            </a:endParaRPr>
          </a:p>
        </p:txBody>
      </p:sp>
      <p:pic>
        <p:nvPicPr>
          <p:cNvPr id="12" name="Picture 11">
            <a:extLst>
              <a:ext uri="{FF2B5EF4-FFF2-40B4-BE49-F238E27FC236}">
                <a16:creationId xmlns:a16="http://schemas.microsoft.com/office/drawing/2014/main" id="{6807D608-0F89-5BF5-83BD-6FA54D9C9B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91000" y="1828800"/>
            <a:ext cx="4177752" cy="722468"/>
          </a:xfrm>
          <a:prstGeom prst="rect">
            <a:avLst/>
          </a:prstGeom>
        </p:spPr>
      </p:pic>
      <p:pic>
        <p:nvPicPr>
          <p:cNvPr id="4" name="Picture 3">
            <a:extLst>
              <a:ext uri="{FF2B5EF4-FFF2-40B4-BE49-F238E27FC236}">
                <a16:creationId xmlns:a16="http://schemas.microsoft.com/office/drawing/2014/main" id="{C64B7325-4ABB-27E6-9AC2-CC3745A7DA3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48600" y="3200400"/>
            <a:ext cx="3248478" cy="150516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B05A96D-D40D-786B-4D21-4881B4FE87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 y="2819400"/>
            <a:ext cx="6039629" cy="3138340"/>
          </a:xfrm>
          <a:prstGeom prst="rect">
            <a:avLst/>
          </a:prstGeom>
          <a:ln>
            <a:noFill/>
          </a:ln>
          <a:effectLst>
            <a:outerShdw blurRad="292100" dist="139700" dir="2700000" algn="tl" rotWithShape="0">
              <a:srgbClr val="333333">
                <a:alpha val="65000"/>
              </a:srgbClr>
            </a:outerShdw>
          </a:effectLst>
        </p:spPr>
      </p:pic>
      <p:cxnSp>
        <p:nvCxnSpPr>
          <p:cNvPr id="9" name="Gerade Verbindung mit Pfeil 43">
            <a:extLst>
              <a:ext uri="{FF2B5EF4-FFF2-40B4-BE49-F238E27FC236}">
                <a16:creationId xmlns:a16="http://schemas.microsoft.com/office/drawing/2014/main" id="{BA489AAE-DBE5-FF5F-C1DC-BDAEDF288F53}"/>
              </a:ext>
            </a:extLst>
          </p:cNvPr>
          <p:cNvCxnSpPr>
            <a:cxnSpLocks/>
          </p:cNvCxnSpPr>
          <p:nvPr/>
        </p:nvCxnSpPr>
        <p:spPr>
          <a:xfrm flipH="1">
            <a:off x="3352800" y="2071786"/>
            <a:ext cx="838200" cy="890644"/>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Gerade Verbindung mit Pfeil 43">
            <a:extLst>
              <a:ext uri="{FF2B5EF4-FFF2-40B4-BE49-F238E27FC236}">
                <a16:creationId xmlns:a16="http://schemas.microsoft.com/office/drawing/2014/main" id="{C7E99204-325A-F457-AA99-383E758A2037}"/>
              </a:ext>
            </a:extLst>
          </p:cNvPr>
          <p:cNvCxnSpPr>
            <a:cxnSpLocks/>
          </p:cNvCxnSpPr>
          <p:nvPr/>
        </p:nvCxnSpPr>
        <p:spPr>
          <a:xfrm>
            <a:off x="8368752" y="2430512"/>
            <a:ext cx="470448" cy="998488"/>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910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219200" y="273050"/>
            <a:ext cx="10972800" cy="1143000"/>
          </a:xfrm>
          <a:prstGeom prst="rect">
            <a:avLst/>
          </a:prstGeom>
        </p:spPr>
        <p:txBody>
          <a:bodyPr/>
          <a:lstStyle/>
          <a:p>
            <a:r>
              <a:rPr lang="sl" dirty="0">
                <a:solidFill>
                  <a:srgbClr val="A6CE37"/>
                </a:solidFill>
                <a:latin typeface="Raleway Black" panose="020B0A03030101060003" pitchFamily="34" charset="-18"/>
              </a:rPr>
              <a:t>Vrste podatkov</a:t>
            </a:r>
          </a:p>
        </p:txBody>
      </p:sp>
      <p:sp>
        <p:nvSpPr>
          <p:cNvPr id="6" name="Rechteck 5"/>
          <p:cNvSpPr/>
          <p:nvPr/>
        </p:nvSpPr>
        <p:spPr>
          <a:xfrm>
            <a:off x="4936282" y="2928938"/>
            <a:ext cx="1693118" cy="857250"/>
          </a:xfrm>
          <a:prstGeom prst="rect">
            <a:avLst/>
          </a:prstGeom>
          <a:solidFill>
            <a:srgbClr val="A6CE37"/>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2400" dirty="0">
                <a:solidFill>
                  <a:schemeClr val="bg1"/>
                </a:solidFill>
                <a:latin typeface="Raleway" panose="020B0503030101060003" pitchFamily="34" charset="-18"/>
              </a:rPr>
              <a:t>Proces</a:t>
            </a:r>
          </a:p>
        </p:txBody>
      </p:sp>
      <p:cxnSp>
        <p:nvCxnSpPr>
          <p:cNvPr id="7" name="Gerade Verbindung 6"/>
          <p:cNvCxnSpPr>
            <a:cxnSpLocks/>
            <a:endCxn id="6" idx="0"/>
          </p:cNvCxnSpPr>
          <p:nvPr/>
        </p:nvCxnSpPr>
        <p:spPr>
          <a:xfrm>
            <a:off x="5782841" y="2643188"/>
            <a:ext cx="0" cy="285750"/>
          </a:xfrm>
          <a:prstGeom prst="line">
            <a:avLst/>
          </a:prstGeom>
          <a:ln w="19050">
            <a:solidFill>
              <a:srgbClr val="A6CE37"/>
            </a:solidFil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6672262" y="3214689"/>
            <a:ext cx="642938" cy="1587"/>
          </a:xfrm>
          <a:prstGeom prst="straightConnector1">
            <a:avLst/>
          </a:prstGeom>
          <a:ln w="19050">
            <a:solidFill>
              <a:srgbClr val="A6CE37"/>
            </a:solidFill>
            <a:tailEnd type="arrow"/>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a:cxnSpLocks/>
          </p:cNvCxnSpPr>
          <p:nvPr/>
        </p:nvCxnSpPr>
        <p:spPr>
          <a:xfrm>
            <a:off x="5782842" y="2643189"/>
            <a:ext cx="367879" cy="1587"/>
          </a:xfrm>
          <a:prstGeom prst="straightConnector1">
            <a:avLst/>
          </a:prstGeom>
          <a:ln w="19050">
            <a:solidFill>
              <a:srgbClr val="A6CE37"/>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a:off x="6672262" y="3500439"/>
            <a:ext cx="642938" cy="1587"/>
          </a:xfrm>
          <a:prstGeom prst="straightConnector1">
            <a:avLst/>
          </a:prstGeom>
          <a:ln w="19050">
            <a:solidFill>
              <a:srgbClr val="A6CE37"/>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4293346" y="3071814"/>
            <a:ext cx="642937" cy="1587"/>
          </a:xfrm>
          <a:prstGeom prst="straightConnector1">
            <a:avLst/>
          </a:prstGeom>
          <a:ln w="19050">
            <a:solidFill>
              <a:srgbClr val="A6CE37"/>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a:off x="4293346" y="3357564"/>
            <a:ext cx="642937" cy="1587"/>
          </a:xfrm>
          <a:prstGeom prst="straightConnector1">
            <a:avLst/>
          </a:prstGeom>
          <a:ln w="19050">
            <a:solidFill>
              <a:srgbClr val="A6CE37"/>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a:off x="4293346" y="3641725"/>
            <a:ext cx="642937" cy="1588"/>
          </a:xfrm>
          <a:prstGeom prst="straightConnector1">
            <a:avLst/>
          </a:prstGeom>
          <a:ln w="19050">
            <a:solidFill>
              <a:srgbClr val="A6CE37"/>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5722096" y="4071939"/>
            <a:ext cx="357187" cy="1587"/>
          </a:xfrm>
          <a:prstGeom prst="straightConnector1">
            <a:avLst/>
          </a:prstGeom>
          <a:ln w="19050">
            <a:solidFill>
              <a:srgbClr val="A6CE37"/>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rot="5400000">
            <a:off x="5579220" y="3929063"/>
            <a:ext cx="285750" cy="0"/>
          </a:xfrm>
          <a:prstGeom prst="line">
            <a:avLst/>
          </a:prstGeom>
          <a:ln w="19050">
            <a:solidFill>
              <a:srgbClr val="A6CE37"/>
            </a:solidFill>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5436346" y="4429125"/>
            <a:ext cx="642937" cy="1588"/>
          </a:xfrm>
          <a:prstGeom prst="straightConnector1">
            <a:avLst/>
          </a:prstGeom>
          <a:ln w="19050">
            <a:solidFill>
              <a:srgbClr val="A6CE37"/>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rot="5400000">
            <a:off x="5114877" y="4107657"/>
            <a:ext cx="642937" cy="0"/>
          </a:xfrm>
          <a:prstGeom prst="line">
            <a:avLst/>
          </a:prstGeom>
          <a:ln w="19050">
            <a:solidFill>
              <a:srgbClr val="A6CE37"/>
            </a:solidFill>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6207871" y="4308475"/>
            <a:ext cx="2357437" cy="338138"/>
          </a:xfrm>
          <a:prstGeom prst="rect">
            <a:avLst/>
          </a:prstGeom>
          <a:noFill/>
        </p:spPr>
        <p:txBody>
          <a:bodyPr>
            <a:spAutoFit/>
          </a:bodyPr>
          <a:lstStyle/>
          <a:p>
            <a:pPr>
              <a:defRPr/>
            </a:pPr>
            <a:r>
              <a:rPr lang="sl" sz="1600" dirty="0">
                <a:solidFill>
                  <a:schemeClr val="tx1">
                    <a:lumMod val="65000"/>
                    <a:lumOff val="35000"/>
                  </a:schemeClr>
                </a:solidFill>
                <a:latin typeface="Raleway" panose="020B0503030101060003" pitchFamily="34" charset="-18"/>
              </a:rPr>
              <a:t>Emisije v zrak</a:t>
            </a:r>
          </a:p>
        </p:txBody>
      </p:sp>
      <p:sp>
        <p:nvSpPr>
          <p:cNvPr id="19" name="Textfeld 18"/>
          <p:cNvSpPr txBox="1"/>
          <p:nvPr/>
        </p:nvSpPr>
        <p:spPr>
          <a:xfrm>
            <a:off x="6207869" y="3858419"/>
            <a:ext cx="2357438" cy="338138"/>
          </a:xfrm>
          <a:prstGeom prst="rect">
            <a:avLst/>
          </a:prstGeom>
          <a:noFill/>
        </p:spPr>
        <p:txBody>
          <a:bodyPr>
            <a:spAutoFit/>
          </a:bodyPr>
          <a:lstStyle/>
          <a:p>
            <a:pPr>
              <a:defRPr/>
            </a:pPr>
            <a:r>
              <a:rPr lang="sl" sz="1600" dirty="0">
                <a:solidFill>
                  <a:schemeClr val="tx1">
                    <a:lumMod val="65000"/>
                    <a:lumOff val="35000"/>
                  </a:schemeClr>
                </a:solidFill>
                <a:latin typeface="Raleway" panose="020B0503030101060003" pitchFamily="34" charset="-18"/>
              </a:rPr>
              <a:t>Emisije v vodo</a:t>
            </a:r>
          </a:p>
        </p:txBody>
      </p:sp>
      <p:sp>
        <p:nvSpPr>
          <p:cNvPr id="20" name="Textfeld 19"/>
          <p:cNvSpPr txBox="1"/>
          <p:nvPr/>
        </p:nvSpPr>
        <p:spPr>
          <a:xfrm>
            <a:off x="6220571" y="2492375"/>
            <a:ext cx="2847228" cy="338554"/>
          </a:xfrm>
          <a:prstGeom prst="rect">
            <a:avLst/>
          </a:prstGeom>
          <a:noFill/>
        </p:spPr>
        <p:txBody>
          <a:bodyPr wrap="square">
            <a:spAutoFit/>
          </a:bodyPr>
          <a:lstStyle/>
          <a:p>
            <a:pPr>
              <a:defRPr/>
            </a:pPr>
            <a:r>
              <a:rPr lang="sl" sz="1600" dirty="0">
                <a:solidFill>
                  <a:schemeClr val="tx1">
                    <a:lumMod val="65000"/>
                    <a:lumOff val="35000"/>
                  </a:schemeClr>
                </a:solidFill>
                <a:latin typeface="Raleway" panose="020B0503030101060003" pitchFamily="34" charset="-18"/>
              </a:rPr>
              <a:t>Odpadki in odpadne vode</a:t>
            </a:r>
          </a:p>
        </p:txBody>
      </p:sp>
      <p:sp>
        <p:nvSpPr>
          <p:cNvPr id="21" name="Textfeld 20"/>
          <p:cNvSpPr txBox="1"/>
          <p:nvPr/>
        </p:nvSpPr>
        <p:spPr>
          <a:xfrm>
            <a:off x="2970584" y="2857500"/>
            <a:ext cx="1191741" cy="338554"/>
          </a:xfrm>
          <a:prstGeom prst="rect">
            <a:avLst/>
          </a:prstGeom>
          <a:noFill/>
        </p:spPr>
        <p:txBody>
          <a:bodyPr wrap="square">
            <a:spAutoFit/>
          </a:bodyPr>
          <a:lstStyle/>
          <a:p>
            <a:pPr algn="r">
              <a:defRPr/>
            </a:pPr>
            <a:r>
              <a:rPr lang="sl" sz="1600" dirty="0">
                <a:solidFill>
                  <a:schemeClr val="tx1">
                    <a:lumMod val="65000"/>
                    <a:lumOff val="35000"/>
                  </a:schemeClr>
                </a:solidFill>
                <a:latin typeface="Raleway" panose="020B0503030101060003" pitchFamily="34" charset="-18"/>
              </a:rPr>
              <a:t>Energija</a:t>
            </a:r>
          </a:p>
        </p:txBody>
      </p:sp>
      <p:sp>
        <p:nvSpPr>
          <p:cNvPr id="22" name="Textfeld 21"/>
          <p:cNvSpPr txBox="1"/>
          <p:nvPr/>
        </p:nvSpPr>
        <p:spPr>
          <a:xfrm>
            <a:off x="1979984" y="3162300"/>
            <a:ext cx="2193083" cy="584775"/>
          </a:xfrm>
          <a:prstGeom prst="rect">
            <a:avLst/>
          </a:prstGeom>
          <a:noFill/>
        </p:spPr>
        <p:txBody>
          <a:bodyPr wrap="square">
            <a:spAutoFit/>
          </a:bodyPr>
          <a:lstStyle/>
          <a:p>
            <a:pPr algn="r">
              <a:defRPr/>
            </a:pPr>
            <a:r>
              <a:rPr lang="sl" sz="1600" dirty="0">
                <a:solidFill>
                  <a:schemeClr val="tx1">
                    <a:lumMod val="65000"/>
                    <a:lumOff val="35000"/>
                  </a:schemeClr>
                </a:solidFill>
                <a:latin typeface="Raleway" panose="020B0503030101060003" pitchFamily="34" charset="-18"/>
              </a:rPr>
              <a:t>Surovine in dobavitelji</a:t>
            </a:r>
          </a:p>
        </p:txBody>
      </p:sp>
      <p:sp>
        <p:nvSpPr>
          <p:cNvPr id="23" name="Textfeld 22"/>
          <p:cNvSpPr txBox="1"/>
          <p:nvPr/>
        </p:nvSpPr>
        <p:spPr>
          <a:xfrm>
            <a:off x="2110535" y="3500438"/>
            <a:ext cx="2054221" cy="338554"/>
          </a:xfrm>
          <a:prstGeom prst="rect">
            <a:avLst/>
          </a:prstGeom>
          <a:noFill/>
        </p:spPr>
        <p:txBody>
          <a:bodyPr wrap="square">
            <a:spAutoFit/>
          </a:bodyPr>
          <a:lstStyle/>
          <a:p>
            <a:pPr algn="r">
              <a:defRPr/>
            </a:pPr>
            <a:r>
              <a:rPr lang="sl" sz="1600" dirty="0">
                <a:solidFill>
                  <a:schemeClr val="tx1">
                    <a:lumMod val="65000"/>
                    <a:lumOff val="35000"/>
                  </a:schemeClr>
                </a:solidFill>
                <a:latin typeface="Raleway" panose="020B0503030101060003" pitchFamily="34" charset="-18"/>
              </a:rPr>
              <a:t>Predizdelki</a:t>
            </a:r>
          </a:p>
        </p:txBody>
      </p:sp>
      <p:cxnSp>
        <p:nvCxnSpPr>
          <p:cNvPr id="24" name="Gerade Verbindung 23"/>
          <p:cNvCxnSpPr/>
          <p:nvPr/>
        </p:nvCxnSpPr>
        <p:spPr>
          <a:xfrm rot="5400000">
            <a:off x="5150595" y="2643188"/>
            <a:ext cx="571500" cy="0"/>
          </a:xfrm>
          <a:prstGeom prst="line">
            <a:avLst/>
          </a:prstGeom>
          <a:ln w="19050">
            <a:solidFill>
              <a:srgbClr val="A6CE37"/>
            </a:solidFill>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a:off x="5436346" y="2357439"/>
            <a:ext cx="714375" cy="1587"/>
          </a:xfrm>
          <a:prstGeom prst="straightConnector1">
            <a:avLst/>
          </a:prstGeom>
          <a:ln w="19050">
            <a:solidFill>
              <a:srgbClr val="A6CE37"/>
            </a:solidFill>
            <a:tailEnd type="arrow"/>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6210302" y="2168487"/>
            <a:ext cx="3455243" cy="338554"/>
          </a:xfrm>
          <a:prstGeom prst="rect">
            <a:avLst/>
          </a:prstGeom>
          <a:noFill/>
        </p:spPr>
        <p:txBody>
          <a:bodyPr wrap="square">
            <a:spAutoFit/>
          </a:bodyPr>
          <a:lstStyle/>
          <a:p>
            <a:pPr>
              <a:defRPr/>
            </a:pPr>
            <a:r>
              <a:rPr lang="sl" sz="1600" dirty="0">
                <a:solidFill>
                  <a:schemeClr val="tx1">
                    <a:lumMod val="65000"/>
                    <a:lumOff val="35000"/>
                  </a:schemeClr>
                </a:solidFill>
                <a:latin typeface="Raleway" panose="020B0503030101060003" pitchFamily="34" charset="-18"/>
              </a:rPr>
              <a:t>Emisije svetlobe, hrupa, </a:t>
            </a:r>
            <a:r>
              <a:rPr lang="sl" sz="1600" dirty="0" err="1">
                <a:solidFill>
                  <a:schemeClr val="tx1">
                    <a:lumMod val="65000"/>
                    <a:lumOff val="35000"/>
                  </a:schemeClr>
                </a:solidFill>
                <a:latin typeface="Raleway" panose="020B0503030101060003" pitchFamily="34" charset="-18"/>
              </a:rPr>
              <a:t>vonjav</a:t>
            </a:r>
            <a:endParaRPr lang="en-GB" sz="1600" dirty="0">
              <a:solidFill>
                <a:schemeClr val="tx1">
                  <a:lumMod val="65000"/>
                  <a:lumOff val="35000"/>
                </a:schemeClr>
              </a:solidFill>
              <a:latin typeface="Raleway" panose="020B0503030101060003" pitchFamily="34" charset="-18"/>
            </a:endParaRPr>
          </a:p>
        </p:txBody>
      </p:sp>
      <p:cxnSp>
        <p:nvCxnSpPr>
          <p:cNvPr id="27" name="Gerade Verbindung 26"/>
          <p:cNvCxnSpPr/>
          <p:nvPr/>
        </p:nvCxnSpPr>
        <p:spPr>
          <a:xfrm rot="5400000">
            <a:off x="4637039" y="4293394"/>
            <a:ext cx="1008062" cy="0"/>
          </a:xfrm>
          <a:prstGeom prst="line">
            <a:avLst/>
          </a:prstGeom>
          <a:ln w="19050">
            <a:solidFill>
              <a:srgbClr val="A6CE37"/>
            </a:solidFill>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a:off x="5141071" y="4795839"/>
            <a:ext cx="936625" cy="1587"/>
          </a:xfrm>
          <a:prstGeom prst="straightConnector1">
            <a:avLst/>
          </a:prstGeom>
          <a:ln w="19050">
            <a:solidFill>
              <a:srgbClr val="A6CE37"/>
            </a:solidFill>
            <a:tailEnd type="arrow"/>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6210302" y="4668045"/>
            <a:ext cx="2357437" cy="338137"/>
          </a:xfrm>
          <a:prstGeom prst="rect">
            <a:avLst/>
          </a:prstGeom>
          <a:noFill/>
        </p:spPr>
        <p:txBody>
          <a:bodyPr>
            <a:spAutoFit/>
          </a:bodyPr>
          <a:lstStyle/>
          <a:p>
            <a:pPr>
              <a:defRPr/>
            </a:pPr>
            <a:r>
              <a:rPr lang="sl" sz="1600" dirty="0">
                <a:solidFill>
                  <a:schemeClr val="tx1">
                    <a:lumMod val="65000"/>
                    <a:lumOff val="35000"/>
                  </a:schemeClr>
                </a:solidFill>
                <a:latin typeface="Raleway" panose="020B0503030101060003" pitchFamily="34" charset="-18"/>
              </a:rPr>
              <a:t>Emisije v tla</a:t>
            </a:r>
          </a:p>
        </p:txBody>
      </p:sp>
      <p:sp>
        <p:nvSpPr>
          <p:cNvPr id="30" name="Textfeld 29"/>
          <p:cNvSpPr txBox="1"/>
          <p:nvPr/>
        </p:nvSpPr>
        <p:spPr>
          <a:xfrm>
            <a:off x="7293721" y="3026569"/>
            <a:ext cx="1087536" cy="338137"/>
          </a:xfrm>
          <a:prstGeom prst="rect">
            <a:avLst/>
          </a:prstGeom>
          <a:noFill/>
        </p:spPr>
        <p:txBody>
          <a:bodyPr wrap="square">
            <a:spAutoFit/>
          </a:bodyPr>
          <a:lstStyle/>
          <a:p>
            <a:pPr>
              <a:defRPr/>
            </a:pPr>
            <a:r>
              <a:rPr lang="sl" sz="1600" dirty="0">
                <a:solidFill>
                  <a:schemeClr val="tx1">
                    <a:lumMod val="65000"/>
                    <a:lumOff val="35000"/>
                  </a:schemeClr>
                </a:solidFill>
                <a:latin typeface="Raleway" panose="020B0503030101060003" pitchFamily="34" charset="-18"/>
              </a:rPr>
              <a:t>Izdelek</a:t>
            </a:r>
          </a:p>
        </p:txBody>
      </p:sp>
      <p:sp>
        <p:nvSpPr>
          <p:cNvPr id="31" name="Textfeld 30"/>
          <p:cNvSpPr txBox="1"/>
          <p:nvPr/>
        </p:nvSpPr>
        <p:spPr>
          <a:xfrm>
            <a:off x="7293720" y="3357564"/>
            <a:ext cx="2847227" cy="338554"/>
          </a:xfrm>
          <a:prstGeom prst="rect">
            <a:avLst/>
          </a:prstGeom>
          <a:noFill/>
        </p:spPr>
        <p:txBody>
          <a:bodyPr wrap="square">
            <a:spAutoFit/>
          </a:bodyPr>
          <a:lstStyle/>
          <a:p>
            <a:pPr>
              <a:defRPr/>
            </a:pPr>
            <a:r>
              <a:rPr lang="sl" sz="1600" dirty="0">
                <a:solidFill>
                  <a:schemeClr val="tx1">
                    <a:lumMod val="65000"/>
                    <a:lumOff val="35000"/>
                  </a:schemeClr>
                </a:solidFill>
                <a:latin typeface="Raleway" panose="020B0503030101060003" pitchFamily="34" charset="-18"/>
              </a:rPr>
              <a:t>Stranski produkt(i)</a:t>
            </a:r>
          </a:p>
        </p:txBody>
      </p:sp>
      <p:sp>
        <p:nvSpPr>
          <p:cNvPr id="5" name="Rechteck 5">
            <a:extLst>
              <a:ext uri="{FF2B5EF4-FFF2-40B4-BE49-F238E27FC236}">
                <a16:creationId xmlns:a16="http://schemas.microsoft.com/office/drawing/2014/main" id="{C409DCCB-6C8E-B421-6106-0EEAE95C549A}"/>
              </a:ext>
            </a:extLst>
          </p:cNvPr>
          <p:cNvSpPr/>
          <p:nvPr/>
        </p:nvSpPr>
        <p:spPr>
          <a:xfrm>
            <a:off x="5120222" y="4838945"/>
            <a:ext cx="1693118" cy="8572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2400" dirty="0">
                <a:solidFill>
                  <a:srgbClr val="A6CE37"/>
                </a:solidFill>
                <a:latin typeface="Raleway" panose="020B0503030101060003" pitchFamily="34" charset="-18"/>
              </a:rPr>
              <a:t>Tokovi</a:t>
            </a:r>
          </a:p>
        </p:txBody>
      </p:sp>
    </p:spTree>
    <p:extLst>
      <p:ext uri="{BB962C8B-B14F-4D97-AF65-F5344CB8AC3E}">
        <p14:creationId xmlns:p14="http://schemas.microsoft.com/office/powerpoint/2010/main" val="72244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6" grpId="0"/>
      <p:bldP spid="29" grpId="0"/>
      <p:bldP spid="30" grpId="0"/>
      <p:bldP spid="31"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C380A-51C7-05A1-0C0B-CB6AA9662F7D}"/>
            </a:ext>
          </a:extLst>
        </p:cNvPr>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7DC23AAB-120D-DB90-9A8A-14F2EC9A02EA}"/>
              </a:ext>
            </a:extLst>
          </p:cNvPr>
          <p:cNvSpPr>
            <a:spLocks noGrp="1"/>
          </p:cNvSpPr>
          <p:nvPr>
            <p:ph type="body" sz="quarter" idx="4294967295"/>
          </p:nvPr>
        </p:nvSpPr>
        <p:spPr>
          <a:xfrm>
            <a:off x="1117600" y="1676400"/>
            <a:ext cx="11074400" cy="4724400"/>
          </a:xfrm>
          <a:prstGeom prst="rect">
            <a:avLst/>
          </a:prstGeom>
        </p:spPr>
        <p:txBody>
          <a:bodyPr/>
          <a:lstStyle/>
          <a:p>
            <a:pPr marL="457200" indent="-457200" eaLnBrk="0" hangingPunct="0"/>
            <a:r>
              <a:rPr lang="sl-SI" dirty="0">
                <a:latin typeface="Raleway" panose="020B0503030101060003" pitchFamily="34" charset="-18"/>
              </a:rPr>
              <a:t>Sistemski procesi v primerjavi z enotnimi procesi v modelnem grafu openLCA</a:t>
            </a:r>
          </a:p>
        </p:txBody>
      </p:sp>
      <p:sp>
        <p:nvSpPr>
          <p:cNvPr id="2" name="Title 1">
            <a:extLst>
              <a:ext uri="{FF2B5EF4-FFF2-40B4-BE49-F238E27FC236}">
                <a16:creationId xmlns:a16="http://schemas.microsoft.com/office/drawing/2014/main" id="{C62B835D-72A5-7631-4ABF-82320BB1630C}"/>
              </a:ext>
            </a:extLst>
          </p:cNvPr>
          <p:cNvSpPr>
            <a:spLocks noGrp="1"/>
          </p:cNvSpPr>
          <p:nvPr>
            <p:ph type="title" idx="4294967295"/>
          </p:nvPr>
        </p:nvSpPr>
        <p:spPr>
          <a:xfrm>
            <a:off x="0" y="274638"/>
            <a:ext cx="10972800" cy="1143000"/>
          </a:xfrm>
          <a:prstGeom prst="rect">
            <a:avLst/>
          </a:prstGeom>
        </p:spPr>
        <p:txBody>
          <a:bodyPr>
            <a:normAutofit/>
          </a:bodyPr>
          <a:lstStyle/>
          <a:p>
            <a:pPr lvl="0"/>
            <a:r>
              <a:rPr lang="pl-PL" dirty="0"/>
              <a:t>Podatkovni nizi v LCI bazah podatkov</a:t>
            </a:r>
            <a:endParaRPr lang="en-GB" dirty="0"/>
          </a:p>
        </p:txBody>
      </p:sp>
      <p:sp>
        <p:nvSpPr>
          <p:cNvPr id="7" name="TextBox 6">
            <a:extLst>
              <a:ext uri="{FF2B5EF4-FFF2-40B4-BE49-F238E27FC236}">
                <a16:creationId xmlns:a16="http://schemas.microsoft.com/office/drawing/2014/main" id="{518A5659-EB81-6BD7-3086-5B4EC6E4B3D4}"/>
              </a:ext>
            </a:extLst>
          </p:cNvPr>
          <p:cNvSpPr txBox="1"/>
          <p:nvPr/>
        </p:nvSpPr>
        <p:spPr>
          <a:xfrm>
            <a:off x="3491753" y="2396515"/>
            <a:ext cx="1991251" cy="369332"/>
          </a:xfrm>
          <a:prstGeom prst="rect">
            <a:avLst/>
          </a:prstGeom>
          <a:noFill/>
        </p:spPr>
        <p:txBody>
          <a:bodyPr wrap="none" rtlCol="0">
            <a:spAutoFit/>
          </a:bodyPr>
          <a:lstStyle/>
          <a:p>
            <a:r>
              <a:rPr lang="sl" dirty="0">
                <a:latin typeface="Raleway" panose="020B0503030101060003" pitchFamily="34" charset="-18"/>
              </a:rPr>
              <a:t>Sistemski proces</a:t>
            </a:r>
          </a:p>
        </p:txBody>
      </p:sp>
      <p:sp>
        <p:nvSpPr>
          <p:cNvPr id="10" name="TextBox 9">
            <a:extLst>
              <a:ext uri="{FF2B5EF4-FFF2-40B4-BE49-F238E27FC236}">
                <a16:creationId xmlns:a16="http://schemas.microsoft.com/office/drawing/2014/main" id="{6FC3F09B-AAFE-2E51-2314-85AE655263FE}"/>
              </a:ext>
            </a:extLst>
          </p:cNvPr>
          <p:cNvSpPr txBox="1"/>
          <p:nvPr/>
        </p:nvSpPr>
        <p:spPr>
          <a:xfrm>
            <a:off x="6400800" y="2396515"/>
            <a:ext cx="1656223" cy="369332"/>
          </a:xfrm>
          <a:prstGeom prst="rect">
            <a:avLst/>
          </a:prstGeom>
          <a:noFill/>
        </p:spPr>
        <p:txBody>
          <a:bodyPr wrap="none" rtlCol="0">
            <a:spAutoFit/>
          </a:bodyPr>
          <a:lstStyle/>
          <a:p>
            <a:r>
              <a:rPr lang="sl" dirty="0">
                <a:latin typeface="Raleway" panose="020B0503030101060003" pitchFamily="34" charset="-18"/>
              </a:rPr>
              <a:t>Enotni proces</a:t>
            </a:r>
          </a:p>
        </p:txBody>
      </p:sp>
      <p:pic>
        <p:nvPicPr>
          <p:cNvPr id="3" name="Grafik 2">
            <a:extLst>
              <a:ext uri="{FF2B5EF4-FFF2-40B4-BE49-F238E27FC236}">
                <a16:creationId xmlns:a16="http://schemas.microsoft.com/office/drawing/2014/main" id="{1691BDA1-E40E-5F02-7C0F-D1BB4B78DB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0400" y="2765847"/>
            <a:ext cx="5791200" cy="3770699"/>
          </a:xfrm>
          <a:prstGeom prst="rect">
            <a:avLst/>
          </a:prstGeom>
        </p:spPr>
      </p:pic>
    </p:spTree>
    <p:extLst>
      <p:ext uri="{BB962C8B-B14F-4D97-AF65-F5344CB8AC3E}">
        <p14:creationId xmlns:p14="http://schemas.microsoft.com/office/powerpoint/2010/main" val="11744986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C00D5-7350-47E6-FD7E-942269FCF24F}"/>
            </a:ext>
          </a:extLst>
        </p:cNvPr>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6DBEE875-56B9-0EE0-45F5-F8F2385FA139}"/>
              </a:ext>
            </a:extLst>
          </p:cNvPr>
          <p:cNvSpPr>
            <a:spLocks noGrp="1"/>
          </p:cNvSpPr>
          <p:nvPr>
            <p:ph type="body" sz="quarter" idx="4294967295"/>
          </p:nvPr>
        </p:nvSpPr>
        <p:spPr>
          <a:xfrm>
            <a:off x="1117600" y="1411288"/>
            <a:ext cx="11074400" cy="495300"/>
          </a:xfrm>
          <a:prstGeom prst="rect">
            <a:avLst/>
          </a:prstGeom>
        </p:spPr>
        <p:txBody>
          <a:bodyPr/>
          <a:lstStyle/>
          <a:p>
            <a:pPr marL="457200" indent="-457200" eaLnBrk="0" hangingPunct="0"/>
            <a:r>
              <a:rPr lang="sl-SI" dirty="0">
                <a:latin typeface="Raleway" panose="020B0503030101060003" pitchFamily="34" charset="-18"/>
              </a:rPr>
              <a:t>Baza podatkov </a:t>
            </a:r>
            <a:r>
              <a:rPr lang="sl-SI" dirty="0" err="1">
                <a:latin typeface="Raleway" panose="020B0503030101060003" pitchFamily="34" charset="-18"/>
              </a:rPr>
              <a:t>Ecoinvent</a:t>
            </a:r>
            <a:r>
              <a:rPr lang="sl-SI" dirty="0">
                <a:latin typeface="Raleway" panose="020B0503030101060003" pitchFamily="34" charset="-18"/>
              </a:rPr>
              <a:t> vključuje enotne in sistemske procese</a:t>
            </a:r>
            <a:endParaRPr lang="en-US" dirty="0">
              <a:latin typeface="Raleway" panose="020B0503030101060003" pitchFamily="34" charset="-18"/>
            </a:endParaRPr>
          </a:p>
        </p:txBody>
      </p:sp>
      <p:sp>
        <p:nvSpPr>
          <p:cNvPr id="2" name="Title 1">
            <a:extLst>
              <a:ext uri="{FF2B5EF4-FFF2-40B4-BE49-F238E27FC236}">
                <a16:creationId xmlns:a16="http://schemas.microsoft.com/office/drawing/2014/main" id="{2F58F70C-7F30-2B46-C11B-2626EE84F951}"/>
              </a:ext>
            </a:extLst>
          </p:cNvPr>
          <p:cNvSpPr>
            <a:spLocks noGrp="1"/>
          </p:cNvSpPr>
          <p:nvPr>
            <p:ph type="title" idx="4294967295"/>
          </p:nvPr>
        </p:nvSpPr>
        <p:spPr>
          <a:xfrm>
            <a:off x="0" y="274638"/>
            <a:ext cx="10972800" cy="1143000"/>
          </a:xfrm>
          <a:prstGeom prst="rect">
            <a:avLst/>
          </a:prstGeom>
        </p:spPr>
        <p:txBody>
          <a:bodyPr>
            <a:normAutofit/>
          </a:bodyPr>
          <a:lstStyle/>
          <a:p>
            <a:pPr lvl="0"/>
            <a:r>
              <a:rPr lang="pl-PL" dirty="0"/>
              <a:t>Podatkovni nizi v LCI bazah podatkov</a:t>
            </a:r>
            <a:endParaRPr lang="en-GB" dirty="0"/>
          </a:p>
        </p:txBody>
      </p:sp>
      <p:sp>
        <p:nvSpPr>
          <p:cNvPr id="23" name="Rectangle 4">
            <a:extLst>
              <a:ext uri="{FF2B5EF4-FFF2-40B4-BE49-F238E27FC236}">
                <a16:creationId xmlns:a16="http://schemas.microsoft.com/office/drawing/2014/main" id="{27CFF291-D11D-C1CB-342C-4EA4E08FB332}"/>
              </a:ext>
            </a:extLst>
          </p:cNvPr>
          <p:cNvSpPr>
            <a:spLocks noChangeArrowheads="1"/>
          </p:cNvSpPr>
          <p:nvPr/>
        </p:nvSpPr>
        <p:spPr bwMode="auto">
          <a:xfrm>
            <a:off x="1442120" y="1981200"/>
            <a:ext cx="4425282" cy="4495800"/>
          </a:xfrm>
          <a:prstGeom prst="rect">
            <a:avLst/>
          </a:prstGeom>
          <a:solidFill>
            <a:srgbClr val="FFFFFF"/>
          </a:solidFill>
          <a:ln w="9360" cap="flat">
            <a:solidFill>
              <a:srgbClr val="000000"/>
            </a:solidFill>
            <a:miter lim="800000"/>
            <a:headEnd/>
            <a:tailEnd/>
          </a:ln>
          <a:effectLst/>
        </p:spPr>
        <p:txBody>
          <a:bodyPr lIns="90000" tIns="45000" rIns="90000" bIns="45000"/>
          <a:lstStyle/>
          <a:p>
            <a:pPr>
              <a:lnSpc>
                <a:spcPct val="125000"/>
              </a:lnSpc>
              <a:spcBef>
                <a:spcPts val="2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SI" sz="2000" u="sng" dirty="0">
                <a:solidFill>
                  <a:schemeClr val="tx1">
                    <a:lumMod val="65000"/>
                    <a:lumOff val="35000"/>
                  </a:schemeClr>
                </a:solidFill>
                <a:latin typeface="Raleway" panose="020B0503030101060003" pitchFamily="34" charset="-18"/>
                <a:cs typeface="Arial Unicode MS" charset="0"/>
              </a:rPr>
              <a:t>Enotni procesi: </a:t>
            </a:r>
            <a:r>
              <a:rPr lang="sl-SI" sz="2000" dirty="0">
                <a:solidFill>
                  <a:schemeClr val="tx1">
                    <a:lumMod val="65000"/>
                    <a:lumOff val="35000"/>
                  </a:schemeClr>
                </a:solidFill>
                <a:latin typeface="Raleway" panose="020B0503030101060003" pitchFamily="34" charset="-18"/>
                <a:cs typeface="Arial Unicode MS" charset="0"/>
              </a:rPr>
              <a:t>omrežje (za celovite analize LCA)</a:t>
            </a:r>
            <a:endParaRPr lang="sl" sz="2000" dirty="0">
              <a:solidFill>
                <a:schemeClr val="tx1">
                  <a:lumMod val="65000"/>
                  <a:lumOff val="35000"/>
                </a:schemeClr>
              </a:solidFill>
              <a:latin typeface="Raleway" panose="020B0503030101060003" pitchFamily="34" charset="-18"/>
              <a:cs typeface="Arial Unicode MS" charset="0"/>
            </a:endParaRPr>
          </a:p>
        </p:txBody>
      </p:sp>
      <p:sp>
        <p:nvSpPr>
          <p:cNvPr id="25" name="Rectangle 6">
            <a:extLst>
              <a:ext uri="{FF2B5EF4-FFF2-40B4-BE49-F238E27FC236}">
                <a16:creationId xmlns:a16="http://schemas.microsoft.com/office/drawing/2014/main" id="{2DC13324-5807-8C1A-3E34-6F68693B14C4}"/>
              </a:ext>
            </a:extLst>
          </p:cNvPr>
          <p:cNvSpPr>
            <a:spLocks noChangeArrowheads="1"/>
          </p:cNvSpPr>
          <p:nvPr/>
        </p:nvSpPr>
        <p:spPr bwMode="auto">
          <a:xfrm>
            <a:off x="2784476" y="2932114"/>
            <a:ext cx="1106487" cy="352489"/>
          </a:xfrm>
          <a:prstGeom prst="rect">
            <a:avLst/>
          </a:prstGeom>
          <a:solidFill>
            <a:srgbClr val="ABC3DF"/>
          </a:solidFill>
          <a:ln w="9360" cap="flat">
            <a:solidFill>
              <a:srgbClr val="EEECE1"/>
            </a:solidFill>
            <a:miter lim="800000"/>
            <a:headEnd/>
            <a:tailEnd/>
          </a:ln>
          <a:effectLst/>
        </p:spPr>
        <p:txBody>
          <a:bodyPr lIns="90000" tIns="45000" rIns="90000" bIns="45000">
            <a:spAutoFit/>
          </a:bodyPr>
          <a:lstStyle/>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 sz="1700" dirty="0">
                <a:solidFill>
                  <a:srgbClr val="000000"/>
                </a:solidFill>
                <a:latin typeface="Raleway" panose="020B0503030101060003" pitchFamily="34" charset="-18"/>
                <a:ea typeface="Lucida Sans Unicode" charset="0"/>
                <a:cs typeface="Lucida Sans Unicode" charset="0"/>
              </a:rPr>
              <a:t>Proces A</a:t>
            </a:r>
          </a:p>
        </p:txBody>
      </p:sp>
      <p:sp>
        <p:nvSpPr>
          <p:cNvPr id="27" name="Rectangle 7">
            <a:extLst>
              <a:ext uri="{FF2B5EF4-FFF2-40B4-BE49-F238E27FC236}">
                <a16:creationId xmlns:a16="http://schemas.microsoft.com/office/drawing/2014/main" id="{9D749A77-B3BD-0391-569C-CB5B17308365}"/>
              </a:ext>
            </a:extLst>
          </p:cNvPr>
          <p:cNvSpPr>
            <a:spLocks noChangeArrowheads="1"/>
          </p:cNvSpPr>
          <p:nvPr/>
        </p:nvSpPr>
        <p:spPr bwMode="auto">
          <a:xfrm>
            <a:off x="2235201" y="4224339"/>
            <a:ext cx="1189037" cy="352489"/>
          </a:xfrm>
          <a:prstGeom prst="rect">
            <a:avLst/>
          </a:prstGeom>
          <a:solidFill>
            <a:srgbClr val="ABC3DF"/>
          </a:solidFill>
          <a:ln w="9360" cap="flat">
            <a:solidFill>
              <a:srgbClr val="EEECE1"/>
            </a:solidFill>
            <a:miter lim="800000"/>
            <a:headEnd/>
            <a:tailEnd/>
          </a:ln>
          <a:effectLst/>
        </p:spPr>
        <p:txBody>
          <a:bodyPr lIns="90000" tIns="45000" rIns="90000" bIns="45000">
            <a:spAutoFit/>
          </a:bodyPr>
          <a:lstStyle/>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 sz="1700" dirty="0">
                <a:solidFill>
                  <a:srgbClr val="000000"/>
                </a:solidFill>
                <a:latin typeface="Raleway" panose="020B0503030101060003" pitchFamily="34" charset="-18"/>
                <a:ea typeface="Lucida Sans Unicode" charset="0"/>
                <a:cs typeface="Lucida Sans Unicode" charset="0"/>
              </a:rPr>
              <a:t>Proces</a:t>
            </a:r>
            <a:r>
              <a:rPr lang="sl" sz="1700" dirty="0">
                <a:solidFill>
                  <a:srgbClr val="000000"/>
                </a:solidFill>
                <a:latin typeface="Raleway" panose="020B0503030101060003" pitchFamily="34" charset="-18"/>
                <a:cs typeface="Lucida Sans Unicode" charset="0"/>
              </a:rPr>
              <a:t> B</a:t>
            </a:r>
          </a:p>
        </p:txBody>
      </p:sp>
      <p:sp>
        <p:nvSpPr>
          <p:cNvPr id="29" name="Rectangle 8">
            <a:extLst>
              <a:ext uri="{FF2B5EF4-FFF2-40B4-BE49-F238E27FC236}">
                <a16:creationId xmlns:a16="http://schemas.microsoft.com/office/drawing/2014/main" id="{D49F7D74-6E4C-C9D9-5F2D-D524C27DD095}"/>
              </a:ext>
            </a:extLst>
          </p:cNvPr>
          <p:cNvSpPr>
            <a:spLocks noChangeArrowheads="1"/>
          </p:cNvSpPr>
          <p:nvPr/>
        </p:nvSpPr>
        <p:spPr bwMode="auto">
          <a:xfrm>
            <a:off x="2452688" y="5668964"/>
            <a:ext cx="1222375" cy="365125"/>
          </a:xfrm>
          <a:prstGeom prst="rect">
            <a:avLst/>
          </a:prstGeom>
          <a:solidFill>
            <a:srgbClr val="ABC3DF"/>
          </a:solidFill>
          <a:ln w="9360" cap="flat">
            <a:solidFill>
              <a:srgbClr val="EEECE1"/>
            </a:solidFill>
            <a:miter lim="800000"/>
            <a:headEnd/>
            <a:tailEnd/>
          </a:ln>
          <a:effectLst/>
        </p:spPr>
        <p:txBody>
          <a:bodyPr lIns="90000" tIns="45000" rIns="90000" bIns="45000">
            <a:spAutoFit/>
          </a:bodyPr>
          <a:lstStyle/>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 sz="1700" dirty="0">
                <a:solidFill>
                  <a:srgbClr val="000000"/>
                </a:solidFill>
                <a:latin typeface="Raleway" panose="020B0503030101060003" pitchFamily="34" charset="-18"/>
                <a:ea typeface="Lucida Sans Unicode" charset="0"/>
                <a:cs typeface="Lucida Sans Unicode" charset="0"/>
              </a:rPr>
              <a:t>Proces</a:t>
            </a:r>
            <a:r>
              <a:rPr lang="sl" sz="1700" dirty="0">
                <a:solidFill>
                  <a:srgbClr val="000000"/>
                </a:solidFill>
                <a:latin typeface="Raleway" panose="020B0503030101060003" pitchFamily="34" charset="-18"/>
                <a:cs typeface="Lucida Sans Unicode" charset="0"/>
              </a:rPr>
              <a:t> F</a:t>
            </a:r>
          </a:p>
        </p:txBody>
      </p:sp>
      <p:sp>
        <p:nvSpPr>
          <p:cNvPr id="31" name="Rectangle 9">
            <a:extLst>
              <a:ext uri="{FF2B5EF4-FFF2-40B4-BE49-F238E27FC236}">
                <a16:creationId xmlns:a16="http://schemas.microsoft.com/office/drawing/2014/main" id="{F00662E9-476F-3131-D8F0-58A7B86DFE11}"/>
              </a:ext>
            </a:extLst>
          </p:cNvPr>
          <p:cNvSpPr>
            <a:spLocks noChangeArrowheads="1"/>
          </p:cNvSpPr>
          <p:nvPr/>
        </p:nvSpPr>
        <p:spPr bwMode="auto">
          <a:xfrm>
            <a:off x="3381376" y="3822701"/>
            <a:ext cx="1158875" cy="365125"/>
          </a:xfrm>
          <a:prstGeom prst="rect">
            <a:avLst/>
          </a:prstGeom>
          <a:solidFill>
            <a:srgbClr val="ABC3DF"/>
          </a:solidFill>
          <a:ln w="9360" cap="flat">
            <a:solidFill>
              <a:srgbClr val="EEECE1"/>
            </a:solidFill>
            <a:miter lim="800000"/>
            <a:headEnd/>
            <a:tailEnd/>
          </a:ln>
          <a:effectLst/>
        </p:spPr>
        <p:txBody>
          <a:bodyPr lIns="90000" tIns="45000" rIns="90000" bIns="45000">
            <a:spAutoFit/>
          </a:bodyPr>
          <a:lstStyle/>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 sz="1700" dirty="0">
                <a:solidFill>
                  <a:srgbClr val="000000"/>
                </a:solidFill>
                <a:latin typeface="Raleway" panose="020B0503030101060003" pitchFamily="34" charset="-18"/>
                <a:ea typeface="Lucida Sans Unicode" charset="0"/>
                <a:cs typeface="Lucida Sans Unicode" charset="0"/>
              </a:rPr>
              <a:t>Proces</a:t>
            </a:r>
            <a:r>
              <a:rPr lang="sl" sz="1700" dirty="0">
                <a:solidFill>
                  <a:srgbClr val="000000"/>
                </a:solidFill>
                <a:latin typeface="Raleway" panose="020B0503030101060003" pitchFamily="34" charset="-18"/>
                <a:cs typeface="Lucida Sans Unicode" charset="0"/>
              </a:rPr>
              <a:t> C</a:t>
            </a:r>
          </a:p>
        </p:txBody>
      </p:sp>
      <p:sp>
        <p:nvSpPr>
          <p:cNvPr id="34" name="Rectangle 10">
            <a:extLst>
              <a:ext uri="{FF2B5EF4-FFF2-40B4-BE49-F238E27FC236}">
                <a16:creationId xmlns:a16="http://schemas.microsoft.com/office/drawing/2014/main" id="{242175BF-7993-E3F7-CD91-713AD3874D51}"/>
              </a:ext>
            </a:extLst>
          </p:cNvPr>
          <p:cNvSpPr>
            <a:spLocks noChangeArrowheads="1"/>
          </p:cNvSpPr>
          <p:nvPr/>
        </p:nvSpPr>
        <p:spPr bwMode="auto">
          <a:xfrm>
            <a:off x="3181350" y="4779964"/>
            <a:ext cx="1143000" cy="365125"/>
          </a:xfrm>
          <a:prstGeom prst="rect">
            <a:avLst/>
          </a:prstGeom>
          <a:solidFill>
            <a:srgbClr val="ABC3DF"/>
          </a:solidFill>
          <a:ln w="9360" cap="flat">
            <a:solidFill>
              <a:srgbClr val="EEECE1"/>
            </a:solidFill>
            <a:miter lim="800000"/>
            <a:headEnd/>
            <a:tailEnd/>
          </a:ln>
          <a:effectLst/>
        </p:spPr>
        <p:txBody>
          <a:bodyPr lIns="90000" tIns="45000" rIns="90000" bIns="45000">
            <a:spAutoFit/>
          </a:bodyPr>
          <a:lstStyle/>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 sz="1700" dirty="0">
                <a:solidFill>
                  <a:srgbClr val="000000"/>
                </a:solidFill>
                <a:latin typeface="Raleway" panose="020B0503030101060003" pitchFamily="34" charset="-18"/>
                <a:ea typeface="Lucida Sans Unicode" charset="0"/>
                <a:cs typeface="Lucida Sans Unicode" charset="0"/>
              </a:rPr>
              <a:t>Proces</a:t>
            </a:r>
            <a:r>
              <a:rPr lang="sl" sz="1700" dirty="0">
                <a:solidFill>
                  <a:srgbClr val="000000"/>
                </a:solidFill>
                <a:latin typeface="Raleway" panose="020B0503030101060003" pitchFamily="34" charset="-18"/>
                <a:cs typeface="Lucida Sans Unicode" charset="0"/>
              </a:rPr>
              <a:t> D</a:t>
            </a:r>
          </a:p>
        </p:txBody>
      </p:sp>
      <p:sp>
        <p:nvSpPr>
          <p:cNvPr id="35" name="Rectangle 11">
            <a:extLst>
              <a:ext uri="{FF2B5EF4-FFF2-40B4-BE49-F238E27FC236}">
                <a16:creationId xmlns:a16="http://schemas.microsoft.com/office/drawing/2014/main" id="{DE88D608-408E-8403-AF0A-08FB27C7EB39}"/>
              </a:ext>
            </a:extLst>
          </p:cNvPr>
          <p:cNvSpPr>
            <a:spLocks noChangeArrowheads="1"/>
          </p:cNvSpPr>
          <p:nvPr/>
        </p:nvSpPr>
        <p:spPr bwMode="auto">
          <a:xfrm>
            <a:off x="4443412" y="4779964"/>
            <a:ext cx="1176338" cy="365125"/>
          </a:xfrm>
          <a:prstGeom prst="rect">
            <a:avLst/>
          </a:prstGeom>
          <a:solidFill>
            <a:srgbClr val="ABC3DF"/>
          </a:solidFill>
          <a:ln w="9360" cap="flat">
            <a:solidFill>
              <a:srgbClr val="EEECE1"/>
            </a:solidFill>
            <a:miter lim="800000"/>
            <a:headEnd/>
            <a:tailEnd/>
          </a:ln>
          <a:effectLst/>
        </p:spPr>
        <p:txBody>
          <a:bodyPr lIns="90000" tIns="45000" rIns="90000" bIns="45000">
            <a:spAutoFit/>
          </a:bodyPr>
          <a:lstStyle/>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 sz="1700" dirty="0">
                <a:solidFill>
                  <a:srgbClr val="000000"/>
                </a:solidFill>
                <a:latin typeface="Raleway" panose="020B0503030101060003" pitchFamily="34" charset="-18"/>
                <a:ea typeface="Lucida Sans Unicode" charset="0"/>
                <a:cs typeface="Lucida Sans Unicode" charset="0"/>
              </a:rPr>
              <a:t>Proces</a:t>
            </a:r>
            <a:r>
              <a:rPr lang="sl" sz="1700" dirty="0">
                <a:solidFill>
                  <a:srgbClr val="000000"/>
                </a:solidFill>
                <a:latin typeface="Raleway" panose="020B0503030101060003" pitchFamily="34" charset="-18"/>
                <a:cs typeface="Lucida Sans Unicode" charset="0"/>
              </a:rPr>
              <a:t> E</a:t>
            </a:r>
          </a:p>
        </p:txBody>
      </p:sp>
      <p:sp>
        <p:nvSpPr>
          <p:cNvPr id="36" name="Rectangle 12">
            <a:extLst>
              <a:ext uri="{FF2B5EF4-FFF2-40B4-BE49-F238E27FC236}">
                <a16:creationId xmlns:a16="http://schemas.microsoft.com/office/drawing/2014/main" id="{97585374-2C99-9E58-1F0B-40AFCA24E575}"/>
              </a:ext>
            </a:extLst>
          </p:cNvPr>
          <p:cNvSpPr>
            <a:spLocks noChangeArrowheads="1"/>
          </p:cNvSpPr>
          <p:nvPr/>
        </p:nvSpPr>
        <p:spPr bwMode="auto">
          <a:xfrm>
            <a:off x="3911601" y="5668964"/>
            <a:ext cx="1131887" cy="365125"/>
          </a:xfrm>
          <a:prstGeom prst="rect">
            <a:avLst/>
          </a:prstGeom>
          <a:solidFill>
            <a:srgbClr val="ABC3DF"/>
          </a:solidFill>
          <a:ln w="9360" cap="flat">
            <a:solidFill>
              <a:srgbClr val="EEECE1"/>
            </a:solidFill>
            <a:miter lim="800000"/>
            <a:headEnd/>
            <a:tailEnd/>
          </a:ln>
          <a:effectLst/>
        </p:spPr>
        <p:txBody>
          <a:bodyPr lIns="90000" tIns="45000" rIns="90000" bIns="45000">
            <a:spAutoFit/>
          </a:bodyPr>
          <a:lstStyle/>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 sz="1700" dirty="0">
                <a:solidFill>
                  <a:srgbClr val="000000"/>
                </a:solidFill>
                <a:latin typeface="Raleway" panose="020B0503030101060003" pitchFamily="34" charset="-18"/>
                <a:ea typeface="Lucida Sans Unicode" charset="0"/>
                <a:cs typeface="Lucida Sans Unicode" charset="0"/>
              </a:rPr>
              <a:t>Proces</a:t>
            </a:r>
            <a:r>
              <a:rPr lang="sl" sz="1700" dirty="0">
                <a:solidFill>
                  <a:srgbClr val="000000"/>
                </a:solidFill>
                <a:latin typeface="Raleway" panose="020B0503030101060003" pitchFamily="34" charset="-18"/>
                <a:cs typeface="Lucida Sans Unicode" charset="0"/>
              </a:rPr>
              <a:t> G</a:t>
            </a:r>
          </a:p>
        </p:txBody>
      </p:sp>
      <p:cxnSp>
        <p:nvCxnSpPr>
          <p:cNvPr id="37" name="AutoShape 13">
            <a:extLst>
              <a:ext uri="{FF2B5EF4-FFF2-40B4-BE49-F238E27FC236}">
                <a16:creationId xmlns:a16="http://schemas.microsoft.com/office/drawing/2014/main" id="{C5CCADA7-00B1-AC49-2F8B-43743C875361}"/>
              </a:ext>
            </a:extLst>
          </p:cNvPr>
          <p:cNvCxnSpPr>
            <a:cxnSpLocks noChangeShapeType="1"/>
          </p:cNvCxnSpPr>
          <p:nvPr/>
        </p:nvCxnSpPr>
        <p:spPr bwMode="auto">
          <a:xfrm rot="10800000">
            <a:off x="3956051" y="4187825"/>
            <a:ext cx="1081087" cy="596900"/>
          </a:xfrm>
          <a:prstGeom prst="bentConnector3">
            <a:avLst>
              <a:gd name="adj1" fmla="val 50000"/>
            </a:avLst>
          </a:prstGeom>
          <a:noFill/>
          <a:ln w="9360" cap="flat">
            <a:solidFill>
              <a:srgbClr val="000000"/>
            </a:solidFill>
            <a:miter lim="800000"/>
            <a:headEnd/>
            <a:tailEnd/>
          </a:ln>
          <a:effectLst/>
        </p:spPr>
      </p:cxnSp>
      <p:cxnSp>
        <p:nvCxnSpPr>
          <p:cNvPr id="38" name="AutoShape 14">
            <a:extLst>
              <a:ext uri="{FF2B5EF4-FFF2-40B4-BE49-F238E27FC236}">
                <a16:creationId xmlns:a16="http://schemas.microsoft.com/office/drawing/2014/main" id="{9673EB7D-1921-EA0D-1084-FB59AA5C85DC}"/>
              </a:ext>
            </a:extLst>
          </p:cNvPr>
          <p:cNvCxnSpPr>
            <a:cxnSpLocks noChangeShapeType="1"/>
          </p:cNvCxnSpPr>
          <p:nvPr/>
        </p:nvCxnSpPr>
        <p:spPr bwMode="auto">
          <a:xfrm rot="16200000">
            <a:off x="3558381" y="4382294"/>
            <a:ext cx="596900" cy="207962"/>
          </a:xfrm>
          <a:prstGeom prst="bentConnector3">
            <a:avLst>
              <a:gd name="adj1" fmla="val 49935"/>
            </a:avLst>
          </a:prstGeom>
          <a:noFill/>
          <a:ln w="9360" cap="flat">
            <a:solidFill>
              <a:srgbClr val="000000"/>
            </a:solidFill>
            <a:miter lim="800000"/>
            <a:headEnd/>
            <a:tailEnd/>
          </a:ln>
          <a:effectLst/>
        </p:spPr>
      </p:cxnSp>
      <p:cxnSp>
        <p:nvCxnSpPr>
          <p:cNvPr id="39" name="AutoShape 15">
            <a:extLst>
              <a:ext uri="{FF2B5EF4-FFF2-40B4-BE49-F238E27FC236}">
                <a16:creationId xmlns:a16="http://schemas.microsoft.com/office/drawing/2014/main" id="{4A5E1BE1-1DFC-9AD5-44AC-9DB272B3055A}"/>
              </a:ext>
            </a:extLst>
          </p:cNvPr>
          <p:cNvCxnSpPr>
            <a:cxnSpLocks noChangeShapeType="1"/>
          </p:cNvCxnSpPr>
          <p:nvPr/>
        </p:nvCxnSpPr>
        <p:spPr bwMode="auto">
          <a:xfrm flipV="1">
            <a:off x="3063876" y="5145089"/>
            <a:ext cx="688975" cy="528637"/>
          </a:xfrm>
          <a:prstGeom prst="bentConnector3">
            <a:avLst>
              <a:gd name="adj1" fmla="val 49921"/>
            </a:avLst>
          </a:prstGeom>
          <a:noFill/>
          <a:ln w="9360" cap="flat">
            <a:solidFill>
              <a:srgbClr val="000000"/>
            </a:solidFill>
            <a:miter lim="800000"/>
            <a:headEnd/>
            <a:tailEnd/>
          </a:ln>
          <a:effectLst/>
        </p:spPr>
      </p:cxnSp>
      <p:cxnSp>
        <p:nvCxnSpPr>
          <p:cNvPr id="40" name="AutoShape 16">
            <a:extLst>
              <a:ext uri="{FF2B5EF4-FFF2-40B4-BE49-F238E27FC236}">
                <a16:creationId xmlns:a16="http://schemas.microsoft.com/office/drawing/2014/main" id="{AD4DA917-1473-CD0F-9BDD-00D2AE2751AD}"/>
              </a:ext>
            </a:extLst>
          </p:cNvPr>
          <p:cNvCxnSpPr>
            <a:cxnSpLocks noChangeShapeType="1"/>
          </p:cNvCxnSpPr>
          <p:nvPr/>
        </p:nvCxnSpPr>
        <p:spPr bwMode="auto">
          <a:xfrm rot="10800000">
            <a:off x="3748088" y="5145089"/>
            <a:ext cx="735013" cy="528637"/>
          </a:xfrm>
          <a:prstGeom prst="bentConnector3">
            <a:avLst>
              <a:gd name="adj1" fmla="val 49898"/>
            </a:avLst>
          </a:prstGeom>
          <a:noFill/>
          <a:ln w="9360" cap="flat">
            <a:solidFill>
              <a:srgbClr val="000000"/>
            </a:solidFill>
            <a:miter lim="800000"/>
            <a:headEnd/>
            <a:tailEnd/>
          </a:ln>
          <a:effectLst/>
        </p:spPr>
      </p:cxnSp>
      <p:cxnSp>
        <p:nvCxnSpPr>
          <p:cNvPr id="41" name="AutoShape 17">
            <a:extLst>
              <a:ext uri="{FF2B5EF4-FFF2-40B4-BE49-F238E27FC236}">
                <a16:creationId xmlns:a16="http://schemas.microsoft.com/office/drawing/2014/main" id="{26901AA3-5402-B7E7-8817-18C29601831B}"/>
              </a:ext>
            </a:extLst>
          </p:cNvPr>
          <p:cNvCxnSpPr>
            <a:cxnSpLocks noChangeShapeType="1"/>
          </p:cNvCxnSpPr>
          <p:nvPr/>
        </p:nvCxnSpPr>
        <p:spPr bwMode="auto">
          <a:xfrm rot="10800000">
            <a:off x="3333751" y="3297239"/>
            <a:ext cx="631825" cy="530225"/>
          </a:xfrm>
          <a:prstGeom prst="bentConnector3">
            <a:avLst>
              <a:gd name="adj1" fmla="val 49912"/>
            </a:avLst>
          </a:prstGeom>
          <a:noFill/>
          <a:ln w="9360" cap="flat">
            <a:solidFill>
              <a:srgbClr val="000000"/>
            </a:solidFill>
            <a:miter lim="800000"/>
            <a:headEnd/>
            <a:tailEnd/>
          </a:ln>
          <a:effectLst/>
        </p:spPr>
      </p:cxnSp>
      <p:cxnSp>
        <p:nvCxnSpPr>
          <p:cNvPr id="42" name="AutoShape 18">
            <a:extLst>
              <a:ext uri="{FF2B5EF4-FFF2-40B4-BE49-F238E27FC236}">
                <a16:creationId xmlns:a16="http://schemas.microsoft.com/office/drawing/2014/main" id="{A97CA240-51D3-5B22-BEFC-7EF81B629DAE}"/>
              </a:ext>
            </a:extLst>
          </p:cNvPr>
          <p:cNvCxnSpPr>
            <a:cxnSpLocks noChangeShapeType="1"/>
          </p:cNvCxnSpPr>
          <p:nvPr/>
        </p:nvCxnSpPr>
        <p:spPr bwMode="auto">
          <a:xfrm flipV="1">
            <a:off x="2595562" y="3297239"/>
            <a:ext cx="744538" cy="498475"/>
          </a:xfrm>
          <a:prstGeom prst="bentConnector3">
            <a:avLst>
              <a:gd name="adj1" fmla="val 49926"/>
            </a:avLst>
          </a:prstGeom>
          <a:noFill/>
          <a:ln w="9360" cap="flat">
            <a:solidFill>
              <a:srgbClr val="000000"/>
            </a:solidFill>
            <a:miter lim="800000"/>
            <a:headEnd/>
            <a:tailEnd/>
          </a:ln>
          <a:effectLst/>
        </p:spPr>
      </p:cxnSp>
      <p:sp>
        <p:nvSpPr>
          <p:cNvPr id="43" name="Line 35">
            <a:extLst>
              <a:ext uri="{FF2B5EF4-FFF2-40B4-BE49-F238E27FC236}">
                <a16:creationId xmlns:a16="http://schemas.microsoft.com/office/drawing/2014/main" id="{8E0C9475-C20C-BB81-A24C-E58540C27A69}"/>
              </a:ext>
            </a:extLst>
          </p:cNvPr>
          <p:cNvSpPr>
            <a:spLocks noChangeShapeType="1"/>
          </p:cNvSpPr>
          <p:nvPr/>
        </p:nvSpPr>
        <p:spPr bwMode="auto">
          <a:xfrm>
            <a:off x="2595562" y="3790950"/>
            <a:ext cx="1588" cy="433388"/>
          </a:xfrm>
          <a:prstGeom prst="line">
            <a:avLst/>
          </a:prstGeom>
          <a:noFill/>
          <a:ln w="9360" cap="flat">
            <a:solidFill>
              <a:srgbClr val="000000"/>
            </a:solidFill>
            <a:round/>
            <a:headEnd/>
            <a:tailEnd/>
          </a:ln>
          <a:effectLst/>
        </p:spPr>
        <p:txBody>
          <a:bodyPr/>
          <a:lstStyle/>
          <a:p>
            <a:endParaRPr lang="de-DE" dirty="0">
              <a:latin typeface="Raleway" panose="020B0503030101060003" pitchFamily="34" charset="-18"/>
            </a:endParaRPr>
          </a:p>
        </p:txBody>
      </p:sp>
      <p:sp>
        <p:nvSpPr>
          <p:cNvPr id="44" name="Line 36">
            <a:extLst>
              <a:ext uri="{FF2B5EF4-FFF2-40B4-BE49-F238E27FC236}">
                <a16:creationId xmlns:a16="http://schemas.microsoft.com/office/drawing/2014/main" id="{017D87CF-C56E-3842-40DD-A09A3B21C70E}"/>
              </a:ext>
            </a:extLst>
          </p:cNvPr>
          <p:cNvSpPr>
            <a:spLocks noChangeShapeType="1"/>
          </p:cNvSpPr>
          <p:nvPr/>
        </p:nvSpPr>
        <p:spPr bwMode="auto">
          <a:xfrm>
            <a:off x="2740026" y="4583114"/>
            <a:ext cx="1587" cy="1081087"/>
          </a:xfrm>
          <a:prstGeom prst="line">
            <a:avLst/>
          </a:prstGeom>
          <a:noFill/>
          <a:ln w="9360" cap="flat">
            <a:solidFill>
              <a:srgbClr val="000000"/>
            </a:solidFill>
            <a:round/>
            <a:headEnd/>
            <a:tailEnd/>
          </a:ln>
          <a:effectLst/>
        </p:spPr>
        <p:txBody>
          <a:bodyPr/>
          <a:lstStyle/>
          <a:p>
            <a:endParaRPr lang="de-DE" dirty="0">
              <a:latin typeface="Raleway" panose="020B0503030101060003" pitchFamily="34" charset="-18"/>
            </a:endParaRPr>
          </a:p>
        </p:txBody>
      </p:sp>
      <p:sp>
        <p:nvSpPr>
          <p:cNvPr id="45" name="Rectangle 3">
            <a:extLst>
              <a:ext uri="{FF2B5EF4-FFF2-40B4-BE49-F238E27FC236}">
                <a16:creationId xmlns:a16="http://schemas.microsoft.com/office/drawing/2014/main" id="{31A7A8C4-2828-3BC9-46D4-06AD345EABC1}"/>
              </a:ext>
            </a:extLst>
          </p:cNvPr>
          <p:cNvSpPr>
            <a:spLocks noChangeArrowheads="1"/>
          </p:cNvSpPr>
          <p:nvPr/>
        </p:nvSpPr>
        <p:spPr bwMode="auto">
          <a:xfrm>
            <a:off x="6318918" y="1981199"/>
            <a:ext cx="4425282" cy="4495799"/>
          </a:xfrm>
          <a:prstGeom prst="rect">
            <a:avLst/>
          </a:prstGeom>
          <a:noFill/>
          <a:ln w="9360" cap="flat">
            <a:solidFill>
              <a:srgbClr val="000000"/>
            </a:solidFill>
            <a:miter lim="800000"/>
            <a:headEnd/>
            <a:tailEnd/>
          </a:ln>
          <a:effectLst/>
        </p:spPr>
        <p:txBody>
          <a:bodyPr lIns="90000" tIns="45000" rIns="90000" bIns="45000"/>
          <a:lstStyle/>
          <a:p>
            <a:pPr>
              <a:lnSpc>
                <a:spcPct val="125000"/>
              </a:lnSpc>
              <a:spcBef>
                <a:spcPts val="2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000" b="1" u="sng" dirty="0">
                <a:solidFill>
                  <a:schemeClr val="tx1">
                    <a:lumMod val="65000"/>
                    <a:lumOff val="35000"/>
                  </a:schemeClr>
                </a:solidFill>
                <a:latin typeface="Raleway" panose="020B0503030101060003" pitchFamily="34" charset="-18"/>
                <a:cs typeface="Arial Unicode MS" charset="0"/>
              </a:rPr>
              <a:t>Sistemski (LCI) procesi: </a:t>
            </a:r>
            <a:r>
              <a:rPr lang="pl-PL" sz="2000" dirty="0">
                <a:solidFill>
                  <a:schemeClr val="tx1">
                    <a:lumMod val="65000"/>
                    <a:lumOff val="35000"/>
                  </a:schemeClr>
                </a:solidFill>
                <a:latin typeface="Raleway" panose="020B0503030101060003" pitchFamily="34" charset="-18"/>
                <a:cs typeface="Arial Unicode MS" charset="0"/>
              </a:rPr>
              <a:t>kumulativni podatki (za preliminarne ocene)</a:t>
            </a:r>
            <a:endParaRPr lang="de-DE" sz="2200" dirty="0">
              <a:solidFill>
                <a:srgbClr val="000000"/>
              </a:solidFill>
              <a:latin typeface="Raleway" panose="020B0503030101060003" pitchFamily="34" charset="-18"/>
              <a:cs typeface="Arial Unicode MS" charset="0"/>
            </a:endParaRPr>
          </a:p>
        </p:txBody>
      </p:sp>
      <p:sp>
        <p:nvSpPr>
          <p:cNvPr id="46" name="Rectangle 5">
            <a:extLst>
              <a:ext uri="{FF2B5EF4-FFF2-40B4-BE49-F238E27FC236}">
                <a16:creationId xmlns:a16="http://schemas.microsoft.com/office/drawing/2014/main" id="{B5701ED3-A44D-5A6C-632A-C2CAA05FAA4B}"/>
              </a:ext>
            </a:extLst>
          </p:cNvPr>
          <p:cNvSpPr>
            <a:spLocks noChangeArrowheads="1"/>
          </p:cNvSpPr>
          <p:nvPr/>
        </p:nvSpPr>
        <p:spPr bwMode="auto">
          <a:xfrm>
            <a:off x="7543748" y="3773041"/>
            <a:ext cx="3024336" cy="2546498"/>
          </a:xfrm>
          <a:prstGeom prst="rect">
            <a:avLst/>
          </a:prstGeom>
          <a:solidFill>
            <a:srgbClr val="F2F2F2"/>
          </a:solidFill>
          <a:ln w="38100" cap="flat">
            <a:solidFill>
              <a:srgbClr val="7CA1CE"/>
            </a:solidFill>
            <a:miter lim="800000"/>
            <a:headEnd/>
            <a:tailEnd/>
          </a:ln>
          <a:effectLst/>
        </p:spPr>
        <p:txBody>
          <a:bodyPr wrap="none" anchor="ctr"/>
          <a:lstStyle/>
          <a:p>
            <a:endParaRPr lang="de-DE" dirty="0">
              <a:latin typeface="Raleway" panose="020B0503030101060003" pitchFamily="34" charset="-18"/>
            </a:endParaRPr>
          </a:p>
        </p:txBody>
      </p:sp>
      <p:sp>
        <p:nvSpPr>
          <p:cNvPr id="47" name="Rectangle 19">
            <a:extLst>
              <a:ext uri="{FF2B5EF4-FFF2-40B4-BE49-F238E27FC236}">
                <a16:creationId xmlns:a16="http://schemas.microsoft.com/office/drawing/2014/main" id="{7712698A-32D4-4648-C066-8C0E048CDB24}"/>
              </a:ext>
            </a:extLst>
          </p:cNvPr>
          <p:cNvSpPr>
            <a:spLocks noChangeArrowheads="1"/>
          </p:cNvSpPr>
          <p:nvPr/>
        </p:nvSpPr>
        <p:spPr bwMode="auto">
          <a:xfrm>
            <a:off x="7831780" y="3043932"/>
            <a:ext cx="1189038" cy="352489"/>
          </a:xfrm>
          <a:prstGeom prst="rect">
            <a:avLst/>
          </a:prstGeom>
          <a:solidFill>
            <a:srgbClr val="ABC3DF"/>
          </a:solidFill>
          <a:ln w="9525" cap="flat">
            <a:noFill/>
            <a:round/>
            <a:headEnd/>
            <a:tailEnd/>
          </a:ln>
          <a:effectLst/>
        </p:spPr>
        <p:txBody>
          <a:bodyPr lIns="90000" tIns="45000" rIns="90000" bIns="45000">
            <a:spAutoFit/>
          </a:bodyPr>
          <a:lstStyle/>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 sz="1700" dirty="0">
                <a:solidFill>
                  <a:srgbClr val="000000"/>
                </a:solidFill>
                <a:latin typeface="Raleway" panose="020B0503030101060003" pitchFamily="34" charset="-18"/>
                <a:ea typeface="Lucida Sans Unicode" charset="0"/>
                <a:cs typeface="Lucida Sans Unicode" charset="0"/>
              </a:rPr>
              <a:t>Proces</a:t>
            </a:r>
            <a:r>
              <a:rPr lang="sl" sz="1700" dirty="0">
                <a:solidFill>
                  <a:srgbClr val="000000"/>
                </a:solidFill>
                <a:latin typeface="Raleway" panose="020B0503030101060003" pitchFamily="34" charset="-18"/>
                <a:cs typeface="Lucida Sans Unicode" charset="0"/>
              </a:rPr>
              <a:t> A</a:t>
            </a:r>
          </a:p>
        </p:txBody>
      </p:sp>
      <p:grpSp>
        <p:nvGrpSpPr>
          <p:cNvPr id="48" name="Group 20">
            <a:extLst>
              <a:ext uri="{FF2B5EF4-FFF2-40B4-BE49-F238E27FC236}">
                <a16:creationId xmlns:a16="http://schemas.microsoft.com/office/drawing/2014/main" id="{67F05061-4D23-1601-2DEE-5BC458609A17}"/>
              </a:ext>
            </a:extLst>
          </p:cNvPr>
          <p:cNvGrpSpPr>
            <a:grpSpLocks/>
          </p:cNvGrpSpPr>
          <p:nvPr/>
        </p:nvGrpSpPr>
        <p:grpSpPr bwMode="auto">
          <a:xfrm>
            <a:off x="7633721" y="3907977"/>
            <a:ext cx="2894677" cy="2271821"/>
            <a:chOff x="4082" y="2767"/>
            <a:chExt cx="1743" cy="1338"/>
          </a:xfrm>
        </p:grpSpPr>
        <p:sp>
          <p:nvSpPr>
            <p:cNvPr id="49" name="Rectangle 21">
              <a:extLst>
                <a:ext uri="{FF2B5EF4-FFF2-40B4-BE49-F238E27FC236}">
                  <a16:creationId xmlns:a16="http://schemas.microsoft.com/office/drawing/2014/main" id="{EBF40338-1F22-45EA-1A70-1FE70F40609D}"/>
                </a:ext>
              </a:extLst>
            </p:cNvPr>
            <p:cNvSpPr>
              <a:spLocks noChangeArrowheads="1"/>
            </p:cNvSpPr>
            <p:nvPr/>
          </p:nvSpPr>
          <p:spPr bwMode="auto">
            <a:xfrm>
              <a:off x="4550" y="2767"/>
              <a:ext cx="662" cy="199"/>
            </a:xfrm>
            <a:prstGeom prst="rect">
              <a:avLst/>
            </a:prstGeom>
            <a:solidFill>
              <a:srgbClr val="ABC3DF"/>
            </a:solidFill>
            <a:ln w="9360" cap="flat">
              <a:solidFill>
                <a:srgbClr val="EEECE1"/>
              </a:solidFill>
              <a:miter lim="800000"/>
              <a:headEnd/>
              <a:tailEnd/>
            </a:ln>
            <a:effectLst/>
          </p:spPr>
          <p:txBody>
            <a:bodyPr lIns="90000" tIns="45000" rIns="90000" bIns="45000">
              <a:spAutoFit/>
            </a:bodyPr>
            <a:lstStyle/>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 sz="1600" dirty="0">
                  <a:solidFill>
                    <a:srgbClr val="1F497D"/>
                  </a:solidFill>
                  <a:latin typeface="Raleway" panose="020B0503030101060003" pitchFamily="34" charset="-18"/>
                  <a:cs typeface="Lucida Sans Unicode" charset="0"/>
                </a:rPr>
                <a:t>Proces</a:t>
              </a:r>
              <a:r>
                <a:rPr lang="sl" sz="1600" dirty="0">
                  <a:solidFill>
                    <a:srgbClr val="1F497D"/>
                  </a:solidFill>
                  <a:latin typeface="Raleway" panose="020B0503030101060003" pitchFamily="34" charset="-18"/>
                  <a:ea typeface="Lucida Sans Unicode" charset="0"/>
                  <a:cs typeface="Lucida Sans Unicode" charset="0"/>
                </a:rPr>
                <a:t> A</a:t>
              </a:r>
            </a:p>
          </p:txBody>
        </p:sp>
        <p:sp>
          <p:nvSpPr>
            <p:cNvPr id="50" name="Rectangle 22">
              <a:extLst>
                <a:ext uri="{FF2B5EF4-FFF2-40B4-BE49-F238E27FC236}">
                  <a16:creationId xmlns:a16="http://schemas.microsoft.com/office/drawing/2014/main" id="{83FE9740-77CB-523D-F07C-F5CA75B5A960}"/>
                </a:ext>
              </a:extLst>
            </p:cNvPr>
            <p:cNvSpPr>
              <a:spLocks noChangeArrowheads="1"/>
            </p:cNvSpPr>
            <p:nvPr/>
          </p:nvSpPr>
          <p:spPr bwMode="auto">
            <a:xfrm>
              <a:off x="4082" y="3136"/>
              <a:ext cx="633" cy="199"/>
            </a:xfrm>
            <a:prstGeom prst="rect">
              <a:avLst/>
            </a:prstGeom>
            <a:solidFill>
              <a:srgbClr val="DCE6F2"/>
            </a:solidFill>
            <a:ln w="9360" cap="flat">
              <a:solidFill>
                <a:srgbClr val="EEECE1"/>
              </a:solidFill>
              <a:miter lim="800000"/>
              <a:headEnd/>
              <a:tailEnd/>
            </a:ln>
            <a:effectLst/>
          </p:spPr>
          <p:txBody>
            <a:bodyPr lIns="90000" tIns="45000" rIns="90000" bIns="45000">
              <a:spAutoFit/>
            </a:bodyPr>
            <a:lstStyle/>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 sz="1600" dirty="0">
                  <a:solidFill>
                    <a:srgbClr val="1F497D"/>
                  </a:solidFill>
                  <a:latin typeface="Raleway" panose="020B0503030101060003" pitchFamily="34" charset="-18"/>
                  <a:cs typeface="Lucida Sans Unicode" charset="0"/>
                </a:rPr>
                <a:t>Proces B</a:t>
              </a:r>
            </a:p>
          </p:txBody>
        </p:sp>
        <p:sp>
          <p:nvSpPr>
            <p:cNvPr id="51" name="Rectangle 23">
              <a:extLst>
                <a:ext uri="{FF2B5EF4-FFF2-40B4-BE49-F238E27FC236}">
                  <a16:creationId xmlns:a16="http://schemas.microsoft.com/office/drawing/2014/main" id="{FE9778A7-A256-7A6D-DDAC-62029EDA7E82}"/>
                </a:ext>
              </a:extLst>
            </p:cNvPr>
            <p:cNvSpPr>
              <a:spLocks noChangeArrowheads="1"/>
            </p:cNvSpPr>
            <p:nvPr/>
          </p:nvSpPr>
          <p:spPr bwMode="auto">
            <a:xfrm>
              <a:off x="4309" y="3906"/>
              <a:ext cx="639" cy="199"/>
            </a:xfrm>
            <a:prstGeom prst="rect">
              <a:avLst/>
            </a:prstGeom>
            <a:solidFill>
              <a:srgbClr val="DCE6F2"/>
            </a:solidFill>
            <a:ln w="9360" cap="flat">
              <a:solidFill>
                <a:srgbClr val="EEECE1"/>
              </a:solidFill>
              <a:miter lim="800000"/>
              <a:headEnd/>
              <a:tailEnd/>
            </a:ln>
            <a:effectLst/>
          </p:spPr>
          <p:txBody>
            <a:bodyPr lIns="90000" tIns="45000" rIns="90000" bIns="45000">
              <a:spAutoFit/>
            </a:bodyPr>
            <a:lstStyle/>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 sz="1600" dirty="0">
                  <a:solidFill>
                    <a:srgbClr val="1F497D"/>
                  </a:solidFill>
                  <a:latin typeface="Raleway" panose="020B0503030101060003" pitchFamily="34" charset="-18"/>
                  <a:cs typeface="Lucida Sans Unicode" charset="0"/>
                </a:rPr>
                <a:t>Proces</a:t>
              </a:r>
              <a:r>
                <a:rPr lang="sl" sz="1600" dirty="0">
                  <a:solidFill>
                    <a:srgbClr val="1F497D"/>
                  </a:solidFill>
                  <a:latin typeface="Raleway" panose="020B0503030101060003" pitchFamily="34" charset="-18"/>
                  <a:ea typeface="Lucida Sans Unicode" charset="0"/>
                  <a:cs typeface="Lucida Sans Unicode" charset="0"/>
                </a:rPr>
                <a:t> F</a:t>
              </a:r>
            </a:p>
          </p:txBody>
        </p:sp>
        <p:sp>
          <p:nvSpPr>
            <p:cNvPr id="52" name="Rectangle 24">
              <a:extLst>
                <a:ext uri="{FF2B5EF4-FFF2-40B4-BE49-F238E27FC236}">
                  <a16:creationId xmlns:a16="http://schemas.microsoft.com/office/drawing/2014/main" id="{3F972A1C-66EA-67A1-7014-34EF9D69A5D0}"/>
                </a:ext>
              </a:extLst>
            </p:cNvPr>
            <p:cNvSpPr>
              <a:spLocks noChangeArrowheads="1"/>
            </p:cNvSpPr>
            <p:nvPr/>
          </p:nvSpPr>
          <p:spPr bwMode="auto">
            <a:xfrm>
              <a:off x="4859" y="3136"/>
              <a:ext cx="625" cy="199"/>
            </a:xfrm>
            <a:prstGeom prst="rect">
              <a:avLst/>
            </a:prstGeom>
            <a:solidFill>
              <a:srgbClr val="DCE6F2"/>
            </a:solidFill>
            <a:ln w="9360" cap="flat">
              <a:solidFill>
                <a:srgbClr val="EEECE1"/>
              </a:solidFill>
              <a:miter lim="800000"/>
              <a:headEnd/>
              <a:tailEnd/>
            </a:ln>
            <a:effectLst/>
          </p:spPr>
          <p:txBody>
            <a:bodyPr lIns="90000" tIns="45000" rIns="90000" bIns="45000">
              <a:spAutoFit/>
            </a:bodyPr>
            <a:lstStyle/>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 sz="1600" dirty="0">
                  <a:solidFill>
                    <a:srgbClr val="1F497D"/>
                  </a:solidFill>
                  <a:latin typeface="Raleway" panose="020B0503030101060003" pitchFamily="34" charset="-18"/>
                  <a:cs typeface="Lucida Sans Unicode" charset="0"/>
                </a:rPr>
                <a:t>Proces C</a:t>
              </a:r>
            </a:p>
          </p:txBody>
        </p:sp>
        <p:sp>
          <p:nvSpPr>
            <p:cNvPr id="53" name="Rectangle 25">
              <a:extLst>
                <a:ext uri="{FF2B5EF4-FFF2-40B4-BE49-F238E27FC236}">
                  <a16:creationId xmlns:a16="http://schemas.microsoft.com/office/drawing/2014/main" id="{21CBCC68-1CF2-56C8-DA7D-1AFDC430B429}"/>
                </a:ext>
              </a:extLst>
            </p:cNvPr>
            <p:cNvSpPr>
              <a:spLocks noChangeArrowheads="1"/>
            </p:cNvSpPr>
            <p:nvPr/>
          </p:nvSpPr>
          <p:spPr bwMode="auto">
            <a:xfrm>
              <a:off x="4490" y="3511"/>
              <a:ext cx="653" cy="199"/>
            </a:xfrm>
            <a:prstGeom prst="rect">
              <a:avLst/>
            </a:prstGeom>
            <a:solidFill>
              <a:srgbClr val="DCE6F2"/>
            </a:solidFill>
            <a:ln w="9360" cap="flat">
              <a:solidFill>
                <a:srgbClr val="EEECE1"/>
              </a:solidFill>
              <a:miter lim="800000"/>
              <a:headEnd/>
              <a:tailEnd/>
            </a:ln>
            <a:effectLst/>
          </p:spPr>
          <p:txBody>
            <a:bodyPr lIns="90000" tIns="45000" rIns="90000" bIns="45000">
              <a:spAutoFit/>
            </a:bodyPr>
            <a:lstStyle/>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 sz="1600" dirty="0">
                  <a:solidFill>
                    <a:srgbClr val="1F497D"/>
                  </a:solidFill>
                  <a:latin typeface="Raleway" panose="020B0503030101060003" pitchFamily="34" charset="-18"/>
                  <a:cs typeface="Lucida Sans Unicode" charset="0"/>
                </a:rPr>
                <a:t>Proces</a:t>
              </a:r>
              <a:r>
                <a:rPr lang="sl" sz="1600" dirty="0">
                  <a:solidFill>
                    <a:srgbClr val="1F497D"/>
                  </a:solidFill>
                  <a:latin typeface="Raleway" panose="020B0503030101060003" pitchFamily="34" charset="-18"/>
                  <a:ea typeface="Lucida Sans Unicode" charset="0"/>
                  <a:cs typeface="Lucida Sans Unicode" charset="0"/>
                </a:rPr>
                <a:t> D</a:t>
              </a:r>
            </a:p>
          </p:txBody>
        </p:sp>
        <p:sp>
          <p:nvSpPr>
            <p:cNvPr id="54" name="Rectangle 26">
              <a:extLst>
                <a:ext uri="{FF2B5EF4-FFF2-40B4-BE49-F238E27FC236}">
                  <a16:creationId xmlns:a16="http://schemas.microsoft.com/office/drawing/2014/main" id="{9DD236A9-CBD2-A71B-32DA-BE3F30478A24}"/>
                </a:ext>
              </a:extLst>
            </p:cNvPr>
            <p:cNvSpPr>
              <a:spLocks noChangeArrowheads="1"/>
            </p:cNvSpPr>
            <p:nvPr/>
          </p:nvSpPr>
          <p:spPr bwMode="auto">
            <a:xfrm>
              <a:off x="5193" y="3511"/>
              <a:ext cx="632" cy="199"/>
            </a:xfrm>
            <a:prstGeom prst="rect">
              <a:avLst/>
            </a:prstGeom>
            <a:solidFill>
              <a:srgbClr val="DCE6F2"/>
            </a:solidFill>
            <a:ln w="9360" cap="flat">
              <a:solidFill>
                <a:srgbClr val="EEECE1"/>
              </a:solidFill>
              <a:miter lim="800000"/>
              <a:headEnd/>
              <a:tailEnd/>
            </a:ln>
            <a:effectLst/>
          </p:spPr>
          <p:txBody>
            <a:bodyPr lIns="90000" tIns="45000" rIns="90000" bIns="45000">
              <a:spAutoFit/>
            </a:bodyPr>
            <a:lstStyle/>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 sz="1600" dirty="0">
                  <a:solidFill>
                    <a:srgbClr val="1F497D"/>
                  </a:solidFill>
                  <a:latin typeface="Raleway" panose="020B0503030101060003" pitchFamily="34" charset="-18"/>
                  <a:cs typeface="Lucida Sans Unicode" charset="0"/>
                </a:rPr>
                <a:t>Proces</a:t>
              </a:r>
              <a:r>
                <a:rPr lang="sl" sz="1600" dirty="0">
                  <a:solidFill>
                    <a:srgbClr val="1F497D"/>
                  </a:solidFill>
                  <a:latin typeface="Raleway" panose="020B0503030101060003" pitchFamily="34" charset="-18"/>
                  <a:ea typeface="Lucida Sans Unicode" charset="0"/>
                  <a:cs typeface="Lucida Sans Unicode" charset="0"/>
                </a:rPr>
                <a:t> E</a:t>
              </a:r>
            </a:p>
          </p:txBody>
        </p:sp>
        <p:sp>
          <p:nvSpPr>
            <p:cNvPr id="55" name="Rectangle 27">
              <a:extLst>
                <a:ext uri="{FF2B5EF4-FFF2-40B4-BE49-F238E27FC236}">
                  <a16:creationId xmlns:a16="http://schemas.microsoft.com/office/drawing/2014/main" id="{106AD749-F3CC-D950-C630-18192E562E20}"/>
                </a:ext>
              </a:extLst>
            </p:cNvPr>
            <p:cNvSpPr>
              <a:spLocks noChangeArrowheads="1"/>
            </p:cNvSpPr>
            <p:nvPr/>
          </p:nvSpPr>
          <p:spPr bwMode="auto">
            <a:xfrm>
              <a:off x="5108" y="3901"/>
              <a:ext cx="650" cy="199"/>
            </a:xfrm>
            <a:prstGeom prst="rect">
              <a:avLst/>
            </a:prstGeom>
            <a:solidFill>
              <a:srgbClr val="DCE6F2"/>
            </a:solidFill>
            <a:ln w="9360" cap="flat">
              <a:solidFill>
                <a:srgbClr val="EEECE1"/>
              </a:solidFill>
              <a:miter lim="800000"/>
              <a:headEnd/>
              <a:tailEnd/>
            </a:ln>
            <a:effectLst/>
          </p:spPr>
          <p:txBody>
            <a:bodyPr lIns="90000" tIns="45000" rIns="90000" bIns="45000">
              <a:spAutoFit/>
            </a:bodyPr>
            <a:lstStyle/>
            <a:p>
              <a:pPr>
                <a:spcBef>
                  <a:spcPts val="9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l" sz="1600" dirty="0">
                  <a:solidFill>
                    <a:srgbClr val="1F497D"/>
                  </a:solidFill>
                  <a:latin typeface="Raleway" panose="020B0503030101060003" pitchFamily="34" charset="-18"/>
                  <a:cs typeface="Lucida Sans Unicode" charset="0"/>
                </a:rPr>
                <a:t>Proces</a:t>
              </a:r>
              <a:r>
                <a:rPr lang="sl" sz="1600" dirty="0">
                  <a:solidFill>
                    <a:srgbClr val="1F497D"/>
                  </a:solidFill>
                  <a:latin typeface="Raleway" panose="020B0503030101060003" pitchFamily="34" charset="-18"/>
                  <a:ea typeface="Lucida Sans Unicode" charset="0"/>
                  <a:cs typeface="Lucida Sans Unicode" charset="0"/>
                </a:rPr>
                <a:t> G</a:t>
              </a:r>
            </a:p>
          </p:txBody>
        </p:sp>
        <p:cxnSp>
          <p:nvCxnSpPr>
            <p:cNvPr id="56" name="AutoShape 28">
              <a:extLst>
                <a:ext uri="{FF2B5EF4-FFF2-40B4-BE49-F238E27FC236}">
                  <a16:creationId xmlns:a16="http://schemas.microsoft.com/office/drawing/2014/main" id="{A3AFFA21-124C-AA53-51F3-A200F123F69F}"/>
                </a:ext>
              </a:extLst>
            </p:cNvPr>
            <p:cNvCxnSpPr>
              <a:cxnSpLocks noChangeShapeType="1"/>
            </p:cNvCxnSpPr>
            <p:nvPr/>
          </p:nvCxnSpPr>
          <p:spPr bwMode="auto">
            <a:xfrm rot="10800000">
              <a:off x="5132" y="3303"/>
              <a:ext cx="408" cy="206"/>
            </a:xfrm>
            <a:prstGeom prst="bentConnector3">
              <a:avLst>
                <a:gd name="adj1" fmla="val 49884"/>
              </a:avLst>
            </a:prstGeom>
            <a:noFill/>
            <a:ln w="19080" cap="flat">
              <a:solidFill>
                <a:srgbClr val="595959"/>
              </a:solidFill>
              <a:miter lim="800000"/>
              <a:headEnd/>
              <a:tailEnd/>
            </a:ln>
            <a:effectLst/>
          </p:spPr>
        </p:cxnSp>
        <p:cxnSp>
          <p:nvCxnSpPr>
            <p:cNvPr id="57" name="AutoShape 29">
              <a:extLst>
                <a:ext uri="{FF2B5EF4-FFF2-40B4-BE49-F238E27FC236}">
                  <a16:creationId xmlns:a16="http://schemas.microsoft.com/office/drawing/2014/main" id="{0C5A9573-B7E2-A98C-D538-6F36EEE5755B}"/>
                </a:ext>
              </a:extLst>
            </p:cNvPr>
            <p:cNvCxnSpPr>
              <a:cxnSpLocks noChangeShapeType="1"/>
            </p:cNvCxnSpPr>
            <p:nvPr/>
          </p:nvCxnSpPr>
          <p:spPr bwMode="auto">
            <a:xfrm flipV="1">
              <a:off x="4866" y="3304"/>
              <a:ext cx="268" cy="206"/>
            </a:xfrm>
            <a:prstGeom prst="bentConnector3">
              <a:avLst>
                <a:gd name="adj1" fmla="val 49870"/>
              </a:avLst>
            </a:prstGeom>
            <a:noFill/>
            <a:ln w="19080" cap="flat">
              <a:solidFill>
                <a:srgbClr val="595959"/>
              </a:solidFill>
              <a:miter lim="800000"/>
              <a:headEnd/>
              <a:tailEnd/>
            </a:ln>
            <a:effectLst/>
          </p:spPr>
        </p:cxnSp>
        <p:cxnSp>
          <p:nvCxnSpPr>
            <p:cNvPr id="58" name="AutoShape 30">
              <a:extLst>
                <a:ext uri="{FF2B5EF4-FFF2-40B4-BE49-F238E27FC236}">
                  <a16:creationId xmlns:a16="http://schemas.microsoft.com/office/drawing/2014/main" id="{FBC5D9EC-2656-779A-DEAB-6968D55F0B9B}"/>
                </a:ext>
              </a:extLst>
            </p:cNvPr>
            <p:cNvCxnSpPr>
              <a:cxnSpLocks noChangeShapeType="1"/>
            </p:cNvCxnSpPr>
            <p:nvPr/>
          </p:nvCxnSpPr>
          <p:spPr bwMode="auto">
            <a:xfrm rot="16200000">
              <a:off x="4656" y="3685"/>
              <a:ext cx="225" cy="211"/>
            </a:xfrm>
            <a:prstGeom prst="bentConnector3">
              <a:avLst>
                <a:gd name="adj1" fmla="val 49847"/>
              </a:avLst>
            </a:prstGeom>
            <a:noFill/>
            <a:ln w="19080" cap="flat">
              <a:solidFill>
                <a:srgbClr val="595959"/>
              </a:solidFill>
              <a:miter lim="800000"/>
              <a:headEnd/>
              <a:tailEnd/>
            </a:ln>
            <a:effectLst/>
          </p:spPr>
        </p:cxnSp>
        <p:cxnSp>
          <p:nvCxnSpPr>
            <p:cNvPr id="59" name="AutoShape 31">
              <a:extLst>
                <a:ext uri="{FF2B5EF4-FFF2-40B4-BE49-F238E27FC236}">
                  <a16:creationId xmlns:a16="http://schemas.microsoft.com/office/drawing/2014/main" id="{C99675A6-F0CA-101F-831D-66AA506B6D2D}"/>
                </a:ext>
              </a:extLst>
            </p:cNvPr>
            <p:cNvCxnSpPr>
              <a:cxnSpLocks noChangeShapeType="1"/>
            </p:cNvCxnSpPr>
            <p:nvPr/>
          </p:nvCxnSpPr>
          <p:spPr bwMode="auto">
            <a:xfrm rot="10800000">
              <a:off x="4866" y="3674"/>
              <a:ext cx="521" cy="221"/>
            </a:xfrm>
            <a:prstGeom prst="bentConnector3">
              <a:avLst>
                <a:gd name="adj1" fmla="val 49912"/>
              </a:avLst>
            </a:prstGeom>
            <a:noFill/>
            <a:ln w="19080" cap="flat">
              <a:solidFill>
                <a:srgbClr val="595959"/>
              </a:solidFill>
              <a:miter lim="800000"/>
              <a:headEnd/>
              <a:tailEnd/>
            </a:ln>
            <a:effectLst/>
          </p:spPr>
        </p:cxnSp>
        <p:cxnSp>
          <p:nvCxnSpPr>
            <p:cNvPr id="60" name="AutoShape 32">
              <a:extLst>
                <a:ext uri="{FF2B5EF4-FFF2-40B4-BE49-F238E27FC236}">
                  <a16:creationId xmlns:a16="http://schemas.microsoft.com/office/drawing/2014/main" id="{9B8A9B0A-415C-184A-1700-48D6AD5EAC18}"/>
                </a:ext>
              </a:extLst>
            </p:cNvPr>
            <p:cNvCxnSpPr>
              <a:cxnSpLocks noChangeShapeType="1"/>
            </p:cNvCxnSpPr>
            <p:nvPr/>
          </p:nvCxnSpPr>
          <p:spPr bwMode="auto">
            <a:xfrm rot="10800000">
              <a:off x="4823" y="2932"/>
              <a:ext cx="320" cy="202"/>
            </a:xfrm>
            <a:prstGeom prst="bentConnector3">
              <a:avLst>
                <a:gd name="adj1" fmla="val 49819"/>
              </a:avLst>
            </a:prstGeom>
            <a:noFill/>
            <a:ln w="19080" cap="flat">
              <a:solidFill>
                <a:srgbClr val="595959"/>
              </a:solidFill>
              <a:miter lim="800000"/>
              <a:headEnd/>
              <a:tailEnd/>
            </a:ln>
            <a:effectLst/>
          </p:spPr>
        </p:cxnSp>
        <p:cxnSp>
          <p:nvCxnSpPr>
            <p:cNvPr id="61" name="AutoShape 33">
              <a:extLst>
                <a:ext uri="{FF2B5EF4-FFF2-40B4-BE49-F238E27FC236}">
                  <a16:creationId xmlns:a16="http://schemas.microsoft.com/office/drawing/2014/main" id="{CEABB435-71A5-DB4C-ED82-41C2FB6CB7B1}"/>
                </a:ext>
              </a:extLst>
            </p:cNvPr>
            <p:cNvCxnSpPr>
              <a:cxnSpLocks noChangeShapeType="1"/>
            </p:cNvCxnSpPr>
            <p:nvPr/>
          </p:nvCxnSpPr>
          <p:spPr bwMode="auto">
            <a:xfrm flipV="1">
              <a:off x="4441" y="2932"/>
              <a:ext cx="390" cy="202"/>
            </a:xfrm>
            <a:prstGeom prst="bentConnector3">
              <a:avLst>
                <a:gd name="adj1" fmla="val 49940"/>
              </a:avLst>
            </a:prstGeom>
            <a:noFill/>
            <a:ln w="19080" cap="flat">
              <a:solidFill>
                <a:srgbClr val="595959"/>
              </a:solidFill>
              <a:miter lim="800000"/>
              <a:headEnd/>
              <a:tailEnd/>
            </a:ln>
            <a:effectLst/>
          </p:spPr>
        </p:cxnSp>
        <p:cxnSp>
          <p:nvCxnSpPr>
            <p:cNvPr id="62" name="AutoShape 34">
              <a:extLst>
                <a:ext uri="{FF2B5EF4-FFF2-40B4-BE49-F238E27FC236}">
                  <a16:creationId xmlns:a16="http://schemas.microsoft.com/office/drawing/2014/main" id="{4DFC21CD-5D22-BD55-7FFF-0144242B680C}"/>
                </a:ext>
              </a:extLst>
            </p:cNvPr>
            <p:cNvCxnSpPr>
              <a:cxnSpLocks noChangeShapeType="1"/>
            </p:cNvCxnSpPr>
            <p:nvPr/>
          </p:nvCxnSpPr>
          <p:spPr bwMode="auto">
            <a:xfrm rot="16200000" flipV="1">
              <a:off x="4170" y="3530"/>
              <a:ext cx="600" cy="163"/>
            </a:xfrm>
            <a:prstGeom prst="bentConnector3">
              <a:avLst>
                <a:gd name="adj1" fmla="val 49977"/>
              </a:avLst>
            </a:prstGeom>
            <a:noFill/>
            <a:ln w="19080" cap="flat">
              <a:solidFill>
                <a:srgbClr val="595959"/>
              </a:solidFill>
              <a:miter lim="800000"/>
              <a:headEnd/>
              <a:tailEnd/>
            </a:ln>
            <a:effectLst/>
          </p:spPr>
        </p:cxnSp>
      </p:grpSp>
    </p:spTree>
    <p:extLst>
      <p:ext uri="{BB962C8B-B14F-4D97-AF65-F5344CB8AC3E}">
        <p14:creationId xmlns:p14="http://schemas.microsoft.com/office/powerpoint/2010/main" val="13559077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SI" dirty="0">
                <a:solidFill>
                  <a:srgbClr val="00B1F1"/>
                </a:solidFill>
              </a:rPr>
              <a:t>Sistem proizvoda: </a:t>
            </a:r>
            <a:r>
              <a:rPr lang="sl-SI" dirty="0"/>
              <a:t>Splošne informacije</a:t>
            </a:r>
            <a:endParaRPr lang="en-GB" dirty="0"/>
          </a:p>
        </p:txBody>
      </p:sp>
      <p:pic>
        <p:nvPicPr>
          <p:cNvPr id="4" name="Grafik 3">
            <a:extLst>
              <a:ext uri="{FF2B5EF4-FFF2-40B4-BE49-F238E27FC236}">
                <a16:creationId xmlns:a16="http://schemas.microsoft.com/office/drawing/2014/main" id="{FE389930-A9A2-4804-889F-6E51DA8BE7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0954" y="1295400"/>
            <a:ext cx="8710091" cy="4908597"/>
          </a:xfrm>
          <a:prstGeom prst="rect">
            <a:avLst/>
          </a:prstGeom>
        </p:spPr>
      </p:pic>
    </p:spTree>
    <p:extLst>
      <p:ext uri="{BB962C8B-B14F-4D97-AF65-F5344CB8AC3E}">
        <p14:creationId xmlns:p14="http://schemas.microsoft.com/office/powerpoint/2010/main" val="37160830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74638"/>
            <a:ext cx="10972800" cy="1143000"/>
          </a:xfrm>
          <a:prstGeom prst="rect">
            <a:avLst/>
          </a:prstGeom>
        </p:spPr>
        <p:txBody>
          <a:bodyPr/>
          <a:lstStyle/>
          <a:p>
            <a:r>
              <a:rPr lang="sl-SI" dirty="0">
                <a:solidFill>
                  <a:srgbClr val="00B1F1"/>
                </a:solidFill>
              </a:rPr>
              <a:t>Sistem proizvoda: </a:t>
            </a:r>
            <a:r>
              <a:rPr lang="sl-SI" dirty="0"/>
              <a:t>Modelni graf</a:t>
            </a:r>
            <a:endParaRPr lang="en-GB" dirty="0"/>
          </a:p>
        </p:txBody>
      </p:sp>
      <p:pic>
        <p:nvPicPr>
          <p:cNvPr id="2" name="Grafik 1">
            <a:extLst>
              <a:ext uri="{FF2B5EF4-FFF2-40B4-BE49-F238E27FC236}">
                <a16:creationId xmlns:a16="http://schemas.microsoft.com/office/drawing/2014/main" id="{D57653EC-4983-4E99-A7D1-72F08BBC0F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1524000"/>
            <a:ext cx="7746124" cy="5174904"/>
          </a:xfrm>
          <a:prstGeom prst="rect">
            <a:avLst/>
          </a:prstGeom>
        </p:spPr>
      </p:pic>
    </p:spTree>
    <p:extLst>
      <p:ext uri="{BB962C8B-B14F-4D97-AF65-F5344CB8AC3E}">
        <p14:creationId xmlns:p14="http://schemas.microsoft.com/office/powerpoint/2010/main" val="35865446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1322A81-313D-4984-B6A1-E5677E4297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9590" y="1268543"/>
            <a:ext cx="11072820" cy="4320914"/>
          </a:xfrm>
          <a:prstGeom prst="rect">
            <a:avLst/>
          </a:prstGeom>
        </p:spPr>
      </p:pic>
      <p:sp>
        <p:nvSpPr>
          <p:cNvPr id="11" name="Abgerundete rechteckige Legende 10"/>
          <p:cNvSpPr/>
          <p:nvPr/>
        </p:nvSpPr>
        <p:spPr>
          <a:xfrm>
            <a:off x="2743200" y="4561568"/>
            <a:ext cx="2286000" cy="990600"/>
          </a:xfrm>
          <a:prstGeom prst="wedgeRoundRectCallout">
            <a:avLst>
              <a:gd name="adj1" fmla="val -89620"/>
              <a:gd name="adj2" fmla="val -134256"/>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1. </a:t>
            </a:r>
            <a:r>
              <a:rPr lang="sl-SI" sz="1600" dirty="0">
                <a:solidFill>
                  <a:schemeClr val="bg1"/>
                </a:solidFill>
                <a:latin typeface="Raleway" panose="020B0503030101060003" pitchFamily="34" charset="-18"/>
              </a:rPr>
              <a:t>Kliknite »</a:t>
            </a:r>
            <a:r>
              <a:rPr lang="sl-SI" sz="1600" dirty="0" err="1">
                <a:solidFill>
                  <a:schemeClr val="bg1"/>
                </a:solidFill>
                <a:latin typeface="Raleway" panose="020B0503030101060003" pitchFamily="34" charset="-18"/>
              </a:rPr>
              <a:t>Calculate</a:t>
            </a:r>
            <a:r>
              <a:rPr lang="sl-SI" sz="1600" dirty="0">
                <a:solidFill>
                  <a:schemeClr val="bg1"/>
                </a:solidFill>
                <a:latin typeface="Raleway" panose="020B0503030101060003" pitchFamily="34" charset="-18"/>
              </a:rPr>
              <a:t>« na zavihku “General </a:t>
            </a:r>
            <a:r>
              <a:rPr lang="sl-SI" sz="1600" dirty="0" err="1">
                <a:solidFill>
                  <a:schemeClr val="bg1"/>
                </a:solidFill>
                <a:latin typeface="Raleway" panose="020B0503030101060003" pitchFamily="34" charset="-18"/>
              </a:rPr>
              <a:t>information</a:t>
            </a:r>
            <a:r>
              <a:rPr lang="sl-SI" sz="1600" dirty="0">
                <a:solidFill>
                  <a:schemeClr val="bg1"/>
                </a:solidFill>
                <a:latin typeface="Raleway" panose="020B0503030101060003" pitchFamily="34" charset="-18"/>
              </a:rPr>
              <a:t>“.</a:t>
            </a:r>
            <a:endParaRPr lang="sl" sz="1600" dirty="0">
              <a:solidFill>
                <a:schemeClr val="bg1"/>
              </a:solidFill>
              <a:latin typeface="Raleway" panose="020B0503030101060003" pitchFamily="34" charset="-18"/>
            </a:endParaRPr>
          </a:p>
        </p:txBody>
      </p:sp>
      <p:sp>
        <p:nvSpPr>
          <p:cNvPr id="3" name="Title 2"/>
          <p:cNvSpPr>
            <a:spLocks noGrp="1"/>
          </p:cNvSpPr>
          <p:nvPr>
            <p:ph type="title" idx="4294967295"/>
          </p:nvPr>
        </p:nvSpPr>
        <p:spPr>
          <a:xfrm>
            <a:off x="0" y="274638"/>
            <a:ext cx="10972800" cy="1143000"/>
          </a:xfrm>
          <a:prstGeom prst="rect">
            <a:avLst/>
          </a:prstGeom>
        </p:spPr>
        <p:txBody>
          <a:bodyPr/>
          <a:lstStyle/>
          <a:p>
            <a:r>
              <a:rPr lang="sl-SI" dirty="0">
                <a:solidFill>
                  <a:srgbClr val="00B1F1"/>
                </a:solidFill>
              </a:rPr>
              <a:t>Sistem proizvoda:</a:t>
            </a:r>
            <a:r>
              <a:rPr lang="sl-SI" dirty="0"/>
              <a:t> Izračun</a:t>
            </a:r>
            <a:endParaRPr lang="en-GB" dirty="0"/>
          </a:p>
        </p:txBody>
      </p:sp>
    </p:spTree>
    <p:extLst>
      <p:ext uri="{BB962C8B-B14F-4D97-AF65-F5344CB8AC3E}">
        <p14:creationId xmlns:p14="http://schemas.microsoft.com/office/powerpoint/2010/main" val="2263282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21C1C92-FF63-3A55-7821-0820B8E01DEE}"/>
              </a:ext>
            </a:extLst>
          </p:cNvPr>
          <p:cNvSpPr>
            <a:spLocks noGrp="1"/>
          </p:cNvSpPr>
          <p:nvPr>
            <p:ph type="body" sz="quarter" idx="4294967295"/>
          </p:nvPr>
        </p:nvSpPr>
        <p:spPr>
          <a:xfrm>
            <a:off x="0" y="1371600"/>
            <a:ext cx="7239000" cy="4724400"/>
          </a:xfrm>
          <a:prstGeom prst="rect">
            <a:avLst/>
          </a:prstGeom>
        </p:spPr>
        <p:txBody>
          <a:bodyPr/>
          <a:lstStyle/>
          <a:p>
            <a:r>
              <a:rPr lang="sl-SI" dirty="0">
                <a:latin typeface="Raleway" panose="020B0503030101060003" pitchFamily="34" charset="-18"/>
              </a:rPr>
              <a:t>»</a:t>
            </a:r>
            <a:r>
              <a:rPr lang="sl-SI" dirty="0" err="1">
                <a:latin typeface="Raleway" panose="020B0503030101060003" pitchFamily="34" charset="-18"/>
              </a:rPr>
              <a:t>Lazy</a:t>
            </a:r>
            <a:r>
              <a:rPr lang="sl-SI" dirty="0">
                <a:latin typeface="Raleway" panose="020B0503030101060003" pitchFamily="34" charset="-18"/>
              </a:rPr>
              <a:t>/On-</a:t>
            </a:r>
            <a:r>
              <a:rPr lang="sl-SI" dirty="0" err="1">
                <a:latin typeface="Raleway" panose="020B0503030101060003" pitchFamily="34" charset="-18"/>
              </a:rPr>
              <a:t>demand</a:t>
            </a:r>
            <a:r>
              <a:rPr lang="sl-SI" dirty="0">
                <a:latin typeface="Raleway" panose="020B0503030101060003" pitchFamily="34" charset="-18"/>
              </a:rPr>
              <a:t>« izračuna rezultate sproti, »</a:t>
            </a:r>
            <a:r>
              <a:rPr lang="sl-SI" dirty="0" err="1">
                <a:latin typeface="Raleway" panose="020B0503030101060003" pitchFamily="34" charset="-18"/>
              </a:rPr>
              <a:t>Eager</a:t>
            </a:r>
            <a:r>
              <a:rPr lang="sl-SI" dirty="0">
                <a:latin typeface="Raleway" panose="020B0503030101060003" pitchFamily="34" charset="-18"/>
              </a:rPr>
              <a:t>/</a:t>
            </a:r>
            <a:r>
              <a:rPr lang="sl-SI" dirty="0" err="1">
                <a:latin typeface="Raleway" panose="020B0503030101060003" pitchFamily="34" charset="-18"/>
              </a:rPr>
              <a:t>All</a:t>
            </a:r>
            <a:r>
              <a:rPr lang="sl-SI" dirty="0">
                <a:latin typeface="Raleway" panose="020B0503030101060003" pitchFamily="34" charset="-18"/>
              </a:rPr>
              <a:t>« pa omogoča več zavihkov za vizualizacijo rezultatov.</a:t>
            </a:r>
          </a:p>
        </p:txBody>
      </p:sp>
      <p:sp>
        <p:nvSpPr>
          <p:cNvPr id="4" name="Title 3"/>
          <p:cNvSpPr>
            <a:spLocks noGrp="1"/>
          </p:cNvSpPr>
          <p:nvPr>
            <p:ph type="title" idx="4294967295"/>
          </p:nvPr>
        </p:nvSpPr>
        <p:spPr>
          <a:xfrm>
            <a:off x="0" y="274638"/>
            <a:ext cx="10972800" cy="1143000"/>
          </a:xfrm>
          <a:prstGeom prst="rect">
            <a:avLst/>
          </a:prstGeom>
        </p:spPr>
        <p:txBody>
          <a:bodyPr/>
          <a:lstStyle/>
          <a:p>
            <a:r>
              <a:rPr lang="sl-SI" dirty="0"/>
              <a:t>Izračun rezultatov</a:t>
            </a:r>
            <a:endParaRPr lang="en-GB" dirty="0"/>
          </a:p>
        </p:txBody>
      </p:sp>
      <p:pic>
        <p:nvPicPr>
          <p:cNvPr id="3" name="Grafik 2">
            <a:extLst>
              <a:ext uri="{FF2B5EF4-FFF2-40B4-BE49-F238E27FC236}">
                <a16:creationId xmlns:a16="http://schemas.microsoft.com/office/drawing/2014/main" id="{09F680CF-E0F1-45C5-B095-48E3A6A652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59135" y="2440098"/>
            <a:ext cx="4669215" cy="3807736"/>
          </a:xfrm>
          <a:prstGeom prst="rect">
            <a:avLst/>
          </a:prstGeom>
          <a:ln>
            <a:noFill/>
          </a:ln>
          <a:effectLst>
            <a:outerShdw blurRad="292100" dist="139700" dir="2700000" algn="tl" rotWithShape="0">
              <a:srgbClr val="333333">
                <a:alpha val="65000"/>
              </a:srgbClr>
            </a:outerShdw>
          </a:effectLst>
        </p:spPr>
      </p:pic>
      <p:sp>
        <p:nvSpPr>
          <p:cNvPr id="10" name="Abgerundete rechteckige Legende 4">
            <a:extLst>
              <a:ext uri="{FF2B5EF4-FFF2-40B4-BE49-F238E27FC236}">
                <a16:creationId xmlns:a16="http://schemas.microsoft.com/office/drawing/2014/main" id="{F9716E16-81DC-F3D6-39BC-84D9E96ABF2F}"/>
              </a:ext>
            </a:extLst>
          </p:cNvPr>
          <p:cNvSpPr/>
          <p:nvPr/>
        </p:nvSpPr>
        <p:spPr>
          <a:xfrm>
            <a:off x="9296399" y="1100787"/>
            <a:ext cx="2663825" cy="1413813"/>
          </a:xfrm>
          <a:prstGeom prst="wedgeRoundRectCallout">
            <a:avLst>
              <a:gd name="adj1" fmla="val -49343"/>
              <a:gd name="adj2" fmla="val 114373"/>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2. </a:t>
            </a:r>
            <a:r>
              <a:rPr lang="sl-SI" sz="1600" dirty="0">
                <a:solidFill>
                  <a:schemeClr val="bg1"/>
                </a:solidFill>
                <a:latin typeface="Raleway" panose="020B0503030101060003" pitchFamily="34" charset="-18"/>
              </a:rPr>
              <a:t>Končne nastavitve: izberite metodo razmejitve (</a:t>
            </a:r>
            <a:r>
              <a:rPr lang="sl-SI" sz="1600" dirty="0" err="1">
                <a:solidFill>
                  <a:schemeClr val="bg1"/>
                </a:solidFill>
                <a:latin typeface="Raleway" panose="020B0503030101060003" pitchFamily="34" charset="-18"/>
              </a:rPr>
              <a:t>allocation</a:t>
            </a:r>
            <a:r>
              <a:rPr lang="sl-SI" sz="1600" dirty="0">
                <a:solidFill>
                  <a:schemeClr val="bg1"/>
                </a:solidFill>
                <a:latin typeface="Raleway" panose="020B0503030101060003" pitchFamily="34" charset="-18"/>
              </a:rPr>
              <a:t>) in metodo LCIA</a:t>
            </a:r>
            <a:endParaRPr lang="sl"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288146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5D6E128-042C-41E5-B150-62ADC66F5A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6757" y="914400"/>
            <a:ext cx="7356325" cy="5854906"/>
          </a:xfrm>
          <a:prstGeom prst="rect">
            <a:avLst/>
          </a:prstGeom>
        </p:spPr>
      </p:pic>
      <p:sp>
        <p:nvSpPr>
          <p:cNvPr id="3" name="Title 2"/>
          <p:cNvSpPr>
            <a:spLocks noGrp="1"/>
          </p:cNvSpPr>
          <p:nvPr>
            <p:ph type="title" idx="4294967295"/>
          </p:nvPr>
        </p:nvSpPr>
        <p:spPr>
          <a:xfrm>
            <a:off x="0" y="274638"/>
            <a:ext cx="10972800" cy="792162"/>
          </a:xfrm>
          <a:prstGeom prst="rect">
            <a:avLst/>
          </a:prstGeom>
        </p:spPr>
        <p:txBody>
          <a:bodyPr>
            <a:normAutofit/>
          </a:bodyPr>
          <a:lstStyle/>
          <a:p>
            <a:r>
              <a:rPr lang="sl" dirty="0">
                <a:latin typeface="Neo Sans"/>
              </a:rPr>
              <a:t>Analiza: </a:t>
            </a:r>
            <a:r>
              <a:rPr lang="sl-SI" dirty="0">
                <a:latin typeface="Neo Sans"/>
              </a:rPr>
              <a:t>Rezultati inventarja</a:t>
            </a:r>
            <a:endParaRPr lang="en-GB" dirty="0">
              <a:solidFill>
                <a:srgbClr val="00B1F1"/>
              </a:solidFill>
              <a:latin typeface="Neo Sans"/>
            </a:endParaRPr>
          </a:p>
        </p:txBody>
      </p:sp>
      <p:sp>
        <p:nvSpPr>
          <p:cNvPr id="11" name="Abgerundete rechteckige Legende 3">
            <a:extLst>
              <a:ext uri="{FF2B5EF4-FFF2-40B4-BE49-F238E27FC236}">
                <a16:creationId xmlns:a16="http://schemas.microsoft.com/office/drawing/2014/main" id="{05CEF6C5-3B36-44EC-BD1D-0F63CE9DA9A5}"/>
              </a:ext>
            </a:extLst>
          </p:cNvPr>
          <p:cNvSpPr/>
          <p:nvPr/>
        </p:nvSpPr>
        <p:spPr>
          <a:xfrm>
            <a:off x="8549341" y="76200"/>
            <a:ext cx="2438400" cy="1600200"/>
          </a:xfrm>
          <a:prstGeom prst="wedgeRoundRectCallout">
            <a:avLst>
              <a:gd name="adj1" fmla="val -95817"/>
              <a:gd name="adj2" fmla="val 51943"/>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600" dirty="0">
                <a:solidFill>
                  <a:schemeClr val="bg1"/>
                </a:solidFill>
                <a:latin typeface="Neo Sans"/>
              </a:rPr>
              <a:t>Če za tok produkta na vhodni strani procesa ni določenega dobavitelja, bo ta tok prikazan kot del inventarja.</a:t>
            </a:r>
            <a:endParaRPr lang="de-DE" sz="1600" dirty="0">
              <a:solidFill>
                <a:schemeClr val="bg1"/>
              </a:solidFill>
              <a:latin typeface="Neo Sans"/>
            </a:endParaRPr>
          </a:p>
        </p:txBody>
      </p:sp>
      <p:sp>
        <p:nvSpPr>
          <p:cNvPr id="12" name="Abgerundete rechteckige Legende 3">
            <a:extLst>
              <a:ext uri="{FF2B5EF4-FFF2-40B4-BE49-F238E27FC236}">
                <a16:creationId xmlns:a16="http://schemas.microsoft.com/office/drawing/2014/main" id="{95D2EB7A-127C-4673-97EB-EBD0421E5F16}"/>
              </a:ext>
            </a:extLst>
          </p:cNvPr>
          <p:cNvSpPr/>
          <p:nvPr/>
        </p:nvSpPr>
        <p:spPr>
          <a:xfrm>
            <a:off x="8610600" y="3733800"/>
            <a:ext cx="2438400" cy="1143000"/>
          </a:xfrm>
          <a:prstGeom prst="wedgeRoundRectCallout">
            <a:avLst>
              <a:gd name="adj1" fmla="val -93423"/>
              <a:gd name="adj2" fmla="val -36113"/>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600" dirty="0">
                <a:solidFill>
                  <a:schemeClr val="bg1"/>
                </a:solidFill>
                <a:latin typeface="Neo Sans"/>
              </a:rPr>
              <a:t>Možno je preveriti, kateri procesi prispevajo k določenemu toku.</a:t>
            </a:r>
            <a:endParaRPr lang="de-DE" sz="1600" dirty="0">
              <a:solidFill>
                <a:schemeClr val="bg1"/>
              </a:solidFill>
              <a:latin typeface="Neo Sans"/>
            </a:endParaRPr>
          </a:p>
        </p:txBody>
      </p:sp>
      <p:sp>
        <p:nvSpPr>
          <p:cNvPr id="13" name="Abgerundete rechteckige Legende 3">
            <a:extLst>
              <a:ext uri="{FF2B5EF4-FFF2-40B4-BE49-F238E27FC236}">
                <a16:creationId xmlns:a16="http://schemas.microsoft.com/office/drawing/2014/main" id="{3759894B-9FF7-4031-B11A-BAD53E45B44D}"/>
              </a:ext>
            </a:extLst>
          </p:cNvPr>
          <p:cNvSpPr/>
          <p:nvPr/>
        </p:nvSpPr>
        <p:spPr>
          <a:xfrm>
            <a:off x="8610600" y="2068910"/>
            <a:ext cx="2438400" cy="1272380"/>
          </a:xfrm>
          <a:prstGeom prst="wedgeRoundRectCallout">
            <a:avLst>
              <a:gd name="adj1" fmla="val -92334"/>
              <a:gd name="adj2" fmla="val -38937"/>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600" dirty="0">
                <a:solidFill>
                  <a:schemeClr val="bg1"/>
                </a:solidFill>
                <a:latin typeface="Neo Sans"/>
              </a:rPr>
              <a:t>V nasprotnem primeru so prikazani samo osnovni (elementarni) tokovi.</a:t>
            </a:r>
            <a:endParaRPr lang="de-DE" sz="1600" dirty="0">
              <a:solidFill>
                <a:schemeClr val="bg1"/>
              </a:solidFill>
              <a:latin typeface="Neo Sans"/>
            </a:endParaRPr>
          </a:p>
        </p:txBody>
      </p:sp>
    </p:spTree>
    <p:extLst>
      <p:ext uri="{BB962C8B-B14F-4D97-AF65-F5344CB8AC3E}">
        <p14:creationId xmlns:p14="http://schemas.microsoft.com/office/powerpoint/2010/main" val="342909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2F1346-E4FD-6307-B453-4FABCD205B22}"/>
              </a:ext>
            </a:extLst>
          </p:cNvPr>
          <p:cNvSpPr>
            <a:spLocks noGrp="1"/>
          </p:cNvSpPr>
          <p:nvPr>
            <p:ph type="body" sz="quarter" idx="4294967295"/>
          </p:nvPr>
        </p:nvSpPr>
        <p:spPr>
          <a:xfrm>
            <a:off x="1117600" y="1417638"/>
            <a:ext cx="11074400" cy="381000"/>
          </a:xfrm>
          <a:prstGeom prst="rect">
            <a:avLst/>
          </a:prstGeom>
        </p:spPr>
        <p:txBody>
          <a:bodyPr>
            <a:normAutofit fontScale="85000" lnSpcReduction="20000"/>
          </a:bodyPr>
          <a:lstStyle/>
          <a:p>
            <a:pPr marL="0" indent="0">
              <a:buNone/>
            </a:pPr>
            <a:r>
              <a:rPr lang="sl-SI" b="1" dirty="0">
                <a:solidFill>
                  <a:schemeClr val="tx1"/>
                </a:solidFill>
                <a:latin typeface="Raleway" panose="020B0503030101060003" pitchFamily="34" charset="-18"/>
              </a:rPr>
              <a:t>1. Embalaža s pijačo (PET)</a:t>
            </a:r>
            <a:endParaRPr lang="en-GB" b="1" dirty="0">
              <a:solidFill>
                <a:schemeClr val="tx1"/>
              </a:solidFill>
              <a:latin typeface="Raleway" panose="020B0503030101060003" pitchFamily="34" charset="-18"/>
            </a:endParaRPr>
          </a:p>
        </p:txBody>
      </p:sp>
      <p:sp>
        <p:nvSpPr>
          <p:cNvPr id="2" name="Title 1">
            <a:extLst>
              <a:ext uri="{FF2B5EF4-FFF2-40B4-BE49-F238E27FC236}">
                <a16:creationId xmlns:a16="http://schemas.microsoft.com/office/drawing/2014/main" id="{3115ACF5-337C-C3FC-EB62-EAD66A215D36}"/>
              </a:ext>
            </a:extLst>
          </p:cNvPr>
          <p:cNvSpPr>
            <a:spLocks noGrp="1"/>
          </p:cNvSpPr>
          <p:nvPr>
            <p:ph type="title" idx="4294967295"/>
          </p:nvPr>
        </p:nvSpPr>
        <p:spPr>
          <a:xfrm>
            <a:off x="0" y="274638"/>
            <a:ext cx="10972800" cy="1143000"/>
          </a:xfrm>
          <a:prstGeom prst="rect">
            <a:avLst/>
          </a:prstGeom>
        </p:spPr>
        <p:txBody>
          <a:bodyPr/>
          <a:lstStyle/>
          <a:p>
            <a:r>
              <a:rPr lang="sl-SI" b="1" dirty="0">
                <a:solidFill>
                  <a:schemeClr val="tx1"/>
                </a:solidFill>
              </a:rPr>
              <a:t>VAJA: Primerjava PET, PC in ALU embalaže</a:t>
            </a:r>
            <a:endParaRPr lang="en-GB" b="1" dirty="0">
              <a:solidFill>
                <a:schemeClr val="tx1"/>
              </a:solidFill>
            </a:endParaRPr>
          </a:p>
        </p:txBody>
      </p:sp>
      <p:graphicFrame>
        <p:nvGraphicFramePr>
          <p:cNvPr id="5" name="Table 4">
            <a:extLst>
              <a:ext uri="{FF2B5EF4-FFF2-40B4-BE49-F238E27FC236}">
                <a16:creationId xmlns:a16="http://schemas.microsoft.com/office/drawing/2014/main" id="{3FCC5B13-8E9F-B261-96C2-A32143A899C5}"/>
              </a:ext>
            </a:extLst>
          </p:cNvPr>
          <p:cNvGraphicFramePr>
            <a:graphicFrameLocks noGrp="1"/>
          </p:cNvGraphicFramePr>
          <p:nvPr>
            <p:extLst>
              <p:ext uri="{D42A27DB-BD31-4B8C-83A1-F6EECF244321}">
                <p14:modId xmlns:p14="http://schemas.microsoft.com/office/powerpoint/2010/main" val="1385447530"/>
              </p:ext>
            </p:extLst>
          </p:nvPr>
        </p:nvGraphicFramePr>
        <p:xfrm>
          <a:off x="990600" y="1981200"/>
          <a:ext cx="9525000" cy="5120640"/>
        </p:xfrm>
        <a:graphic>
          <a:graphicData uri="http://schemas.openxmlformats.org/drawingml/2006/table">
            <a:tbl>
              <a:tblPr firstRow="1" firstCol="1" bandRow="1">
                <a:tableStyleId>{5C22544A-7EE6-4342-B048-85BDC9FD1C3A}</a:tableStyleId>
              </a:tblPr>
              <a:tblGrid>
                <a:gridCol w="2011595">
                  <a:extLst>
                    <a:ext uri="{9D8B030D-6E8A-4147-A177-3AD203B41FA5}">
                      <a16:colId xmlns:a16="http://schemas.microsoft.com/office/drawing/2014/main" val="2122378506"/>
                    </a:ext>
                  </a:extLst>
                </a:gridCol>
                <a:gridCol w="2382868">
                  <a:extLst>
                    <a:ext uri="{9D8B030D-6E8A-4147-A177-3AD203B41FA5}">
                      <a16:colId xmlns:a16="http://schemas.microsoft.com/office/drawing/2014/main" val="22672186"/>
                    </a:ext>
                  </a:extLst>
                </a:gridCol>
                <a:gridCol w="1284574">
                  <a:extLst>
                    <a:ext uri="{9D8B030D-6E8A-4147-A177-3AD203B41FA5}">
                      <a16:colId xmlns:a16="http://schemas.microsoft.com/office/drawing/2014/main" val="4128241949"/>
                    </a:ext>
                  </a:extLst>
                </a:gridCol>
                <a:gridCol w="915890">
                  <a:extLst>
                    <a:ext uri="{9D8B030D-6E8A-4147-A177-3AD203B41FA5}">
                      <a16:colId xmlns:a16="http://schemas.microsoft.com/office/drawing/2014/main" val="536617038"/>
                    </a:ext>
                  </a:extLst>
                </a:gridCol>
                <a:gridCol w="2930073">
                  <a:extLst>
                    <a:ext uri="{9D8B030D-6E8A-4147-A177-3AD203B41FA5}">
                      <a16:colId xmlns:a16="http://schemas.microsoft.com/office/drawing/2014/main" val="1914059727"/>
                    </a:ext>
                  </a:extLst>
                </a:gridCol>
              </a:tblGrid>
              <a:tr h="0">
                <a:tc>
                  <a:txBody>
                    <a:bodyPr/>
                    <a:lstStyle/>
                    <a:p>
                      <a:pPr algn="just">
                        <a:buNone/>
                      </a:pPr>
                      <a:r>
                        <a:rPr lang="en-GB" sz="1600" dirty="0">
                          <a:effectLst/>
                          <a:latin typeface="Raleway" panose="020B0503030101060003" pitchFamily="34" charset="-18"/>
                        </a:rPr>
                        <a:t>Flow</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Category</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Amount</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Unit</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Provider</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9182785"/>
                  </a:ext>
                </a:extLst>
              </a:tr>
              <a:tr h="0">
                <a:tc gridSpan="5">
                  <a:txBody>
                    <a:bodyPr/>
                    <a:lstStyle/>
                    <a:p>
                      <a:pPr algn="just">
                        <a:buNone/>
                      </a:pPr>
                      <a:r>
                        <a:rPr lang="en-GB" sz="1600" dirty="0">
                          <a:effectLst/>
                          <a:latin typeface="Raleway" panose="020B0503030101060003" pitchFamily="34" charset="-18"/>
                        </a:rPr>
                        <a:t>Primary packaging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31064999"/>
                  </a:ext>
                </a:extLst>
              </a:tr>
              <a:tr h="0">
                <a:tc>
                  <a:txBody>
                    <a:bodyPr/>
                    <a:lstStyle/>
                    <a:p>
                      <a:pPr algn="just">
                        <a:buNone/>
                      </a:pPr>
                      <a:r>
                        <a:rPr lang="en-GB" sz="1600" dirty="0">
                          <a:effectLst/>
                          <a:latin typeface="Raleway" panose="020B0503030101060003" pitchFamily="34" charset="-18"/>
                        </a:rPr>
                        <a:t>drinking water</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Materials production/Water</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0.50</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kg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Drinking water, production mix, at plant, water purification treatment, from groundwater - RER</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3371026"/>
                  </a:ext>
                </a:extLst>
              </a:tr>
              <a:tr h="0">
                <a:tc>
                  <a:txBody>
                    <a:bodyPr/>
                    <a:lstStyle/>
                    <a:p>
                      <a:pPr algn="just">
                        <a:buNone/>
                      </a:pPr>
                      <a:r>
                        <a:rPr lang="en-GB" sz="1600" dirty="0">
                          <a:effectLst/>
                          <a:latin typeface="Raleway" panose="020B0503030101060003" pitchFamily="34" charset="-18"/>
                        </a:rPr>
                        <a:t>PET bottle</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Materials production / plastics</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53</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Polyethylene terephthalate (PET) granulate, production mix, at plant, amorphous - RER</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56731726"/>
                  </a:ext>
                </a:extLst>
              </a:tr>
              <a:tr h="0">
                <a:tc>
                  <a:txBody>
                    <a:bodyPr/>
                    <a:lstStyle/>
                    <a:p>
                      <a:pPr algn="just">
                        <a:buNone/>
                      </a:pPr>
                      <a:r>
                        <a:rPr lang="en-GB" sz="1600" dirty="0">
                          <a:effectLst/>
                          <a:latin typeface="Raleway" panose="020B0503030101060003" pitchFamily="34" charset="-18"/>
                        </a:rPr>
                        <a:t>PP cap</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Materials production / plastics</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2</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 </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Polypropylene granulate (PP), production mix, at plant - RER</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8619548"/>
                  </a:ext>
                </a:extLst>
              </a:tr>
              <a:tr h="0">
                <a:tc gridSpan="5">
                  <a:txBody>
                    <a:bodyPr/>
                    <a:lstStyle/>
                    <a:p>
                      <a:pPr algn="just">
                        <a:buNone/>
                      </a:pPr>
                      <a:r>
                        <a:rPr lang="en-GB" sz="1600" dirty="0">
                          <a:effectLst/>
                          <a:latin typeface="Raleway" panose="020B0503030101060003" pitchFamily="34" charset="-18"/>
                        </a:rPr>
                        <a:t>Secondary packaging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30189020"/>
                  </a:ext>
                </a:extLst>
              </a:tr>
              <a:tr h="0">
                <a:tc>
                  <a:txBody>
                    <a:bodyPr/>
                    <a:lstStyle/>
                    <a:p>
                      <a:pPr algn="just">
                        <a:buNone/>
                      </a:pPr>
                      <a:r>
                        <a:rPr lang="en-GB" sz="1600" dirty="0">
                          <a:effectLst/>
                          <a:latin typeface="Raleway" panose="020B0503030101060003" pitchFamily="34" charset="-18"/>
                        </a:rPr>
                        <a:t>Carton</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system / packaging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10</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err="1">
                          <a:effectLst/>
                          <a:latin typeface="Raleway" panose="020B0503030101060003" pitchFamily="34" charset="-18"/>
                        </a:rPr>
                        <a:t>cartonboard</a:t>
                      </a:r>
                      <a:r>
                        <a:rPr lang="en-GB" sz="1600" dirty="0">
                          <a:effectLst/>
                          <a:latin typeface="Raleway" panose="020B0503030101060003" pitchFamily="34" charset="-18"/>
                        </a:rPr>
                        <a:t> sheets; mixed technology; production mix, at plant; 46% primary fibre, 54% recovered fibre (</a:t>
                      </a:r>
                      <a:r>
                        <a:rPr lang="en-GB" sz="1600" dirty="0" err="1">
                          <a:effectLst/>
                          <a:latin typeface="Raleway" panose="020B0503030101060003" pitchFamily="34" charset="-18"/>
                        </a:rPr>
                        <a:t>en</a:t>
                      </a:r>
                      <a:r>
                        <a:rPr lang="en-GB" sz="1600" dirty="0">
                          <a:effectLst/>
                          <a:latin typeface="Raleway" panose="020B0503030101060003" pitchFamily="34" charset="-18"/>
                        </a:rPr>
                        <a:t>) - EU-27</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2981165"/>
                  </a:ext>
                </a:extLst>
              </a:tr>
              <a:tr h="0">
                <a:tc>
                  <a:txBody>
                    <a:bodyPr/>
                    <a:lstStyle/>
                    <a:p>
                      <a:pPr algn="just">
                        <a:buNone/>
                      </a:pPr>
                      <a:r>
                        <a:rPr lang="en-GB" sz="1600" dirty="0">
                          <a:effectLst/>
                          <a:latin typeface="Raleway" panose="020B0503030101060003" pitchFamily="34" charset="-18"/>
                        </a:rPr>
                        <a:t>PE foil</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Materials production / plastics</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5</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a:effectLst/>
                          <a:latin typeface="Raleway" panose="020B0503030101060003" pitchFamily="34" charset="-18"/>
                        </a:rPr>
                        <a:t>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en-GB" sz="1600" dirty="0" err="1">
                          <a:effectLst/>
                          <a:latin typeface="Raleway" panose="020B0503030101060003" pitchFamily="34" charset="-18"/>
                        </a:rPr>
                        <a:t>Dummy_polyethylene</a:t>
                      </a:r>
                      <a:r>
                        <a:rPr lang="en-GB" sz="1600" dirty="0">
                          <a:effectLst/>
                        </a:rPr>
                        <a:t> low density foil(PE-LD)</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3798655"/>
                  </a:ext>
                </a:extLst>
              </a:tr>
            </a:tbl>
          </a:graphicData>
        </a:graphic>
      </p:graphicFrame>
    </p:spTree>
    <p:extLst>
      <p:ext uri="{BB962C8B-B14F-4D97-AF65-F5344CB8AC3E}">
        <p14:creationId xmlns:p14="http://schemas.microsoft.com/office/powerpoint/2010/main" val="37141909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6A6E5-69F8-DC27-EF9E-4B437880F30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D6CA02E-2EB9-3CDC-D448-801892BCC0E6}"/>
              </a:ext>
            </a:extLst>
          </p:cNvPr>
          <p:cNvSpPr>
            <a:spLocks noGrp="1"/>
          </p:cNvSpPr>
          <p:nvPr>
            <p:ph type="body" sz="quarter" idx="4294967295"/>
          </p:nvPr>
        </p:nvSpPr>
        <p:spPr>
          <a:xfrm>
            <a:off x="1117600" y="1417638"/>
            <a:ext cx="11074400" cy="381000"/>
          </a:xfrm>
          <a:prstGeom prst="rect">
            <a:avLst/>
          </a:prstGeom>
        </p:spPr>
        <p:txBody>
          <a:bodyPr>
            <a:normAutofit fontScale="85000" lnSpcReduction="20000"/>
          </a:bodyPr>
          <a:lstStyle/>
          <a:p>
            <a:pPr marL="0" indent="0">
              <a:buNone/>
            </a:pPr>
            <a:r>
              <a:rPr lang="sl-SI" b="1" dirty="0">
                <a:solidFill>
                  <a:schemeClr val="tx1"/>
                </a:solidFill>
                <a:latin typeface="Raleway" panose="020B0503030101060003" pitchFamily="34" charset="-18"/>
              </a:rPr>
              <a:t>2. Embalaža s pijačo (PC)</a:t>
            </a:r>
            <a:endParaRPr lang="en-GB" b="1" dirty="0">
              <a:solidFill>
                <a:schemeClr val="tx1"/>
              </a:solidFill>
              <a:latin typeface="Raleway" panose="020B0503030101060003" pitchFamily="34" charset="-18"/>
            </a:endParaRPr>
          </a:p>
        </p:txBody>
      </p:sp>
      <p:sp>
        <p:nvSpPr>
          <p:cNvPr id="2" name="Title 1">
            <a:extLst>
              <a:ext uri="{FF2B5EF4-FFF2-40B4-BE49-F238E27FC236}">
                <a16:creationId xmlns:a16="http://schemas.microsoft.com/office/drawing/2014/main" id="{2FEDB97B-C21A-AA2C-D89B-F3B8BFD9A92A}"/>
              </a:ext>
            </a:extLst>
          </p:cNvPr>
          <p:cNvSpPr>
            <a:spLocks noGrp="1"/>
          </p:cNvSpPr>
          <p:nvPr>
            <p:ph type="title" idx="4294967295"/>
          </p:nvPr>
        </p:nvSpPr>
        <p:spPr>
          <a:xfrm>
            <a:off x="0" y="274638"/>
            <a:ext cx="10972800" cy="1143000"/>
          </a:xfrm>
          <a:prstGeom prst="rect">
            <a:avLst/>
          </a:prstGeom>
        </p:spPr>
        <p:txBody>
          <a:bodyPr/>
          <a:lstStyle/>
          <a:p>
            <a:r>
              <a:rPr lang="sl-SI" b="1" dirty="0">
                <a:solidFill>
                  <a:schemeClr val="tx1"/>
                </a:solidFill>
              </a:rPr>
              <a:t>VAJA: Primerjava PET, PC in ALU embalaže</a:t>
            </a:r>
            <a:endParaRPr lang="en-GB" b="1" dirty="0">
              <a:solidFill>
                <a:schemeClr val="tx1"/>
              </a:solidFill>
            </a:endParaRPr>
          </a:p>
        </p:txBody>
      </p:sp>
      <p:graphicFrame>
        <p:nvGraphicFramePr>
          <p:cNvPr id="4" name="Table 3">
            <a:extLst>
              <a:ext uri="{FF2B5EF4-FFF2-40B4-BE49-F238E27FC236}">
                <a16:creationId xmlns:a16="http://schemas.microsoft.com/office/drawing/2014/main" id="{1E6C862B-FE5F-4EEA-110F-4DD4E7FED8D9}"/>
              </a:ext>
            </a:extLst>
          </p:cNvPr>
          <p:cNvGraphicFramePr>
            <a:graphicFrameLocks noGrp="1"/>
          </p:cNvGraphicFramePr>
          <p:nvPr>
            <p:extLst>
              <p:ext uri="{D42A27DB-BD31-4B8C-83A1-F6EECF244321}">
                <p14:modId xmlns:p14="http://schemas.microsoft.com/office/powerpoint/2010/main" val="3544131168"/>
              </p:ext>
            </p:extLst>
          </p:nvPr>
        </p:nvGraphicFramePr>
        <p:xfrm>
          <a:off x="685800" y="2057400"/>
          <a:ext cx="10591801" cy="4390445"/>
        </p:xfrm>
        <a:graphic>
          <a:graphicData uri="http://schemas.openxmlformats.org/drawingml/2006/table">
            <a:tbl>
              <a:tblPr firstRow="1" firstCol="1" bandRow="1">
                <a:tableStyleId>{5C22544A-7EE6-4342-B048-85BDC9FD1C3A}</a:tableStyleId>
              </a:tblPr>
              <a:tblGrid>
                <a:gridCol w="2236893">
                  <a:extLst>
                    <a:ext uri="{9D8B030D-6E8A-4147-A177-3AD203B41FA5}">
                      <a16:colId xmlns:a16="http://schemas.microsoft.com/office/drawing/2014/main" val="3531637595"/>
                    </a:ext>
                  </a:extLst>
                </a:gridCol>
                <a:gridCol w="2649749">
                  <a:extLst>
                    <a:ext uri="{9D8B030D-6E8A-4147-A177-3AD203B41FA5}">
                      <a16:colId xmlns:a16="http://schemas.microsoft.com/office/drawing/2014/main" val="1782291518"/>
                    </a:ext>
                  </a:extLst>
                </a:gridCol>
                <a:gridCol w="1428447">
                  <a:extLst>
                    <a:ext uri="{9D8B030D-6E8A-4147-A177-3AD203B41FA5}">
                      <a16:colId xmlns:a16="http://schemas.microsoft.com/office/drawing/2014/main" val="3390444127"/>
                    </a:ext>
                  </a:extLst>
                </a:gridCol>
                <a:gridCol w="1018470">
                  <a:extLst>
                    <a:ext uri="{9D8B030D-6E8A-4147-A177-3AD203B41FA5}">
                      <a16:colId xmlns:a16="http://schemas.microsoft.com/office/drawing/2014/main" val="1750952943"/>
                    </a:ext>
                  </a:extLst>
                </a:gridCol>
                <a:gridCol w="3258242">
                  <a:extLst>
                    <a:ext uri="{9D8B030D-6E8A-4147-A177-3AD203B41FA5}">
                      <a16:colId xmlns:a16="http://schemas.microsoft.com/office/drawing/2014/main" val="3698490456"/>
                    </a:ext>
                  </a:extLst>
                </a:gridCol>
              </a:tblGrid>
              <a:tr h="178904">
                <a:tc>
                  <a:txBody>
                    <a:bodyPr/>
                    <a:lstStyle/>
                    <a:p>
                      <a:pPr algn="just">
                        <a:buNone/>
                      </a:pPr>
                      <a:r>
                        <a:rPr lang="sl-SI" sz="1600" dirty="0" err="1">
                          <a:effectLst/>
                          <a:latin typeface="Raleway" panose="020B0503030101060003" pitchFamily="34" charset="-18"/>
                        </a:rPr>
                        <a:t>Flow</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Category</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Amount</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Unit</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Provider</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3819964"/>
                  </a:ext>
                </a:extLst>
              </a:tr>
              <a:tr h="178904">
                <a:tc gridSpan="5">
                  <a:txBody>
                    <a:bodyPr/>
                    <a:lstStyle/>
                    <a:p>
                      <a:pPr algn="just">
                        <a:buNone/>
                      </a:pPr>
                      <a:r>
                        <a:rPr lang="sl-SI" sz="1600" dirty="0" err="1">
                          <a:effectLst/>
                          <a:latin typeface="Raleway" panose="020B0503030101060003" pitchFamily="34" charset="-18"/>
                        </a:rPr>
                        <a:t>Primary</a:t>
                      </a:r>
                      <a:r>
                        <a:rPr lang="sl-SI" sz="1600" dirty="0">
                          <a:effectLst/>
                          <a:latin typeface="Raleway" panose="020B0503030101060003" pitchFamily="34" charset="-18"/>
                        </a:rPr>
                        <a:t> </a:t>
                      </a:r>
                      <a:r>
                        <a:rPr lang="sl-SI" sz="1600" dirty="0" err="1">
                          <a:effectLst/>
                          <a:latin typeface="Raleway" panose="020B0503030101060003" pitchFamily="34" charset="-18"/>
                        </a:rPr>
                        <a:t>packaging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72008548"/>
                  </a:ext>
                </a:extLst>
              </a:tr>
              <a:tr h="894522">
                <a:tc>
                  <a:txBody>
                    <a:bodyPr/>
                    <a:lstStyle/>
                    <a:p>
                      <a:pPr algn="just">
                        <a:buNone/>
                      </a:pPr>
                      <a:r>
                        <a:rPr lang="sl-SI" sz="1600" dirty="0" err="1">
                          <a:effectLst/>
                          <a:latin typeface="Raleway" panose="020B0503030101060003" pitchFamily="34" charset="-18"/>
                        </a:rPr>
                        <a:t>drinking</a:t>
                      </a:r>
                      <a:r>
                        <a:rPr lang="sl-SI" sz="1600" dirty="0">
                          <a:effectLst/>
                          <a:latin typeface="Raleway" panose="020B0503030101060003" pitchFamily="34" charset="-18"/>
                        </a:rPr>
                        <a:t> </a:t>
                      </a:r>
                      <a:r>
                        <a:rPr lang="sl-SI" sz="1600" dirty="0" err="1">
                          <a:effectLst/>
                          <a:latin typeface="Raleway" panose="020B0503030101060003" pitchFamily="34" charset="-18"/>
                        </a:rPr>
                        <a:t>water</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Materials</a:t>
                      </a:r>
                      <a:r>
                        <a:rPr lang="sl-SI" sz="1600" dirty="0">
                          <a:effectLst/>
                          <a:latin typeface="Raleway" panose="020B0503030101060003" pitchFamily="34" charset="-18"/>
                        </a:rPr>
                        <a:t> </a:t>
                      </a:r>
                      <a:r>
                        <a:rPr lang="sl-SI" sz="1600" dirty="0" err="1">
                          <a:effectLst/>
                          <a:latin typeface="Raleway" panose="020B0503030101060003" pitchFamily="34" charset="-18"/>
                        </a:rPr>
                        <a:t>production</a:t>
                      </a:r>
                      <a:r>
                        <a:rPr lang="sl-SI" sz="1600" dirty="0">
                          <a:effectLst/>
                          <a:latin typeface="Raleway" panose="020B0503030101060003" pitchFamily="34" charset="-18"/>
                        </a:rPr>
                        <a:t>/</a:t>
                      </a:r>
                      <a:r>
                        <a:rPr lang="sl-SI" sz="1600" dirty="0" err="1">
                          <a:effectLst/>
                          <a:latin typeface="Raleway" panose="020B0503030101060003" pitchFamily="34" charset="-18"/>
                        </a:rPr>
                        <a:t>Water</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0.50</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kg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Drinking</a:t>
                      </a:r>
                      <a:r>
                        <a:rPr lang="sl-SI" sz="1600" dirty="0">
                          <a:effectLst/>
                          <a:latin typeface="Raleway" panose="020B0503030101060003" pitchFamily="34" charset="-18"/>
                        </a:rPr>
                        <a:t> </a:t>
                      </a:r>
                      <a:r>
                        <a:rPr lang="sl-SI" sz="1600" dirty="0" err="1">
                          <a:effectLst/>
                          <a:latin typeface="Raleway" panose="020B0503030101060003" pitchFamily="34" charset="-18"/>
                        </a:rPr>
                        <a:t>water</a:t>
                      </a:r>
                      <a:r>
                        <a:rPr lang="sl-SI" sz="1600" dirty="0">
                          <a:effectLst/>
                          <a:latin typeface="Raleway" panose="020B0503030101060003" pitchFamily="34" charset="-18"/>
                        </a:rPr>
                        <a:t>, </a:t>
                      </a:r>
                      <a:r>
                        <a:rPr lang="sl-SI" sz="1600" dirty="0" err="1">
                          <a:effectLst/>
                          <a:latin typeface="Raleway" panose="020B0503030101060003" pitchFamily="34" charset="-18"/>
                        </a:rPr>
                        <a:t>production</a:t>
                      </a:r>
                      <a:r>
                        <a:rPr lang="sl-SI" sz="1600" dirty="0">
                          <a:effectLst/>
                          <a:latin typeface="Raleway" panose="020B0503030101060003" pitchFamily="34" charset="-18"/>
                        </a:rPr>
                        <a:t> mix, at </a:t>
                      </a:r>
                      <a:r>
                        <a:rPr lang="sl-SI" sz="1600" dirty="0" err="1">
                          <a:effectLst/>
                          <a:latin typeface="Raleway" panose="020B0503030101060003" pitchFamily="34" charset="-18"/>
                        </a:rPr>
                        <a:t>plant</a:t>
                      </a:r>
                      <a:r>
                        <a:rPr lang="sl-SI" sz="1600" dirty="0">
                          <a:effectLst/>
                          <a:latin typeface="Raleway" panose="020B0503030101060003" pitchFamily="34" charset="-18"/>
                        </a:rPr>
                        <a:t>, </a:t>
                      </a:r>
                      <a:r>
                        <a:rPr lang="sl-SI" sz="1600" dirty="0" err="1">
                          <a:effectLst/>
                          <a:latin typeface="Raleway" panose="020B0503030101060003" pitchFamily="34" charset="-18"/>
                        </a:rPr>
                        <a:t>water</a:t>
                      </a:r>
                      <a:r>
                        <a:rPr lang="sl-SI" sz="1600" dirty="0">
                          <a:effectLst/>
                          <a:latin typeface="Raleway" panose="020B0503030101060003" pitchFamily="34" charset="-18"/>
                        </a:rPr>
                        <a:t> </a:t>
                      </a:r>
                      <a:r>
                        <a:rPr lang="sl-SI" sz="1600" dirty="0" err="1">
                          <a:effectLst/>
                          <a:latin typeface="Raleway" panose="020B0503030101060003" pitchFamily="34" charset="-18"/>
                        </a:rPr>
                        <a:t>purification</a:t>
                      </a:r>
                      <a:r>
                        <a:rPr lang="sl-SI" sz="1600" dirty="0">
                          <a:effectLst/>
                          <a:latin typeface="Raleway" panose="020B0503030101060003" pitchFamily="34" charset="-18"/>
                        </a:rPr>
                        <a:t> </a:t>
                      </a:r>
                      <a:r>
                        <a:rPr lang="sl-SI" sz="1600" dirty="0" err="1">
                          <a:effectLst/>
                          <a:latin typeface="Raleway" panose="020B0503030101060003" pitchFamily="34" charset="-18"/>
                        </a:rPr>
                        <a:t>treatment</a:t>
                      </a:r>
                      <a:r>
                        <a:rPr lang="sl-SI" sz="1600" dirty="0">
                          <a:effectLst/>
                          <a:latin typeface="Raleway" panose="020B0503030101060003" pitchFamily="34" charset="-18"/>
                        </a:rPr>
                        <a:t>, </a:t>
                      </a:r>
                      <a:r>
                        <a:rPr lang="sl-SI" sz="1600" dirty="0" err="1">
                          <a:effectLst/>
                          <a:latin typeface="Raleway" panose="020B0503030101060003" pitchFamily="34" charset="-18"/>
                        </a:rPr>
                        <a:t>from</a:t>
                      </a:r>
                      <a:r>
                        <a:rPr lang="sl-SI" sz="1600" dirty="0">
                          <a:effectLst/>
                          <a:latin typeface="Raleway" panose="020B0503030101060003" pitchFamily="34" charset="-18"/>
                        </a:rPr>
                        <a:t> </a:t>
                      </a:r>
                      <a:r>
                        <a:rPr lang="sl-SI" sz="1600" dirty="0" err="1">
                          <a:effectLst/>
                          <a:latin typeface="Raleway" panose="020B0503030101060003" pitchFamily="34" charset="-18"/>
                        </a:rPr>
                        <a:t>groundwater</a:t>
                      </a:r>
                      <a:r>
                        <a:rPr lang="sl-SI" sz="1600" dirty="0">
                          <a:effectLst/>
                          <a:latin typeface="Raleway" panose="020B0503030101060003" pitchFamily="34" charset="-18"/>
                        </a:rPr>
                        <a:t> - RER</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6497839"/>
                  </a:ext>
                </a:extLst>
              </a:tr>
              <a:tr h="536713">
                <a:tc>
                  <a:txBody>
                    <a:bodyPr/>
                    <a:lstStyle/>
                    <a:p>
                      <a:pPr algn="just">
                        <a:buNone/>
                      </a:pPr>
                      <a:r>
                        <a:rPr lang="sl-SI" sz="2000" dirty="0">
                          <a:effectLst/>
                          <a:latin typeface="Raleway" panose="020B0503030101060003" pitchFamily="34" charset="-18"/>
                        </a:rPr>
                        <a:t>PC </a:t>
                      </a:r>
                      <a:r>
                        <a:rPr lang="sl-SI" sz="2000" dirty="0" err="1">
                          <a:effectLst/>
                          <a:latin typeface="Raleway" panose="020B0503030101060003" pitchFamily="34" charset="-18"/>
                        </a:rPr>
                        <a:t>bottle</a:t>
                      </a:r>
                      <a:endParaRPr lang="sl-SI" sz="20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Materials</a:t>
                      </a:r>
                      <a:r>
                        <a:rPr lang="sl-SI" sz="1600" dirty="0">
                          <a:effectLst/>
                          <a:latin typeface="Raleway" panose="020B0503030101060003" pitchFamily="34" charset="-18"/>
                        </a:rPr>
                        <a:t> </a:t>
                      </a:r>
                      <a:r>
                        <a:rPr lang="sl-SI" sz="1600" dirty="0" err="1">
                          <a:effectLst/>
                          <a:latin typeface="Raleway" panose="020B0503030101060003" pitchFamily="34" charset="-18"/>
                        </a:rPr>
                        <a:t>production</a:t>
                      </a:r>
                      <a:r>
                        <a:rPr lang="sl-SI" sz="1600" dirty="0">
                          <a:effectLst/>
                          <a:latin typeface="Raleway" panose="020B0503030101060003" pitchFamily="34" charset="-18"/>
                        </a:rPr>
                        <a:t> / </a:t>
                      </a:r>
                      <a:r>
                        <a:rPr lang="sl-SI" sz="1600" dirty="0" err="1">
                          <a:effectLst/>
                          <a:latin typeface="Raleway" panose="020B0503030101060003" pitchFamily="34" charset="-18"/>
                        </a:rPr>
                        <a:t>plastics</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53</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Polycarbonate</a:t>
                      </a:r>
                      <a:r>
                        <a:rPr lang="sl-SI" sz="1600" dirty="0">
                          <a:effectLst/>
                          <a:latin typeface="Raleway" panose="020B0503030101060003" pitchFamily="34" charset="-18"/>
                        </a:rPr>
                        <a:t> granulate (PC), </a:t>
                      </a:r>
                      <a:r>
                        <a:rPr lang="sl-SI" sz="1600" dirty="0" err="1">
                          <a:effectLst/>
                          <a:latin typeface="Raleway" panose="020B0503030101060003" pitchFamily="34" charset="-18"/>
                        </a:rPr>
                        <a:t>production</a:t>
                      </a:r>
                      <a:r>
                        <a:rPr lang="sl-SI" sz="1600" dirty="0">
                          <a:effectLst/>
                          <a:latin typeface="Raleway" panose="020B0503030101060003" pitchFamily="34" charset="-18"/>
                        </a:rPr>
                        <a:t> mix, at </a:t>
                      </a:r>
                      <a:r>
                        <a:rPr lang="sl-SI" sz="1600" dirty="0" err="1">
                          <a:effectLst/>
                          <a:latin typeface="Raleway" panose="020B0503030101060003" pitchFamily="34" charset="-18"/>
                        </a:rPr>
                        <a:t>plant</a:t>
                      </a:r>
                      <a:r>
                        <a:rPr lang="sl-SI" sz="1600" dirty="0">
                          <a:effectLst/>
                          <a:latin typeface="Raleway" panose="020B0503030101060003" pitchFamily="34" charset="-18"/>
                        </a:rPr>
                        <a:t> - RER</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77521287"/>
                  </a:ext>
                </a:extLst>
              </a:tr>
              <a:tr h="536713">
                <a:tc>
                  <a:txBody>
                    <a:bodyPr/>
                    <a:lstStyle/>
                    <a:p>
                      <a:pPr algn="just">
                        <a:buNone/>
                      </a:pPr>
                      <a:r>
                        <a:rPr lang="sl-SI" sz="2000" dirty="0">
                          <a:effectLst/>
                          <a:latin typeface="Raleway" panose="020B0503030101060003" pitchFamily="34" charset="-18"/>
                        </a:rPr>
                        <a:t>PP cap</a:t>
                      </a:r>
                      <a:endParaRPr lang="sl-SI" sz="20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Materials</a:t>
                      </a:r>
                      <a:r>
                        <a:rPr lang="sl-SI" sz="1600" dirty="0">
                          <a:effectLst/>
                          <a:latin typeface="Raleway" panose="020B0503030101060003" pitchFamily="34" charset="-18"/>
                        </a:rPr>
                        <a:t> </a:t>
                      </a:r>
                      <a:r>
                        <a:rPr lang="sl-SI" sz="1600" dirty="0" err="1">
                          <a:effectLst/>
                          <a:latin typeface="Raleway" panose="020B0503030101060003" pitchFamily="34" charset="-18"/>
                        </a:rPr>
                        <a:t>production</a:t>
                      </a:r>
                      <a:r>
                        <a:rPr lang="sl-SI" sz="1600" dirty="0">
                          <a:effectLst/>
                          <a:latin typeface="Raleway" panose="020B0503030101060003" pitchFamily="34" charset="-18"/>
                        </a:rPr>
                        <a:t> / </a:t>
                      </a:r>
                      <a:r>
                        <a:rPr lang="sl-SI" sz="1600" dirty="0" err="1">
                          <a:effectLst/>
                          <a:latin typeface="Raleway" panose="020B0503030101060003" pitchFamily="34" charset="-18"/>
                        </a:rPr>
                        <a:t>plastics</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2</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 </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Polypropylene</a:t>
                      </a:r>
                      <a:r>
                        <a:rPr lang="sl-SI" sz="1600" dirty="0">
                          <a:effectLst/>
                          <a:latin typeface="Raleway" panose="020B0503030101060003" pitchFamily="34" charset="-18"/>
                        </a:rPr>
                        <a:t> granulate (PP), </a:t>
                      </a:r>
                      <a:r>
                        <a:rPr lang="sl-SI" sz="1600" dirty="0" err="1">
                          <a:effectLst/>
                          <a:latin typeface="Raleway" panose="020B0503030101060003" pitchFamily="34" charset="-18"/>
                        </a:rPr>
                        <a:t>production</a:t>
                      </a:r>
                      <a:r>
                        <a:rPr lang="sl-SI" sz="1600" dirty="0">
                          <a:effectLst/>
                          <a:latin typeface="Raleway" panose="020B0503030101060003" pitchFamily="34" charset="-18"/>
                        </a:rPr>
                        <a:t> mix, at </a:t>
                      </a:r>
                      <a:r>
                        <a:rPr lang="sl-SI" sz="1600" dirty="0" err="1">
                          <a:effectLst/>
                          <a:latin typeface="Raleway" panose="020B0503030101060003" pitchFamily="34" charset="-18"/>
                        </a:rPr>
                        <a:t>plant</a:t>
                      </a:r>
                      <a:r>
                        <a:rPr lang="sl-SI" sz="1600" dirty="0">
                          <a:effectLst/>
                          <a:latin typeface="Raleway" panose="020B0503030101060003" pitchFamily="34" charset="-18"/>
                        </a:rPr>
                        <a:t> - RER</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0114629"/>
                  </a:ext>
                </a:extLst>
              </a:tr>
              <a:tr h="178904">
                <a:tc gridSpan="5">
                  <a:txBody>
                    <a:bodyPr/>
                    <a:lstStyle/>
                    <a:p>
                      <a:pPr algn="just">
                        <a:buNone/>
                      </a:pPr>
                      <a:r>
                        <a:rPr lang="sl-SI" sz="1600" dirty="0" err="1">
                          <a:effectLst/>
                          <a:latin typeface="Raleway" panose="020B0503030101060003" pitchFamily="34" charset="-18"/>
                        </a:rPr>
                        <a:t>Secondary</a:t>
                      </a:r>
                      <a:r>
                        <a:rPr lang="sl-SI" sz="1600" dirty="0">
                          <a:effectLst/>
                          <a:latin typeface="Raleway" panose="020B0503030101060003" pitchFamily="34" charset="-18"/>
                        </a:rPr>
                        <a:t> </a:t>
                      </a:r>
                      <a:r>
                        <a:rPr lang="sl-SI" sz="1600" dirty="0" err="1">
                          <a:effectLst/>
                          <a:latin typeface="Raleway" panose="020B0503030101060003" pitchFamily="34" charset="-18"/>
                        </a:rPr>
                        <a:t>packaging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36292647"/>
                  </a:ext>
                </a:extLst>
              </a:tr>
              <a:tr h="1073426">
                <a:tc>
                  <a:txBody>
                    <a:bodyPr/>
                    <a:lstStyle/>
                    <a:p>
                      <a:pPr algn="just">
                        <a:buNone/>
                      </a:pPr>
                      <a:r>
                        <a:rPr lang="sl-SI" sz="1600" dirty="0" err="1">
                          <a:effectLst/>
                          <a:latin typeface="Raleway" panose="020B0503030101060003" pitchFamily="34" charset="-18"/>
                        </a:rPr>
                        <a:t>Carton</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system</a:t>
                      </a:r>
                      <a:r>
                        <a:rPr lang="sl-SI" sz="1600" dirty="0">
                          <a:effectLst/>
                          <a:latin typeface="Raleway" panose="020B0503030101060003" pitchFamily="34" charset="-18"/>
                        </a:rPr>
                        <a:t> / </a:t>
                      </a:r>
                      <a:r>
                        <a:rPr lang="sl-SI" sz="1600" dirty="0" err="1">
                          <a:effectLst/>
                          <a:latin typeface="Raleway" panose="020B0503030101060003" pitchFamily="34" charset="-18"/>
                        </a:rPr>
                        <a:t>packaging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10</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cartonboard</a:t>
                      </a:r>
                      <a:r>
                        <a:rPr lang="sl-SI" sz="1600" dirty="0">
                          <a:effectLst/>
                          <a:latin typeface="Raleway" panose="020B0503030101060003" pitchFamily="34" charset="-18"/>
                        </a:rPr>
                        <a:t> </a:t>
                      </a:r>
                      <a:r>
                        <a:rPr lang="sl-SI" sz="1600" dirty="0" err="1">
                          <a:effectLst/>
                          <a:latin typeface="Raleway" panose="020B0503030101060003" pitchFamily="34" charset="-18"/>
                        </a:rPr>
                        <a:t>sheets</a:t>
                      </a:r>
                      <a:r>
                        <a:rPr lang="sl-SI" sz="1600" dirty="0">
                          <a:effectLst/>
                          <a:latin typeface="Raleway" panose="020B0503030101060003" pitchFamily="34" charset="-18"/>
                        </a:rPr>
                        <a:t>; </a:t>
                      </a:r>
                      <a:r>
                        <a:rPr lang="sl-SI" sz="1600" dirty="0" err="1">
                          <a:effectLst/>
                          <a:latin typeface="Raleway" panose="020B0503030101060003" pitchFamily="34" charset="-18"/>
                        </a:rPr>
                        <a:t>mixed</a:t>
                      </a:r>
                      <a:r>
                        <a:rPr lang="sl-SI" sz="1600" dirty="0">
                          <a:effectLst/>
                          <a:latin typeface="Raleway" panose="020B0503030101060003" pitchFamily="34" charset="-18"/>
                        </a:rPr>
                        <a:t> </a:t>
                      </a:r>
                      <a:r>
                        <a:rPr lang="sl-SI" sz="1600" dirty="0" err="1">
                          <a:effectLst/>
                          <a:latin typeface="Raleway" panose="020B0503030101060003" pitchFamily="34" charset="-18"/>
                        </a:rPr>
                        <a:t>technology</a:t>
                      </a:r>
                      <a:r>
                        <a:rPr lang="sl-SI" sz="1600" dirty="0">
                          <a:effectLst/>
                          <a:latin typeface="Raleway" panose="020B0503030101060003" pitchFamily="34" charset="-18"/>
                        </a:rPr>
                        <a:t>; </a:t>
                      </a:r>
                      <a:r>
                        <a:rPr lang="sl-SI" sz="1600" dirty="0" err="1">
                          <a:effectLst/>
                          <a:latin typeface="Raleway" panose="020B0503030101060003" pitchFamily="34" charset="-18"/>
                        </a:rPr>
                        <a:t>production</a:t>
                      </a:r>
                      <a:r>
                        <a:rPr lang="sl-SI" sz="1600" dirty="0">
                          <a:effectLst/>
                          <a:latin typeface="Raleway" panose="020B0503030101060003" pitchFamily="34" charset="-18"/>
                        </a:rPr>
                        <a:t> mix, at </a:t>
                      </a:r>
                      <a:r>
                        <a:rPr lang="sl-SI" sz="1600" dirty="0" err="1">
                          <a:effectLst/>
                          <a:latin typeface="Raleway" panose="020B0503030101060003" pitchFamily="34" charset="-18"/>
                        </a:rPr>
                        <a:t>plant</a:t>
                      </a:r>
                      <a:r>
                        <a:rPr lang="sl-SI" sz="1600" dirty="0">
                          <a:effectLst/>
                          <a:latin typeface="Raleway" panose="020B0503030101060003" pitchFamily="34" charset="-18"/>
                        </a:rPr>
                        <a:t>; 46% </a:t>
                      </a:r>
                      <a:r>
                        <a:rPr lang="sl-SI" sz="1600" dirty="0" err="1">
                          <a:effectLst/>
                          <a:latin typeface="Raleway" panose="020B0503030101060003" pitchFamily="34" charset="-18"/>
                        </a:rPr>
                        <a:t>primary</a:t>
                      </a:r>
                      <a:r>
                        <a:rPr lang="sl-SI" sz="1600" dirty="0">
                          <a:effectLst/>
                          <a:latin typeface="Raleway" panose="020B0503030101060003" pitchFamily="34" charset="-18"/>
                        </a:rPr>
                        <a:t> </a:t>
                      </a:r>
                      <a:r>
                        <a:rPr lang="sl-SI" sz="1600" dirty="0" err="1">
                          <a:effectLst/>
                          <a:latin typeface="Raleway" panose="020B0503030101060003" pitchFamily="34" charset="-18"/>
                        </a:rPr>
                        <a:t>fibre</a:t>
                      </a:r>
                      <a:r>
                        <a:rPr lang="sl-SI" sz="1600" dirty="0">
                          <a:effectLst/>
                          <a:latin typeface="Raleway" panose="020B0503030101060003" pitchFamily="34" charset="-18"/>
                        </a:rPr>
                        <a:t>, 54% </a:t>
                      </a:r>
                      <a:r>
                        <a:rPr lang="sl-SI" sz="1600" dirty="0" err="1">
                          <a:effectLst/>
                          <a:latin typeface="Raleway" panose="020B0503030101060003" pitchFamily="34" charset="-18"/>
                        </a:rPr>
                        <a:t>recovered</a:t>
                      </a:r>
                      <a:r>
                        <a:rPr lang="sl-SI" sz="1600" dirty="0">
                          <a:effectLst/>
                          <a:latin typeface="Raleway" panose="020B0503030101060003" pitchFamily="34" charset="-18"/>
                        </a:rPr>
                        <a:t> </a:t>
                      </a:r>
                      <a:r>
                        <a:rPr lang="sl-SI" sz="1600" dirty="0" err="1">
                          <a:effectLst/>
                          <a:latin typeface="Raleway" panose="020B0503030101060003" pitchFamily="34" charset="-18"/>
                        </a:rPr>
                        <a:t>fibre</a:t>
                      </a:r>
                      <a:r>
                        <a:rPr lang="sl-SI" sz="1600" dirty="0">
                          <a:effectLst/>
                          <a:latin typeface="Raleway" panose="020B0503030101060003" pitchFamily="34" charset="-18"/>
                        </a:rPr>
                        <a:t> (en) - EU-27</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9690774"/>
                  </a:ext>
                </a:extLst>
              </a:tr>
              <a:tr h="536713">
                <a:tc>
                  <a:txBody>
                    <a:bodyPr/>
                    <a:lstStyle/>
                    <a:p>
                      <a:pPr algn="just">
                        <a:buNone/>
                      </a:pPr>
                      <a:r>
                        <a:rPr lang="sl-SI" sz="1600" dirty="0">
                          <a:effectLst/>
                          <a:latin typeface="Raleway" panose="020B0503030101060003" pitchFamily="34" charset="-18"/>
                        </a:rPr>
                        <a:t>PE </a:t>
                      </a:r>
                      <a:r>
                        <a:rPr lang="sl-SI" sz="1600" dirty="0" err="1">
                          <a:effectLst/>
                          <a:latin typeface="Raleway" panose="020B0503030101060003" pitchFamily="34" charset="-18"/>
                        </a:rPr>
                        <a:t>foil</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Materials</a:t>
                      </a:r>
                      <a:r>
                        <a:rPr lang="sl-SI" sz="1600" dirty="0">
                          <a:effectLst/>
                          <a:latin typeface="Raleway" panose="020B0503030101060003" pitchFamily="34" charset="-18"/>
                        </a:rPr>
                        <a:t> </a:t>
                      </a:r>
                      <a:r>
                        <a:rPr lang="sl-SI" sz="1600" dirty="0" err="1">
                          <a:effectLst/>
                          <a:latin typeface="Raleway" panose="020B0503030101060003" pitchFamily="34" charset="-18"/>
                        </a:rPr>
                        <a:t>production</a:t>
                      </a:r>
                      <a:r>
                        <a:rPr lang="sl-SI" sz="1600" dirty="0">
                          <a:effectLst/>
                          <a:latin typeface="Raleway" panose="020B0503030101060003" pitchFamily="34" charset="-18"/>
                        </a:rPr>
                        <a:t> / </a:t>
                      </a:r>
                      <a:r>
                        <a:rPr lang="sl-SI" sz="1600" dirty="0" err="1">
                          <a:effectLst/>
                          <a:latin typeface="Raleway" panose="020B0503030101060003" pitchFamily="34" charset="-18"/>
                        </a:rPr>
                        <a:t>plastics</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5</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Dummy_polyethylene</a:t>
                      </a:r>
                      <a:r>
                        <a:rPr lang="sl-SI" sz="1600" dirty="0">
                          <a:effectLst/>
                        </a:rPr>
                        <a:t> </a:t>
                      </a:r>
                      <a:r>
                        <a:rPr lang="sl-SI" sz="1600" dirty="0" err="1">
                          <a:effectLst/>
                        </a:rPr>
                        <a:t>low</a:t>
                      </a:r>
                      <a:r>
                        <a:rPr lang="sl-SI" sz="1600" dirty="0">
                          <a:effectLst/>
                        </a:rPr>
                        <a:t> </a:t>
                      </a:r>
                      <a:r>
                        <a:rPr lang="sl-SI" sz="1600" dirty="0" err="1">
                          <a:effectLst/>
                        </a:rPr>
                        <a:t>density</a:t>
                      </a:r>
                      <a:r>
                        <a:rPr lang="sl-SI" sz="1600" dirty="0">
                          <a:effectLst/>
                        </a:rPr>
                        <a:t> </a:t>
                      </a:r>
                      <a:r>
                        <a:rPr lang="sl-SI" sz="1600" dirty="0" err="1">
                          <a:effectLst/>
                        </a:rPr>
                        <a:t>foil</a:t>
                      </a:r>
                      <a:r>
                        <a:rPr lang="sl-SI" sz="1600" dirty="0">
                          <a:effectLst/>
                        </a:rPr>
                        <a:t>(PE-LD)</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3395934"/>
                  </a:ext>
                </a:extLst>
              </a:tr>
            </a:tbl>
          </a:graphicData>
        </a:graphic>
      </p:graphicFrame>
    </p:spTree>
    <p:extLst>
      <p:ext uri="{BB962C8B-B14F-4D97-AF65-F5344CB8AC3E}">
        <p14:creationId xmlns:p14="http://schemas.microsoft.com/office/powerpoint/2010/main" val="11931795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73BAC-D07B-B41D-93A1-AB36BBBE2F0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1AF3438-9546-3F9A-F82D-346D24F241BD}"/>
              </a:ext>
            </a:extLst>
          </p:cNvPr>
          <p:cNvSpPr>
            <a:spLocks noGrp="1"/>
          </p:cNvSpPr>
          <p:nvPr>
            <p:ph type="body" sz="quarter" idx="4294967295"/>
          </p:nvPr>
        </p:nvSpPr>
        <p:spPr>
          <a:xfrm>
            <a:off x="1117600" y="1277938"/>
            <a:ext cx="11074400" cy="381000"/>
          </a:xfrm>
          <a:prstGeom prst="rect">
            <a:avLst/>
          </a:prstGeom>
        </p:spPr>
        <p:txBody>
          <a:bodyPr>
            <a:normAutofit fontScale="85000" lnSpcReduction="20000"/>
          </a:bodyPr>
          <a:lstStyle/>
          <a:p>
            <a:pPr marL="0" indent="0">
              <a:buNone/>
            </a:pPr>
            <a:r>
              <a:rPr lang="sl-SI" b="1" dirty="0">
                <a:solidFill>
                  <a:schemeClr val="tx1"/>
                </a:solidFill>
                <a:latin typeface="Raleway" panose="020B0503030101060003" pitchFamily="34" charset="-18"/>
              </a:rPr>
              <a:t>3. Embalaža s pijačo (ALU)</a:t>
            </a:r>
            <a:endParaRPr lang="en-GB" b="1" dirty="0">
              <a:solidFill>
                <a:schemeClr val="tx1"/>
              </a:solidFill>
              <a:latin typeface="Raleway" panose="020B0503030101060003" pitchFamily="34" charset="-18"/>
            </a:endParaRPr>
          </a:p>
        </p:txBody>
      </p:sp>
      <p:sp>
        <p:nvSpPr>
          <p:cNvPr id="2" name="Title 1">
            <a:extLst>
              <a:ext uri="{FF2B5EF4-FFF2-40B4-BE49-F238E27FC236}">
                <a16:creationId xmlns:a16="http://schemas.microsoft.com/office/drawing/2014/main" id="{D7285E24-7352-7A3F-C45B-414D9B70AE78}"/>
              </a:ext>
            </a:extLst>
          </p:cNvPr>
          <p:cNvSpPr>
            <a:spLocks noGrp="1"/>
          </p:cNvSpPr>
          <p:nvPr>
            <p:ph type="title" idx="4294967295"/>
          </p:nvPr>
        </p:nvSpPr>
        <p:spPr>
          <a:xfrm>
            <a:off x="0" y="274638"/>
            <a:ext cx="10972800" cy="1143000"/>
          </a:xfrm>
          <a:prstGeom prst="rect">
            <a:avLst/>
          </a:prstGeom>
        </p:spPr>
        <p:txBody>
          <a:bodyPr/>
          <a:lstStyle/>
          <a:p>
            <a:r>
              <a:rPr lang="sl-SI" b="1" dirty="0">
                <a:solidFill>
                  <a:schemeClr val="tx1"/>
                </a:solidFill>
              </a:rPr>
              <a:t>VAJA: Primerjava PET, PC in ALU embalaže</a:t>
            </a:r>
            <a:endParaRPr lang="en-GB" b="1" dirty="0">
              <a:solidFill>
                <a:schemeClr val="tx1"/>
              </a:solidFill>
            </a:endParaRPr>
          </a:p>
        </p:txBody>
      </p:sp>
      <p:graphicFrame>
        <p:nvGraphicFramePr>
          <p:cNvPr id="4" name="Table 3">
            <a:extLst>
              <a:ext uri="{FF2B5EF4-FFF2-40B4-BE49-F238E27FC236}">
                <a16:creationId xmlns:a16="http://schemas.microsoft.com/office/drawing/2014/main" id="{6D1F7571-B86E-4CC6-51EB-358F0EA04664}"/>
              </a:ext>
            </a:extLst>
          </p:cNvPr>
          <p:cNvGraphicFramePr>
            <a:graphicFrameLocks noGrp="1"/>
          </p:cNvGraphicFramePr>
          <p:nvPr>
            <p:extLst>
              <p:ext uri="{D42A27DB-BD31-4B8C-83A1-F6EECF244321}">
                <p14:modId xmlns:p14="http://schemas.microsoft.com/office/powerpoint/2010/main" val="394217269"/>
              </p:ext>
            </p:extLst>
          </p:nvPr>
        </p:nvGraphicFramePr>
        <p:xfrm>
          <a:off x="558800" y="1817097"/>
          <a:ext cx="11074400" cy="4684496"/>
        </p:xfrm>
        <a:graphic>
          <a:graphicData uri="http://schemas.openxmlformats.org/drawingml/2006/table">
            <a:tbl>
              <a:tblPr firstRow="1" firstCol="1" bandRow="1">
                <a:tableStyleId>{5C22544A-7EE6-4342-B048-85BDC9FD1C3A}</a:tableStyleId>
              </a:tblPr>
              <a:tblGrid>
                <a:gridCol w="2338815">
                  <a:extLst>
                    <a:ext uri="{9D8B030D-6E8A-4147-A177-3AD203B41FA5}">
                      <a16:colId xmlns:a16="http://schemas.microsoft.com/office/drawing/2014/main" val="2329605167"/>
                    </a:ext>
                  </a:extLst>
                </a:gridCol>
                <a:gridCol w="2770481">
                  <a:extLst>
                    <a:ext uri="{9D8B030D-6E8A-4147-A177-3AD203B41FA5}">
                      <a16:colId xmlns:a16="http://schemas.microsoft.com/office/drawing/2014/main" val="3122717904"/>
                    </a:ext>
                  </a:extLst>
                </a:gridCol>
                <a:gridCol w="1493532">
                  <a:extLst>
                    <a:ext uri="{9D8B030D-6E8A-4147-A177-3AD203B41FA5}">
                      <a16:colId xmlns:a16="http://schemas.microsoft.com/office/drawing/2014/main" val="216291250"/>
                    </a:ext>
                  </a:extLst>
                </a:gridCol>
                <a:gridCol w="1064874">
                  <a:extLst>
                    <a:ext uri="{9D8B030D-6E8A-4147-A177-3AD203B41FA5}">
                      <a16:colId xmlns:a16="http://schemas.microsoft.com/office/drawing/2014/main" val="4125543861"/>
                    </a:ext>
                  </a:extLst>
                </a:gridCol>
                <a:gridCol w="3406698">
                  <a:extLst>
                    <a:ext uri="{9D8B030D-6E8A-4147-A177-3AD203B41FA5}">
                      <a16:colId xmlns:a16="http://schemas.microsoft.com/office/drawing/2014/main" val="2733670353"/>
                    </a:ext>
                  </a:extLst>
                </a:gridCol>
              </a:tblGrid>
              <a:tr h="195764">
                <a:tc>
                  <a:txBody>
                    <a:bodyPr/>
                    <a:lstStyle/>
                    <a:p>
                      <a:pPr algn="just">
                        <a:buNone/>
                      </a:pPr>
                      <a:r>
                        <a:rPr lang="sl-SI" sz="1600" dirty="0" err="1">
                          <a:effectLst/>
                          <a:latin typeface="Raleway" panose="020B0503030101060003" pitchFamily="34" charset="-18"/>
                        </a:rPr>
                        <a:t>Flow</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Category</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Amount</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Unit</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Provider</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5831671"/>
                  </a:ext>
                </a:extLst>
              </a:tr>
              <a:tr h="195764">
                <a:tc gridSpan="5">
                  <a:txBody>
                    <a:bodyPr/>
                    <a:lstStyle/>
                    <a:p>
                      <a:pPr algn="just">
                        <a:buNone/>
                      </a:pPr>
                      <a:r>
                        <a:rPr lang="sl-SI" sz="1600" dirty="0" err="1">
                          <a:effectLst/>
                          <a:latin typeface="Raleway" panose="020B0503030101060003" pitchFamily="34" charset="-18"/>
                        </a:rPr>
                        <a:t>Primary</a:t>
                      </a:r>
                      <a:r>
                        <a:rPr lang="sl-SI" sz="1600" dirty="0">
                          <a:effectLst/>
                          <a:latin typeface="Raleway" panose="020B0503030101060003" pitchFamily="34" charset="-18"/>
                        </a:rPr>
                        <a:t> </a:t>
                      </a:r>
                      <a:r>
                        <a:rPr lang="sl-SI" sz="1600" dirty="0" err="1">
                          <a:effectLst/>
                          <a:latin typeface="Raleway" panose="020B0503030101060003" pitchFamily="34" charset="-18"/>
                        </a:rPr>
                        <a:t>packaging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01096142"/>
                  </a:ext>
                </a:extLst>
              </a:tr>
              <a:tr h="783056">
                <a:tc>
                  <a:txBody>
                    <a:bodyPr/>
                    <a:lstStyle/>
                    <a:p>
                      <a:pPr algn="just">
                        <a:buNone/>
                      </a:pPr>
                      <a:r>
                        <a:rPr lang="sl-SI" sz="1600" dirty="0" err="1">
                          <a:effectLst/>
                          <a:latin typeface="Raleway" panose="020B0503030101060003" pitchFamily="34" charset="-18"/>
                        </a:rPr>
                        <a:t>drinking</a:t>
                      </a:r>
                      <a:r>
                        <a:rPr lang="sl-SI" sz="1600" dirty="0">
                          <a:effectLst/>
                          <a:latin typeface="Raleway" panose="020B0503030101060003" pitchFamily="34" charset="-18"/>
                        </a:rPr>
                        <a:t> </a:t>
                      </a:r>
                      <a:r>
                        <a:rPr lang="sl-SI" sz="1600" dirty="0" err="1">
                          <a:effectLst/>
                          <a:latin typeface="Raleway" panose="020B0503030101060003" pitchFamily="34" charset="-18"/>
                        </a:rPr>
                        <a:t>water</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Materials</a:t>
                      </a:r>
                      <a:r>
                        <a:rPr lang="sl-SI" sz="1600" dirty="0">
                          <a:effectLst/>
                          <a:latin typeface="Raleway" panose="020B0503030101060003" pitchFamily="34" charset="-18"/>
                        </a:rPr>
                        <a:t> </a:t>
                      </a:r>
                      <a:r>
                        <a:rPr lang="sl-SI" sz="1600" dirty="0" err="1">
                          <a:effectLst/>
                          <a:latin typeface="Raleway" panose="020B0503030101060003" pitchFamily="34" charset="-18"/>
                        </a:rPr>
                        <a:t>production</a:t>
                      </a:r>
                      <a:r>
                        <a:rPr lang="sl-SI" sz="1600" dirty="0">
                          <a:effectLst/>
                          <a:latin typeface="Raleway" panose="020B0503030101060003" pitchFamily="34" charset="-18"/>
                        </a:rPr>
                        <a:t>/</a:t>
                      </a:r>
                      <a:r>
                        <a:rPr lang="sl-SI" sz="1600" dirty="0" err="1">
                          <a:effectLst/>
                          <a:latin typeface="Raleway" panose="020B0503030101060003" pitchFamily="34" charset="-18"/>
                        </a:rPr>
                        <a:t>Water</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0.50</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kg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Drinking</a:t>
                      </a:r>
                      <a:r>
                        <a:rPr lang="sl-SI" sz="1600" dirty="0">
                          <a:effectLst/>
                          <a:latin typeface="Raleway" panose="020B0503030101060003" pitchFamily="34" charset="-18"/>
                        </a:rPr>
                        <a:t> </a:t>
                      </a:r>
                      <a:r>
                        <a:rPr lang="sl-SI" sz="1600" dirty="0" err="1">
                          <a:effectLst/>
                          <a:latin typeface="Raleway" panose="020B0503030101060003" pitchFamily="34" charset="-18"/>
                        </a:rPr>
                        <a:t>water</a:t>
                      </a:r>
                      <a:r>
                        <a:rPr lang="sl-SI" sz="1600" dirty="0">
                          <a:effectLst/>
                          <a:latin typeface="Raleway" panose="020B0503030101060003" pitchFamily="34" charset="-18"/>
                        </a:rPr>
                        <a:t>, </a:t>
                      </a:r>
                      <a:r>
                        <a:rPr lang="sl-SI" sz="1600" dirty="0" err="1">
                          <a:effectLst/>
                          <a:latin typeface="Raleway" panose="020B0503030101060003" pitchFamily="34" charset="-18"/>
                        </a:rPr>
                        <a:t>production</a:t>
                      </a:r>
                      <a:r>
                        <a:rPr lang="sl-SI" sz="1600" dirty="0">
                          <a:effectLst/>
                          <a:latin typeface="Raleway" panose="020B0503030101060003" pitchFamily="34" charset="-18"/>
                        </a:rPr>
                        <a:t> mix, at </a:t>
                      </a:r>
                      <a:r>
                        <a:rPr lang="sl-SI" sz="1600" dirty="0" err="1">
                          <a:effectLst/>
                          <a:latin typeface="Raleway" panose="020B0503030101060003" pitchFamily="34" charset="-18"/>
                        </a:rPr>
                        <a:t>plant</a:t>
                      </a:r>
                      <a:r>
                        <a:rPr lang="sl-SI" sz="1600" dirty="0">
                          <a:effectLst/>
                          <a:latin typeface="Raleway" panose="020B0503030101060003" pitchFamily="34" charset="-18"/>
                        </a:rPr>
                        <a:t>, </a:t>
                      </a:r>
                      <a:r>
                        <a:rPr lang="sl-SI" sz="1600" dirty="0" err="1">
                          <a:effectLst/>
                          <a:latin typeface="Raleway" panose="020B0503030101060003" pitchFamily="34" charset="-18"/>
                        </a:rPr>
                        <a:t>water</a:t>
                      </a:r>
                      <a:r>
                        <a:rPr lang="sl-SI" sz="1600" dirty="0">
                          <a:effectLst/>
                          <a:latin typeface="Raleway" panose="020B0503030101060003" pitchFamily="34" charset="-18"/>
                        </a:rPr>
                        <a:t> </a:t>
                      </a:r>
                      <a:r>
                        <a:rPr lang="sl-SI" sz="1600" dirty="0" err="1">
                          <a:effectLst/>
                          <a:latin typeface="Raleway" panose="020B0503030101060003" pitchFamily="34" charset="-18"/>
                        </a:rPr>
                        <a:t>purification</a:t>
                      </a:r>
                      <a:r>
                        <a:rPr lang="sl-SI" sz="1600" dirty="0">
                          <a:effectLst/>
                          <a:latin typeface="Raleway" panose="020B0503030101060003" pitchFamily="34" charset="-18"/>
                        </a:rPr>
                        <a:t> </a:t>
                      </a:r>
                      <a:r>
                        <a:rPr lang="sl-SI" sz="1600" dirty="0" err="1">
                          <a:effectLst/>
                          <a:latin typeface="Raleway" panose="020B0503030101060003" pitchFamily="34" charset="-18"/>
                        </a:rPr>
                        <a:t>treatment</a:t>
                      </a:r>
                      <a:r>
                        <a:rPr lang="sl-SI" sz="1600" dirty="0">
                          <a:effectLst/>
                          <a:latin typeface="Raleway" panose="020B0503030101060003" pitchFamily="34" charset="-18"/>
                        </a:rPr>
                        <a:t>, </a:t>
                      </a:r>
                      <a:r>
                        <a:rPr lang="sl-SI" sz="1600" dirty="0" err="1">
                          <a:effectLst/>
                          <a:latin typeface="Raleway" panose="020B0503030101060003" pitchFamily="34" charset="-18"/>
                        </a:rPr>
                        <a:t>from</a:t>
                      </a:r>
                      <a:r>
                        <a:rPr lang="sl-SI" sz="1600" dirty="0">
                          <a:effectLst/>
                          <a:latin typeface="Raleway" panose="020B0503030101060003" pitchFamily="34" charset="-18"/>
                        </a:rPr>
                        <a:t> </a:t>
                      </a:r>
                      <a:r>
                        <a:rPr lang="sl-SI" sz="1600" dirty="0" err="1">
                          <a:effectLst/>
                          <a:latin typeface="Raleway" panose="020B0503030101060003" pitchFamily="34" charset="-18"/>
                        </a:rPr>
                        <a:t>groundwater</a:t>
                      </a:r>
                      <a:r>
                        <a:rPr lang="sl-SI" sz="1600" dirty="0">
                          <a:effectLst/>
                          <a:latin typeface="Raleway" panose="020B0503030101060003" pitchFamily="34" charset="-18"/>
                        </a:rPr>
                        <a:t> - RER</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981154"/>
                  </a:ext>
                </a:extLst>
              </a:tr>
              <a:tr h="1566113">
                <a:tc>
                  <a:txBody>
                    <a:bodyPr/>
                    <a:lstStyle/>
                    <a:p>
                      <a:pPr algn="just">
                        <a:buNone/>
                      </a:pPr>
                      <a:r>
                        <a:rPr lang="sl-SI" sz="2000" dirty="0" err="1">
                          <a:effectLst/>
                          <a:latin typeface="Raleway" panose="020B0503030101060003" pitchFamily="34" charset="-18"/>
                        </a:rPr>
                        <a:t>Aluminium</a:t>
                      </a:r>
                      <a:r>
                        <a:rPr lang="sl-SI" sz="2000" dirty="0">
                          <a:effectLst/>
                          <a:latin typeface="Raleway" panose="020B0503030101060003" pitchFamily="34" charset="-18"/>
                        </a:rPr>
                        <a:t> </a:t>
                      </a:r>
                      <a:r>
                        <a:rPr lang="sl-SI" sz="2000" dirty="0" err="1">
                          <a:effectLst/>
                          <a:latin typeface="Raleway" panose="020B0503030101060003" pitchFamily="34" charset="-18"/>
                        </a:rPr>
                        <a:t>can</a:t>
                      </a:r>
                      <a:endParaRPr lang="sl-SI" sz="2000" dirty="0">
                        <a:effectLst/>
                        <a:latin typeface="Raleway" panose="020B0503030101060003" pitchFamily="34" charset="-18"/>
                      </a:endParaRPr>
                    </a:p>
                    <a:p>
                      <a:pPr algn="just">
                        <a:buNone/>
                      </a:pPr>
                      <a:r>
                        <a:rPr lang="sl-SI" sz="1600" dirty="0">
                          <a:effectLst/>
                        </a:rPr>
                        <a:t> </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Materials</a:t>
                      </a:r>
                      <a:r>
                        <a:rPr lang="sl-SI" sz="1600" dirty="0">
                          <a:effectLst/>
                          <a:latin typeface="Raleway" panose="020B0503030101060003" pitchFamily="34" charset="-18"/>
                        </a:rPr>
                        <a:t> </a:t>
                      </a:r>
                      <a:r>
                        <a:rPr lang="sl-SI" sz="1600" dirty="0" err="1">
                          <a:effectLst/>
                          <a:latin typeface="Raleway" panose="020B0503030101060003" pitchFamily="34" charset="-18"/>
                        </a:rPr>
                        <a:t>production</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40.2</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Aluminium</a:t>
                      </a:r>
                      <a:r>
                        <a:rPr lang="sl-SI" sz="1600" dirty="0">
                          <a:effectLst/>
                          <a:latin typeface="Raleway" panose="020B0503030101060003" pitchFamily="34" charset="-18"/>
                        </a:rPr>
                        <a:t> </a:t>
                      </a:r>
                      <a:r>
                        <a:rPr lang="sl-SI" sz="1600" dirty="0" err="1">
                          <a:effectLst/>
                          <a:latin typeface="Raleway" panose="020B0503030101060003" pitchFamily="34" charset="-18"/>
                        </a:rPr>
                        <a:t>extrusion</a:t>
                      </a:r>
                      <a:r>
                        <a:rPr lang="sl-SI" sz="1600" dirty="0">
                          <a:effectLst/>
                          <a:latin typeface="Raleway" panose="020B0503030101060003" pitchFamily="34" charset="-18"/>
                        </a:rPr>
                        <a:t> profile, </a:t>
                      </a:r>
                      <a:r>
                        <a:rPr lang="sl-SI" sz="1600" dirty="0" err="1">
                          <a:effectLst/>
                          <a:latin typeface="Raleway" panose="020B0503030101060003" pitchFamily="34" charset="-18"/>
                        </a:rPr>
                        <a:t>production</a:t>
                      </a:r>
                      <a:r>
                        <a:rPr lang="sl-SI" sz="1600" dirty="0">
                          <a:effectLst/>
                          <a:latin typeface="Raleway" panose="020B0503030101060003" pitchFamily="34" charset="-18"/>
                        </a:rPr>
                        <a:t> mix, at </a:t>
                      </a:r>
                      <a:r>
                        <a:rPr lang="sl-SI" sz="1600" dirty="0" err="1">
                          <a:effectLst/>
                          <a:latin typeface="Raleway" panose="020B0503030101060003" pitchFamily="34" charset="-18"/>
                        </a:rPr>
                        <a:t>plant</a:t>
                      </a:r>
                      <a:r>
                        <a:rPr lang="sl-SI" sz="1600" dirty="0">
                          <a:effectLst/>
                          <a:latin typeface="Raleway" panose="020B0503030101060003" pitchFamily="34" charset="-18"/>
                        </a:rPr>
                        <a:t>, </a:t>
                      </a:r>
                      <a:r>
                        <a:rPr lang="sl-SI" sz="1600" dirty="0" err="1">
                          <a:effectLst/>
                          <a:latin typeface="Raleway" panose="020B0503030101060003" pitchFamily="34" charset="-18"/>
                        </a:rPr>
                        <a:t>primary</a:t>
                      </a:r>
                      <a:r>
                        <a:rPr lang="sl-SI" sz="1600" dirty="0">
                          <a:effectLst/>
                          <a:latin typeface="Raleway" panose="020B0503030101060003" pitchFamily="34" charset="-18"/>
                        </a:rPr>
                        <a:t> </a:t>
                      </a:r>
                      <a:r>
                        <a:rPr lang="sl-SI" sz="1600" dirty="0" err="1">
                          <a:effectLst/>
                          <a:latin typeface="Raleway" panose="020B0503030101060003" pitchFamily="34" charset="-18"/>
                        </a:rPr>
                        <a:t>production</a:t>
                      </a:r>
                      <a:r>
                        <a:rPr lang="sl-SI" sz="1600" dirty="0">
                          <a:effectLst/>
                          <a:latin typeface="Raleway" panose="020B0503030101060003" pitchFamily="34" charset="-18"/>
                        </a:rPr>
                        <a:t>, </a:t>
                      </a:r>
                      <a:r>
                        <a:rPr lang="sl-SI" sz="1600" dirty="0" err="1">
                          <a:effectLst/>
                          <a:latin typeface="Raleway" panose="020B0503030101060003" pitchFamily="34" charset="-18"/>
                        </a:rPr>
                        <a:t>aluminium</a:t>
                      </a:r>
                      <a:r>
                        <a:rPr lang="sl-SI" sz="1600" dirty="0">
                          <a:effectLst/>
                          <a:latin typeface="Raleway" panose="020B0503030101060003" pitchFamily="34" charset="-18"/>
                        </a:rPr>
                        <a:t> </a:t>
                      </a:r>
                      <a:r>
                        <a:rPr lang="sl-SI" sz="1600" dirty="0" err="1">
                          <a:effectLst/>
                          <a:latin typeface="Raleway" panose="020B0503030101060003" pitchFamily="34" charset="-18"/>
                        </a:rPr>
                        <a:t>semi-finished</a:t>
                      </a:r>
                      <a:r>
                        <a:rPr lang="sl-SI" sz="1600" dirty="0">
                          <a:effectLst/>
                          <a:latin typeface="Raleway" panose="020B0503030101060003" pitchFamily="34" charset="-18"/>
                        </a:rPr>
                        <a:t> </a:t>
                      </a:r>
                      <a:r>
                        <a:rPr lang="sl-SI" sz="1600" dirty="0" err="1">
                          <a:effectLst/>
                          <a:latin typeface="Raleway" panose="020B0503030101060003" pitchFamily="34" charset="-18"/>
                        </a:rPr>
                        <a:t>extrusion</a:t>
                      </a:r>
                      <a:r>
                        <a:rPr lang="sl-SI" sz="1600" dirty="0">
                          <a:effectLst/>
                          <a:latin typeface="Raleway" panose="020B0503030101060003" pitchFamily="34" charset="-18"/>
                        </a:rPr>
                        <a:t> </a:t>
                      </a:r>
                      <a:r>
                        <a:rPr lang="sl-SI" sz="1600" dirty="0" err="1">
                          <a:effectLst/>
                          <a:latin typeface="Raleway" panose="020B0503030101060003" pitchFamily="34" charset="-18"/>
                        </a:rPr>
                        <a:t>product</a:t>
                      </a:r>
                      <a:r>
                        <a:rPr lang="sl-SI" sz="1600" dirty="0">
                          <a:effectLst/>
                          <a:latin typeface="Raleway" panose="020B0503030101060003" pitchFamily="34" charset="-18"/>
                        </a:rPr>
                        <a:t>, </a:t>
                      </a:r>
                      <a:r>
                        <a:rPr lang="sl-SI" sz="1600" dirty="0" err="1">
                          <a:effectLst/>
                          <a:latin typeface="Raleway" panose="020B0503030101060003" pitchFamily="34" charset="-18"/>
                        </a:rPr>
                        <a:t>including</a:t>
                      </a:r>
                      <a:r>
                        <a:rPr lang="sl-SI" sz="1600" dirty="0">
                          <a:effectLst/>
                          <a:latin typeface="Raleway" panose="020B0503030101060003" pitchFamily="34" charset="-18"/>
                        </a:rPr>
                        <a:t> </a:t>
                      </a:r>
                      <a:r>
                        <a:rPr lang="sl-SI" sz="1600" dirty="0" err="1">
                          <a:effectLst/>
                          <a:latin typeface="Raleway" panose="020B0503030101060003" pitchFamily="34" charset="-18"/>
                        </a:rPr>
                        <a:t>primary</a:t>
                      </a:r>
                      <a:r>
                        <a:rPr lang="sl-SI" sz="1600" dirty="0">
                          <a:effectLst/>
                          <a:latin typeface="Raleway" panose="020B0503030101060003" pitchFamily="34" charset="-18"/>
                        </a:rPr>
                        <a:t> </a:t>
                      </a:r>
                      <a:r>
                        <a:rPr lang="sl-SI" sz="1600" dirty="0" err="1">
                          <a:effectLst/>
                          <a:latin typeface="Raleway" panose="020B0503030101060003" pitchFamily="34" charset="-18"/>
                        </a:rPr>
                        <a:t>production</a:t>
                      </a:r>
                      <a:r>
                        <a:rPr lang="sl-SI" sz="1600" dirty="0">
                          <a:effectLst/>
                          <a:latin typeface="Raleway" panose="020B0503030101060003" pitchFamily="34" charset="-18"/>
                        </a:rPr>
                        <a:t>, </a:t>
                      </a:r>
                      <a:r>
                        <a:rPr lang="sl-SI" sz="1600" dirty="0" err="1">
                          <a:effectLst/>
                          <a:latin typeface="Raleway" panose="020B0503030101060003" pitchFamily="34" charset="-18"/>
                        </a:rPr>
                        <a:t>transformation</a:t>
                      </a:r>
                      <a:r>
                        <a:rPr lang="sl-SI" sz="1600" dirty="0">
                          <a:effectLst/>
                          <a:latin typeface="Raleway" panose="020B0503030101060003" pitchFamily="34" charset="-18"/>
                        </a:rPr>
                        <a:t> </a:t>
                      </a:r>
                      <a:r>
                        <a:rPr lang="sl-SI" sz="1600" dirty="0" err="1">
                          <a:effectLst/>
                          <a:latin typeface="Raleway" panose="020B0503030101060003" pitchFamily="34" charset="-18"/>
                        </a:rPr>
                        <a:t>and</a:t>
                      </a:r>
                      <a:r>
                        <a:rPr lang="sl-SI" sz="1600" dirty="0">
                          <a:effectLst/>
                          <a:latin typeface="Raleway" panose="020B0503030101060003" pitchFamily="34" charset="-18"/>
                        </a:rPr>
                        <a:t>   </a:t>
                      </a:r>
                      <a:r>
                        <a:rPr lang="sl-SI" sz="1600" dirty="0" err="1">
                          <a:effectLst/>
                          <a:latin typeface="Raleway" panose="020B0503030101060003" pitchFamily="34" charset="-18"/>
                        </a:rPr>
                        <a:t>recycling</a:t>
                      </a:r>
                      <a:r>
                        <a:rPr lang="sl-SI" sz="1600" dirty="0">
                          <a:effectLst/>
                          <a:latin typeface="Raleway" panose="020B0503030101060003" pitchFamily="34" charset="-18"/>
                        </a:rPr>
                        <a:t> - RER</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2004341"/>
                  </a:ext>
                </a:extLst>
              </a:tr>
              <a:tr h="195764">
                <a:tc gridSpan="5">
                  <a:txBody>
                    <a:bodyPr/>
                    <a:lstStyle/>
                    <a:p>
                      <a:pPr algn="just">
                        <a:buNone/>
                      </a:pPr>
                      <a:r>
                        <a:rPr lang="sl-SI" sz="1600" dirty="0" err="1">
                          <a:effectLst/>
                          <a:latin typeface="Raleway" panose="020B0503030101060003" pitchFamily="34" charset="-18"/>
                        </a:rPr>
                        <a:t>Secondary</a:t>
                      </a:r>
                      <a:r>
                        <a:rPr lang="sl-SI" sz="1600" dirty="0">
                          <a:effectLst/>
                          <a:latin typeface="Raleway" panose="020B0503030101060003" pitchFamily="34" charset="-18"/>
                        </a:rPr>
                        <a:t> </a:t>
                      </a:r>
                      <a:r>
                        <a:rPr lang="sl-SI" sz="1600" dirty="0" err="1">
                          <a:effectLst/>
                          <a:latin typeface="Raleway" panose="020B0503030101060003" pitchFamily="34" charset="-18"/>
                        </a:rPr>
                        <a:t>packaging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1666754"/>
                  </a:ext>
                </a:extLst>
              </a:tr>
              <a:tr h="783056">
                <a:tc>
                  <a:txBody>
                    <a:bodyPr/>
                    <a:lstStyle/>
                    <a:p>
                      <a:pPr algn="just">
                        <a:buNone/>
                      </a:pPr>
                      <a:r>
                        <a:rPr lang="sl-SI" sz="1600" dirty="0" err="1">
                          <a:effectLst/>
                          <a:latin typeface="Raleway" panose="020B0503030101060003" pitchFamily="34" charset="-18"/>
                        </a:rPr>
                        <a:t>Carton</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system</a:t>
                      </a:r>
                      <a:r>
                        <a:rPr lang="sl-SI" sz="1600" dirty="0">
                          <a:effectLst/>
                          <a:latin typeface="Raleway" panose="020B0503030101060003" pitchFamily="34" charset="-18"/>
                        </a:rPr>
                        <a:t> / </a:t>
                      </a:r>
                      <a:r>
                        <a:rPr lang="sl-SI" sz="1600" dirty="0" err="1">
                          <a:effectLst/>
                          <a:latin typeface="Raleway" panose="020B0503030101060003" pitchFamily="34" charset="-18"/>
                        </a:rPr>
                        <a:t>packaging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10</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cartonboard</a:t>
                      </a:r>
                      <a:r>
                        <a:rPr lang="sl-SI" sz="1600" dirty="0">
                          <a:effectLst/>
                          <a:latin typeface="Raleway" panose="020B0503030101060003" pitchFamily="34" charset="-18"/>
                        </a:rPr>
                        <a:t> </a:t>
                      </a:r>
                      <a:r>
                        <a:rPr lang="sl-SI" sz="1600" dirty="0" err="1">
                          <a:effectLst/>
                          <a:latin typeface="Raleway" panose="020B0503030101060003" pitchFamily="34" charset="-18"/>
                        </a:rPr>
                        <a:t>sheets</a:t>
                      </a:r>
                      <a:r>
                        <a:rPr lang="sl-SI" sz="1600" dirty="0">
                          <a:effectLst/>
                          <a:latin typeface="Raleway" panose="020B0503030101060003" pitchFamily="34" charset="-18"/>
                        </a:rPr>
                        <a:t>; </a:t>
                      </a:r>
                      <a:r>
                        <a:rPr lang="sl-SI" sz="1600" dirty="0" err="1">
                          <a:effectLst/>
                          <a:latin typeface="Raleway" panose="020B0503030101060003" pitchFamily="34" charset="-18"/>
                        </a:rPr>
                        <a:t>mixed</a:t>
                      </a:r>
                      <a:r>
                        <a:rPr lang="sl-SI" sz="1600" dirty="0">
                          <a:effectLst/>
                          <a:latin typeface="Raleway" panose="020B0503030101060003" pitchFamily="34" charset="-18"/>
                        </a:rPr>
                        <a:t> </a:t>
                      </a:r>
                      <a:r>
                        <a:rPr lang="sl-SI" sz="1600" dirty="0" err="1">
                          <a:effectLst/>
                          <a:latin typeface="Raleway" panose="020B0503030101060003" pitchFamily="34" charset="-18"/>
                        </a:rPr>
                        <a:t>technology</a:t>
                      </a:r>
                      <a:r>
                        <a:rPr lang="sl-SI" sz="1600" dirty="0">
                          <a:effectLst/>
                          <a:latin typeface="Raleway" panose="020B0503030101060003" pitchFamily="34" charset="-18"/>
                        </a:rPr>
                        <a:t>; </a:t>
                      </a:r>
                      <a:r>
                        <a:rPr lang="sl-SI" sz="1600" dirty="0" err="1">
                          <a:effectLst/>
                          <a:latin typeface="Raleway" panose="020B0503030101060003" pitchFamily="34" charset="-18"/>
                        </a:rPr>
                        <a:t>production</a:t>
                      </a:r>
                      <a:r>
                        <a:rPr lang="sl-SI" sz="1600" dirty="0">
                          <a:effectLst/>
                          <a:latin typeface="Raleway" panose="020B0503030101060003" pitchFamily="34" charset="-18"/>
                        </a:rPr>
                        <a:t> mix, at </a:t>
                      </a:r>
                      <a:r>
                        <a:rPr lang="sl-SI" sz="1600" dirty="0" err="1">
                          <a:effectLst/>
                          <a:latin typeface="Raleway" panose="020B0503030101060003" pitchFamily="34" charset="-18"/>
                        </a:rPr>
                        <a:t>plant</a:t>
                      </a:r>
                      <a:r>
                        <a:rPr lang="sl-SI" sz="1600" dirty="0">
                          <a:effectLst/>
                          <a:latin typeface="Raleway" panose="020B0503030101060003" pitchFamily="34" charset="-18"/>
                        </a:rPr>
                        <a:t>; 46% </a:t>
                      </a:r>
                      <a:r>
                        <a:rPr lang="sl-SI" sz="1600" dirty="0" err="1">
                          <a:effectLst/>
                          <a:latin typeface="Raleway" panose="020B0503030101060003" pitchFamily="34" charset="-18"/>
                        </a:rPr>
                        <a:t>primary</a:t>
                      </a:r>
                      <a:r>
                        <a:rPr lang="sl-SI" sz="1600" dirty="0">
                          <a:effectLst/>
                          <a:latin typeface="Raleway" panose="020B0503030101060003" pitchFamily="34" charset="-18"/>
                        </a:rPr>
                        <a:t> </a:t>
                      </a:r>
                      <a:r>
                        <a:rPr lang="sl-SI" sz="1600" dirty="0" err="1">
                          <a:effectLst/>
                          <a:latin typeface="Raleway" panose="020B0503030101060003" pitchFamily="34" charset="-18"/>
                        </a:rPr>
                        <a:t>fibre</a:t>
                      </a:r>
                      <a:r>
                        <a:rPr lang="sl-SI" sz="1600" dirty="0">
                          <a:effectLst/>
                          <a:latin typeface="Raleway" panose="020B0503030101060003" pitchFamily="34" charset="-18"/>
                        </a:rPr>
                        <a:t>, 54% </a:t>
                      </a:r>
                      <a:r>
                        <a:rPr lang="sl-SI" sz="1600" dirty="0" err="1">
                          <a:effectLst/>
                          <a:latin typeface="Raleway" panose="020B0503030101060003" pitchFamily="34" charset="-18"/>
                        </a:rPr>
                        <a:t>recovered</a:t>
                      </a:r>
                      <a:r>
                        <a:rPr lang="sl-SI" sz="1600" dirty="0">
                          <a:effectLst/>
                          <a:latin typeface="Raleway" panose="020B0503030101060003" pitchFamily="34" charset="-18"/>
                        </a:rPr>
                        <a:t> </a:t>
                      </a:r>
                      <a:r>
                        <a:rPr lang="sl-SI" sz="1600" dirty="0" err="1">
                          <a:effectLst/>
                          <a:latin typeface="Raleway" panose="020B0503030101060003" pitchFamily="34" charset="-18"/>
                        </a:rPr>
                        <a:t>fibre</a:t>
                      </a:r>
                      <a:r>
                        <a:rPr lang="sl-SI" sz="1600" dirty="0">
                          <a:effectLst/>
                          <a:latin typeface="Raleway" panose="020B0503030101060003" pitchFamily="34" charset="-18"/>
                        </a:rPr>
                        <a:t> (en) - EU-27</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3316368"/>
                  </a:ext>
                </a:extLst>
              </a:tr>
              <a:tr h="391528">
                <a:tc>
                  <a:txBody>
                    <a:bodyPr/>
                    <a:lstStyle/>
                    <a:p>
                      <a:pPr algn="just">
                        <a:buNone/>
                      </a:pPr>
                      <a:r>
                        <a:rPr lang="sl-SI" sz="1600" dirty="0">
                          <a:effectLst/>
                          <a:latin typeface="Raleway" panose="020B0503030101060003" pitchFamily="34" charset="-18"/>
                        </a:rPr>
                        <a:t>PE </a:t>
                      </a:r>
                      <a:r>
                        <a:rPr lang="sl-SI" sz="1600" dirty="0" err="1">
                          <a:effectLst/>
                          <a:latin typeface="Raleway" panose="020B0503030101060003" pitchFamily="34" charset="-18"/>
                        </a:rPr>
                        <a:t>foil</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Materials</a:t>
                      </a:r>
                      <a:r>
                        <a:rPr lang="sl-SI" sz="1600" dirty="0">
                          <a:effectLst/>
                          <a:latin typeface="Raleway" panose="020B0503030101060003" pitchFamily="34" charset="-18"/>
                        </a:rPr>
                        <a:t> </a:t>
                      </a:r>
                      <a:r>
                        <a:rPr lang="sl-SI" sz="1600" dirty="0" err="1">
                          <a:effectLst/>
                          <a:latin typeface="Raleway" panose="020B0503030101060003" pitchFamily="34" charset="-18"/>
                        </a:rPr>
                        <a:t>production</a:t>
                      </a:r>
                      <a:r>
                        <a:rPr lang="sl-SI" sz="1600" dirty="0">
                          <a:effectLst/>
                          <a:latin typeface="Raleway" panose="020B0503030101060003" pitchFamily="34" charset="-18"/>
                        </a:rPr>
                        <a:t> / </a:t>
                      </a:r>
                      <a:r>
                        <a:rPr lang="sl-SI" sz="1600" dirty="0" err="1">
                          <a:effectLst/>
                          <a:latin typeface="Raleway" panose="020B0503030101060003" pitchFamily="34" charset="-18"/>
                        </a:rPr>
                        <a:t>plastics</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5</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a:effectLst/>
                          <a:latin typeface="Raleway" panose="020B0503030101060003" pitchFamily="34" charset="-18"/>
                        </a:rPr>
                        <a:t>g</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tc>
                  <a:txBody>
                    <a:bodyPr/>
                    <a:lstStyle/>
                    <a:p>
                      <a:pPr algn="just">
                        <a:buNone/>
                      </a:pPr>
                      <a:r>
                        <a:rPr lang="sl-SI" sz="1600" dirty="0" err="1">
                          <a:effectLst/>
                          <a:latin typeface="Raleway" panose="020B0503030101060003" pitchFamily="34" charset="-18"/>
                        </a:rPr>
                        <a:t>Dummy_polyethylene</a:t>
                      </a:r>
                      <a:r>
                        <a:rPr lang="sl-SI" sz="1600" dirty="0">
                          <a:effectLst/>
                        </a:rPr>
                        <a:t> </a:t>
                      </a:r>
                      <a:r>
                        <a:rPr lang="sl-SI" sz="1600" dirty="0" err="1">
                          <a:effectLst/>
                        </a:rPr>
                        <a:t>low</a:t>
                      </a:r>
                      <a:r>
                        <a:rPr lang="sl-SI" sz="1600" dirty="0">
                          <a:effectLst/>
                        </a:rPr>
                        <a:t> </a:t>
                      </a:r>
                      <a:r>
                        <a:rPr lang="sl-SI" sz="1600" dirty="0" err="1">
                          <a:effectLst/>
                        </a:rPr>
                        <a:t>density</a:t>
                      </a:r>
                      <a:r>
                        <a:rPr lang="sl-SI" sz="1600" dirty="0">
                          <a:effectLst/>
                        </a:rPr>
                        <a:t> </a:t>
                      </a:r>
                      <a:r>
                        <a:rPr lang="sl-SI" sz="1600" dirty="0" err="1">
                          <a:effectLst/>
                        </a:rPr>
                        <a:t>foil</a:t>
                      </a:r>
                      <a:r>
                        <a:rPr lang="sl-SI" sz="1600" dirty="0">
                          <a:effectLst/>
                        </a:rPr>
                        <a:t>(PE-LD)</a:t>
                      </a:r>
                      <a:endParaRPr lang="sl-SI" sz="1600" dirty="0">
                        <a:effectLst/>
                        <a:latin typeface="Raleway" panose="020B0503030101060003" pitchFamily="34" charset="-18"/>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4872662"/>
                  </a:ext>
                </a:extLst>
              </a:tr>
            </a:tbl>
          </a:graphicData>
        </a:graphic>
      </p:graphicFrame>
      <p:sp>
        <p:nvSpPr>
          <p:cNvPr id="6" name="Rectangle 1">
            <a:extLst>
              <a:ext uri="{FF2B5EF4-FFF2-40B4-BE49-F238E27FC236}">
                <a16:creationId xmlns:a16="http://schemas.microsoft.com/office/drawing/2014/main" id="{408A04E4-1AC1-FA06-73DC-83563F15BC49}"/>
              </a:ext>
            </a:extLst>
          </p:cNvPr>
          <p:cNvSpPr>
            <a:spLocks noChangeArrowheads="1"/>
          </p:cNvSpPr>
          <p:nvPr/>
        </p:nvSpPr>
        <p:spPr bwMode="auto">
          <a:xfrm>
            <a:off x="1600200" y="1974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l-SI" altLang="sl-SI" sz="1800" b="0" i="0" u="none" strike="noStrike" cap="none" normalizeH="0" baseline="0">
                <a:ln>
                  <a:noFill/>
                </a:ln>
                <a:solidFill>
                  <a:schemeClr val="tx1"/>
                </a:solidFill>
                <a:effectLst/>
                <a:latin typeface="Arial" panose="020B0604020202020204" pitchFamily="34" charset="0"/>
              </a:rPr>
            </a:br>
            <a:endParaRPr kumimoji="0" lang="sl-SI" altLang="sl-SI" sz="1800" b="0" i="0" u="none" strike="noStrike" cap="none" normalizeH="0" baseline="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1CB21439-4CC1-A52E-C0EF-F7B0EA65404D}"/>
              </a:ext>
            </a:extLst>
          </p:cNvPr>
          <p:cNvSpPr>
            <a:spLocks noChangeArrowheads="1"/>
          </p:cNvSpPr>
          <p:nvPr/>
        </p:nvSpPr>
        <p:spPr bwMode="auto">
          <a:xfrm>
            <a:off x="304800" y="6269251"/>
            <a:ext cx="113792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3000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hlinkClick r:id="rId2"/>
              </a:rPr>
              <a:t>[</a:t>
            </a:r>
            <a:r>
              <a:rPr kumimoji="0" lang="sl-SI" altLang="sl-SI" sz="700" b="0" i="0" u="none" strike="noStrike" cap="none" normalizeH="0" baseline="30000" dirty="0" bmk="">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hlinkClick r:id="rId2"/>
              </a:rPr>
              <a:t>1]</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  Gre za približek. Klasična aluminijasta pločevinka za pijače ni izdelana z </a:t>
            </a:r>
            <a:r>
              <a:rPr kumimoji="0" lang="sl-SI" altLang="sl-SI" sz="700" b="0" i="0" u="none" strike="noStrike" cap="none" normalizeH="0" baseline="0" dirty="0" err="1">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ekstruzijo</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 Nastane z vlečenjem in stanjšanjem sten (D&amp;I – “</a:t>
            </a:r>
            <a:r>
              <a:rPr kumimoji="0" lang="sl-SI" altLang="sl-SI" sz="700" b="0" i="0" u="none" strike="noStrike" cap="none" normalizeH="0" baseline="0" dirty="0" err="1">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drawn</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 </a:t>
            </a:r>
            <a:r>
              <a:rPr kumimoji="0" lang="sl-SI" altLang="sl-SI" sz="700" b="0" i="0" u="none" strike="noStrike" cap="none" normalizeH="0" baseline="0" dirty="0" err="1">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and</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 </a:t>
            </a:r>
            <a:r>
              <a:rPr kumimoji="0" lang="sl-SI" altLang="sl-SI" sz="700" b="0" i="0" u="none" strike="noStrike" cap="none" normalizeH="0" baseline="0" dirty="0" err="1">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ironed</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 iz tanke aluminijaste pločevine:</a:t>
            </a:r>
            <a:endParaRPr kumimoji="0" lang="sl-SI" altLang="sl-SI" sz="700" b="0" i="0" u="none" strike="noStrike" cap="none" normalizeH="0" baseline="0" dirty="0">
              <a:ln>
                <a:noFill/>
              </a:ln>
              <a:solidFill>
                <a:schemeClr val="tx1"/>
              </a:solidFill>
              <a:effectLst/>
              <a:latin typeface="Raleway" panose="020B0503030101060003" pitchFamily="34" charset="-18"/>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izrez krožca </a:t>
            </a:r>
            <a:r>
              <a:rPr kumimoji="0" lang="sl-SI" altLang="sl-SI" sz="700" b="0"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 2) globoki vlek v </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Raleway" panose="020B0503030101060003" pitchFamily="34" charset="-18"/>
              </a:rPr>
              <a:t>“</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skodelico</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Raleway" panose="020B0503030101060003" pitchFamily="34" charset="-18"/>
              </a:rPr>
              <a:t>”</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 </a:t>
            </a:r>
            <a:r>
              <a:rPr kumimoji="0" lang="sl-SI" altLang="sl-SI" sz="700" b="0"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 3) ponovno vle</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Raleway" panose="020B0503030101060003" pitchFamily="34" charset="-18"/>
              </a:rPr>
              <a:t>č</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enje in stanj</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Raleway" panose="020B0503030101060003" pitchFamily="34" charset="-18"/>
              </a:rPr>
              <a:t>š</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anje sten skozi obro</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Raleway" panose="020B0503030101060003" pitchFamily="34" charset="-18"/>
              </a:rPr>
              <a:t>č</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e </a:t>
            </a:r>
            <a:r>
              <a:rPr kumimoji="0" lang="sl-SI" altLang="sl-SI" sz="700" b="0"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 4) oblikovanje dna, obrez, pranje, lakiranje/tisk </a:t>
            </a:r>
            <a:r>
              <a:rPr kumimoji="0" lang="sl-SI" altLang="sl-SI" sz="700" b="0" i="0" u="none" strike="noStrike" cap="none" normalizeH="0" baseline="0" dirty="0">
                <a:ln>
                  <a:noFill/>
                </a:ln>
                <a:solidFill>
                  <a:srgbClr val="222222"/>
                </a:solidFill>
                <a:effectLst/>
                <a:latin typeface="Arial" panose="020B0604020202020204" pitchFamily="34" charset="0"/>
                <a:ea typeface="Times New Roman" panose="02020603050405020304" pitchFamily="18" charset="0"/>
                <a:cs typeface="Arial" panose="020B0604020202020204" pitchFamily="34" charset="0"/>
              </a:rPr>
              <a:t>→</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 5) </a:t>
            </a:r>
            <a:r>
              <a:rPr kumimoji="0" lang="sl-SI" altLang="sl-SI" sz="700" b="0" i="0" u="none" strike="noStrike" cap="none" normalizeH="0" baseline="0" dirty="0" err="1">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o</a:t>
            </a:r>
            <a:r>
              <a:rPr kumimoji="0" lang="sl-SI" altLang="sl-SI" sz="700" b="0" i="0" u="none" strike="noStrike" cap="none" normalizeH="0" baseline="0" dirty="0" err="1">
                <a:ln>
                  <a:noFill/>
                </a:ln>
                <a:solidFill>
                  <a:srgbClr val="222222"/>
                </a:solidFill>
                <a:effectLst/>
                <a:latin typeface="Raleway" panose="020B0503030101060003" pitchFamily="34" charset="-18"/>
                <a:ea typeface="Times New Roman" panose="02020603050405020304" pitchFamily="18" charset="0"/>
                <a:cs typeface="Raleway" panose="020B0503030101060003" pitchFamily="34" charset="-18"/>
              </a:rPr>
              <a:t>ž</a:t>
            </a:r>
            <a:r>
              <a:rPr kumimoji="0" lang="sl-SI" altLang="sl-SI" sz="700" b="0" i="0" u="none" strike="noStrike" cap="none" normalizeH="0" baseline="0" dirty="0" err="1">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anje</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 vratu in prirobnica; pokrov</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Raleway" panose="020B0503030101060003" pitchFamily="34" charset="-18"/>
              </a:rPr>
              <a:t>č</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ek je lo</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Raleway" panose="020B0503030101060003" pitchFamily="34" charset="-18"/>
              </a:rPr>
              <a:t>č</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en kos, ki se po polnjenju zapre z dvojnim </a:t>
            </a:r>
            <a:r>
              <a:rPr kumimoji="0" lang="sl-SI" altLang="sl-SI" sz="700" b="0" i="0" u="none" strike="noStrike" cap="none" normalizeH="0" baseline="0" dirty="0" err="1">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zapirnim</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 </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Raleway" panose="020B0503030101060003" pitchFamily="34" charset="-18"/>
              </a:rPr>
              <a:t>š</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ivom.</a:t>
            </a:r>
            <a:endParaRPr kumimoji="0" lang="sl-SI" altLang="sl-SI" sz="700" b="0" i="0" u="none" strike="noStrike" cap="none" normalizeH="0" baseline="0" dirty="0">
              <a:ln>
                <a:noFill/>
              </a:ln>
              <a:solidFill>
                <a:schemeClr val="tx1"/>
              </a:solidFill>
              <a:effectLst/>
              <a:latin typeface="Raleway" panose="020B0503030101060003" pitchFamily="34" charset="-18"/>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sl-SI" altLang="sl-SI" sz="700" b="0" i="0" u="none" strike="noStrike" cap="none" normalizeH="0" baseline="0" dirty="0" err="1">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Ekstruzija</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 (natančneje udarna </a:t>
            </a:r>
            <a:r>
              <a:rPr kumimoji="0" lang="sl-SI" altLang="sl-SI" sz="700" b="0" i="0" u="none" strike="noStrike" cap="none" normalizeH="0" baseline="0" dirty="0" err="1">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ekstruzija</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 se uporablja za druge izdelke, npr. </a:t>
            </a:r>
            <a:r>
              <a:rPr kumimoji="0" lang="sl-SI" altLang="sl-SI" sz="700" b="0" i="0" u="none" strike="noStrike" cap="none" normalizeH="0" baseline="0" dirty="0" err="1">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aerosolne</a:t>
            </a:r>
            <a:r>
              <a:rPr kumimoji="0" lang="sl-SI" altLang="sl-SI" sz="700" b="0" i="0" u="none" strike="noStrike" cap="none" normalizeH="0" baseline="0" dirty="0">
                <a:ln>
                  <a:noFill/>
                </a:ln>
                <a:solidFill>
                  <a:srgbClr val="222222"/>
                </a:solidFill>
                <a:effectLst/>
                <a:latin typeface="Raleway" panose="020B0503030101060003" pitchFamily="34" charset="-18"/>
                <a:ea typeface="Times New Roman" panose="02020603050405020304" pitchFamily="18" charset="0"/>
                <a:cs typeface="Times New Roman" panose="02020603050405020304" pitchFamily="18" charset="0"/>
              </a:rPr>
              <a:t> pločevinke, aluminijaste “steklenice” ali tube, ne pa za običajne pločevinke za pijače.</a:t>
            </a:r>
            <a:endParaRPr kumimoji="0" lang="sl-SI" altLang="sl-SI"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32054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081989" y="3016565"/>
            <a:ext cx="1109707" cy="338554"/>
          </a:xfrm>
          <a:prstGeom prst="rect">
            <a:avLst/>
          </a:prstGeom>
          <a:noFill/>
        </p:spPr>
        <p:txBody>
          <a:bodyPr wrap="square" rtlCol="0">
            <a:spAutoFit/>
          </a:bodyPr>
          <a:lstStyle/>
          <a:p>
            <a:r>
              <a:rPr lang="sl-SI" sz="1600" dirty="0">
                <a:latin typeface="Raleway" panose="020B0503030101060003" pitchFamily="34" charset="-18"/>
              </a:rPr>
              <a:t>Gnojilo</a:t>
            </a:r>
            <a:endParaRPr lang="en-US" sz="1600" dirty="0">
              <a:latin typeface="Raleway" panose="020B0503030101060003" pitchFamily="34" charset="-18"/>
            </a:endParaRPr>
          </a:p>
        </p:txBody>
      </p:sp>
      <p:sp>
        <p:nvSpPr>
          <p:cNvPr id="2" name="Title 1"/>
          <p:cNvSpPr>
            <a:spLocks noGrp="1"/>
          </p:cNvSpPr>
          <p:nvPr>
            <p:ph type="title" idx="4294967295"/>
          </p:nvPr>
        </p:nvSpPr>
        <p:spPr>
          <a:xfrm>
            <a:off x="0" y="207963"/>
            <a:ext cx="4968875" cy="1325562"/>
          </a:xfrm>
          <a:prstGeom prst="rect">
            <a:avLst/>
          </a:prstGeom>
        </p:spPr>
        <p:txBody>
          <a:bodyPr>
            <a:normAutofit/>
          </a:bodyPr>
          <a:lstStyle/>
          <a:p>
            <a:r>
              <a:rPr lang="en-US" sz="3200" dirty="0" err="1">
                <a:solidFill>
                  <a:srgbClr val="222B53"/>
                </a:solidFill>
                <a:latin typeface="Raleway Black" panose="020B0A03030101060003" pitchFamily="34" charset="-18"/>
                <a:ea typeface="Source Sans Pro Black" panose="020B0803030403020204" pitchFamily="34" charset="0"/>
              </a:rPr>
              <a:t>Proces</a:t>
            </a:r>
            <a:r>
              <a:rPr lang="sl-SI" sz="3200" dirty="0">
                <a:solidFill>
                  <a:srgbClr val="222B53"/>
                </a:solidFill>
                <a:latin typeface="Raleway Black" panose="020B0A03030101060003" pitchFamily="34" charset="-18"/>
                <a:ea typeface="Source Sans Pro Black" panose="020B0803030403020204" pitchFamily="34" charset="0"/>
              </a:rPr>
              <a:t>i in sistem produkta</a:t>
            </a:r>
            <a:endParaRPr lang="en-US" sz="3200" dirty="0">
              <a:solidFill>
                <a:srgbClr val="222B53"/>
              </a:solidFill>
              <a:latin typeface="Raleway Black" panose="020B0A03030101060003" pitchFamily="34" charset="-18"/>
              <a:ea typeface="Source Sans Pro Black" panose="020B0803030403020204" pitchFamily="34" charset="0"/>
            </a:endParaRPr>
          </a:p>
        </p:txBody>
      </p:sp>
      <p:sp>
        <p:nvSpPr>
          <p:cNvPr id="15" name="Content Placeholder 2"/>
          <p:cNvSpPr>
            <a:spLocks noGrp="1"/>
          </p:cNvSpPr>
          <p:nvPr>
            <p:ph idx="4294967295"/>
          </p:nvPr>
        </p:nvSpPr>
        <p:spPr>
          <a:xfrm>
            <a:off x="0" y="1484313"/>
            <a:ext cx="4754563" cy="1220787"/>
          </a:xfrm>
          <a:prstGeom prst="rect">
            <a:avLst/>
          </a:prstGeom>
        </p:spPr>
        <p:txBody>
          <a:bodyPr>
            <a:normAutofit lnSpcReduction="10000"/>
          </a:bodyPr>
          <a:lstStyle/>
          <a:p>
            <a:pPr marL="0" indent="0">
              <a:buNone/>
            </a:pPr>
            <a:r>
              <a:rPr lang="en-US" sz="2000" b="1" u="sng" dirty="0" err="1">
                <a:highlight>
                  <a:srgbClr val="A2C219"/>
                </a:highlight>
                <a:latin typeface="Raleway" panose="020B0503030101060003" pitchFamily="34" charset="-18"/>
              </a:rPr>
              <a:t>Proces</a:t>
            </a:r>
            <a:r>
              <a:rPr lang="en-US" sz="2000" u="sng" dirty="0">
                <a:latin typeface="Raleway" panose="020B0503030101060003" pitchFamily="34" charset="-18"/>
              </a:rPr>
              <a:t> </a:t>
            </a:r>
          </a:p>
          <a:p>
            <a:pPr marL="91440" lvl="1" indent="-91440">
              <a:spcBef>
                <a:spcPts val="1200"/>
              </a:spcBef>
              <a:spcAft>
                <a:spcPts val="200"/>
              </a:spcAft>
              <a:buSzPct val="100000"/>
              <a:buFont typeface="Calibri" panose="020F0502020204030204" pitchFamily="34" charset="0"/>
              <a:buChar char=" "/>
            </a:pPr>
            <a:r>
              <a:rPr lang="en-US" sz="1800" i="1" dirty="0">
                <a:latin typeface="Raleway" panose="020B0503030101060003" pitchFamily="34" charset="-18"/>
              </a:rPr>
              <a:t>“</a:t>
            </a:r>
            <a:r>
              <a:rPr lang="en-US" sz="1800" dirty="0" err="1">
                <a:latin typeface="Raleway" panose="020B0503030101060003" pitchFamily="34" charset="-18"/>
              </a:rPr>
              <a:t>Niz</a:t>
            </a:r>
            <a:r>
              <a:rPr lang="en-US" sz="1800" dirty="0">
                <a:latin typeface="Raleway" panose="020B0503030101060003" pitchFamily="34" charset="-18"/>
              </a:rPr>
              <a:t> </a:t>
            </a:r>
            <a:r>
              <a:rPr lang="en-US" sz="1800" dirty="0" err="1">
                <a:latin typeface="Raleway" panose="020B0503030101060003" pitchFamily="34" charset="-18"/>
              </a:rPr>
              <a:t>medsebojno</a:t>
            </a:r>
            <a:r>
              <a:rPr lang="en-US" sz="1800" dirty="0">
                <a:latin typeface="Raleway" panose="020B0503030101060003" pitchFamily="34" charset="-18"/>
              </a:rPr>
              <a:t> </a:t>
            </a:r>
            <a:r>
              <a:rPr lang="en-US" sz="1800" dirty="0" err="1">
                <a:latin typeface="Raleway" panose="020B0503030101060003" pitchFamily="34" charset="-18"/>
              </a:rPr>
              <a:t>povezanih</a:t>
            </a:r>
            <a:r>
              <a:rPr lang="en-US" sz="1800" dirty="0">
                <a:latin typeface="Raleway" panose="020B0503030101060003" pitchFamily="34" charset="-18"/>
              </a:rPr>
              <a:t> </a:t>
            </a:r>
            <a:r>
              <a:rPr lang="en-US" sz="1800" dirty="0" err="1">
                <a:latin typeface="Raleway" panose="020B0503030101060003" pitchFamily="34" charset="-18"/>
              </a:rPr>
              <a:t>ali</a:t>
            </a:r>
            <a:r>
              <a:rPr lang="en-US" sz="1800" dirty="0">
                <a:latin typeface="Raleway" panose="020B0503030101060003" pitchFamily="34" charset="-18"/>
              </a:rPr>
              <a:t> </a:t>
            </a:r>
            <a:r>
              <a:rPr lang="en-US" sz="1800" dirty="0" err="1">
                <a:latin typeface="Raleway" panose="020B0503030101060003" pitchFamily="34" charset="-18"/>
              </a:rPr>
              <a:t>medsebojno</a:t>
            </a:r>
            <a:r>
              <a:rPr lang="en-US" sz="1800" dirty="0">
                <a:latin typeface="Raleway" panose="020B0503030101060003" pitchFamily="34" charset="-18"/>
              </a:rPr>
              <a:t> </a:t>
            </a:r>
            <a:r>
              <a:rPr lang="en-US" sz="1800" dirty="0" err="1">
                <a:latin typeface="Raleway" panose="020B0503030101060003" pitchFamily="34" charset="-18"/>
              </a:rPr>
              <a:t>delujočih</a:t>
            </a:r>
            <a:r>
              <a:rPr lang="en-US" sz="1800" dirty="0">
                <a:latin typeface="Raleway" panose="020B0503030101060003" pitchFamily="34" charset="-18"/>
              </a:rPr>
              <a:t> </a:t>
            </a:r>
            <a:r>
              <a:rPr lang="en-US" sz="1800" dirty="0" err="1">
                <a:latin typeface="Raleway" panose="020B0503030101060003" pitchFamily="34" charset="-18"/>
              </a:rPr>
              <a:t>dejavnosti</a:t>
            </a:r>
            <a:r>
              <a:rPr lang="en-US" sz="1800" dirty="0">
                <a:latin typeface="Raleway" panose="020B0503030101060003" pitchFamily="34" charset="-18"/>
              </a:rPr>
              <a:t>, </a:t>
            </a:r>
            <a:r>
              <a:rPr lang="en-US" sz="1800" dirty="0" err="1">
                <a:latin typeface="Raleway" panose="020B0503030101060003" pitchFamily="34" charset="-18"/>
              </a:rPr>
              <a:t>ki</a:t>
            </a:r>
            <a:r>
              <a:rPr lang="en-US" sz="1800" dirty="0">
                <a:latin typeface="Raleway" panose="020B0503030101060003" pitchFamily="34" charset="-18"/>
              </a:rPr>
              <a:t> </a:t>
            </a:r>
            <a:r>
              <a:rPr lang="en-US" sz="1800" dirty="0" err="1">
                <a:latin typeface="Raleway" panose="020B0503030101060003" pitchFamily="34" charset="-18"/>
              </a:rPr>
              <a:t>pretvarja</a:t>
            </a:r>
            <a:r>
              <a:rPr lang="en-US" sz="1800" dirty="0">
                <a:latin typeface="Raleway" panose="020B0503030101060003" pitchFamily="34" charset="-18"/>
              </a:rPr>
              <a:t> </a:t>
            </a:r>
            <a:r>
              <a:rPr lang="en-US" sz="1800" dirty="0" err="1">
                <a:latin typeface="Raleway" panose="020B0503030101060003" pitchFamily="34" charset="-18"/>
              </a:rPr>
              <a:t>vložke</a:t>
            </a:r>
            <a:r>
              <a:rPr lang="en-US" sz="1800" dirty="0">
                <a:latin typeface="Raleway" panose="020B0503030101060003" pitchFamily="34" charset="-18"/>
              </a:rPr>
              <a:t> v </a:t>
            </a:r>
            <a:r>
              <a:rPr lang="en-US" sz="1800" dirty="0" err="1">
                <a:latin typeface="Raleway" panose="020B0503030101060003" pitchFamily="34" charset="-18"/>
              </a:rPr>
              <a:t>rezultate</a:t>
            </a:r>
            <a:r>
              <a:rPr lang="en-US" sz="1800" i="1" dirty="0">
                <a:latin typeface="Raleway" panose="020B0503030101060003" pitchFamily="34" charset="-18"/>
              </a:rPr>
              <a:t>.”</a:t>
            </a:r>
            <a:r>
              <a:rPr lang="en-US" sz="1800" i="1" baseline="30000" dirty="0">
                <a:latin typeface="Raleway" panose="020B0503030101060003" pitchFamily="34" charset="-18"/>
              </a:rPr>
              <a:t>*</a:t>
            </a:r>
          </a:p>
        </p:txBody>
      </p:sp>
      <p:sp>
        <p:nvSpPr>
          <p:cNvPr id="7" name="Rectangle 6"/>
          <p:cNvSpPr/>
          <p:nvPr/>
        </p:nvSpPr>
        <p:spPr>
          <a:xfrm>
            <a:off x="7088525" y="2534522"/>
            <a:ext cx="1171636"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Raleway" panose="020B0503030101060003" pitchFamily="34" charset="-18"/>
              </a:rPr>
              <a:t>Vzgoja koruze</a:t>
            </a:r>
            <a:endParaRPr lang="en-US" sz="1600" dirty="0">
              <a:latin typeface="Raleway" panose="020B0503030101060003" pitchFamily="34" charset="-18"/>
            </a:endParaRPr>
          </a:p>
        </p:txBody>
      </p:sp>
      <p:cxnSp>
        <p:nvCxnSpPr>
          <p:cNvPr id="11" name="Straight Arrow Connector 10"/>
          <p:cNvCxnSpPr/>
          <p:nvPr/>
        </p:nvCxnSpPr>
        <p:spPr>
          <a:xfrm>
            <a:off x="6500005" y="2415880"/>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058740" y="2059248"/>
            <a:ext cx="739305" cy="338554"/>
          </a:xfrm>
          <a:prstGeom prst="rect">
            <a:avLst/>
          </a:prstGeom>
          <a:noFill/>
        </p:spPr>
        <p:txBody>
          <a:bodyPr wrap="none" rtlCol="0">
            <a:spAutoFit/>
          </a:bodyPr>
          <a:lstStyle/>
          <a:p>
            <a:r>
              <a:rPr lang="sl-SI" sz="1600" dirty="0">
                <a:latin typeface="Raleway" panose="020B0503030101060003" pitchFamily="34" charset="-18"/>
              </a:rPr>
              <a:t>Seme</a:t>
            </a:r>
            <a:endParaRPr lang="en-US" sz="1600" dirty="0">
              <a:latin typeface="Raleway" panose="020B0503030101060003" pitchFamily="34" charset="-18"/>
            </a:endParaRPr>
          </a:p>
        </p:txBody>
      </p:sp>
      <p:cxnSp>
        <p:nvCxnSpPr>
          <p:cNvPr id="14" name="Straight Arrow Connector 13"/>
          <p:cNvCxnSpPr/>
          <p:nvPr/>
        </p:nvCxnSpPr>
        <p:spPr>
          <a:xfrm>
            <a:off x="6500005" y="2759813"/>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58740" y="2403181"/>
            <a:ext cx="686406" cy="338554"/>
          </a:xfrm>
          <a:prstGeom prst="rect">
            <a:avLst/>
          </a:prstGeom>
          <a:noFill/>
        </p:spPr>
        <p:txBody>
          <a:bodyPr wrap="none" rtlCol="0">
            <a:spAutoFit/>
          </a:bodyPr>
          <a:lstStyle/>
          <a:p>
            <a:r>
              <a:rPr lang="sl-SI" sz="1600" dirty="0">
                <a:latin typeface="Raleway" panose="020B0503030101060003" pitchFamily="34" charset="-18"/>
              </a:rPr>
              <a:t>Voda</a:t>
            </a:r>
            <a:endParaRPr lang="en-US" sz="1600" dirty="0">
              <a:latin typeface="Raleway" panose="020B0503030101060003" pitchFamily="34" charset="-18"/>
            </a:endParaRPr>
          </a:p>
        </p:txBody>
      </p:sp>
      <p:cxnSp>
        <p:nvCxnSpPr>
          <p:cNvPr id="17" name="Straight Arrow Connector 16"/>
          <p:cNvCxnSpPr/>
          <p:nvPr/>
        </p:nvCxnSpPr>
        <p:spPr>
          <a:xfrm>
            <a:off x="6504325" y="3373197"/>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487605" y="3736220"/>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48811" y="3379588"/>
            <a:ext cx="1526166" cy="338554"/>
          </a:xfrm>
          <a:prstGeom prst="rect">
            <a:avLst/>
          </a:prstGeom>
          <a:noFill/>
        </p:spPr>
        <p:txBody>
          <a:bodyPr wrap="square" rtlCol="0">
            <a:spAutoFit/>
          </a:bodyPr>
          <a:lstStyle/>
          <a:p>
            <a:r>
              <a:rPr lang="sl-SI" sz="1600" dirty="0">
                <a:latin typeface="Raleway" panose="020B0503030101060003" pitchFamily="34" charset="-18"/>
              </a:rPr>
              <a:t>Obdelovanje</a:t>
            </a:r>
            <a:endParaRPr lang="en-US" sz="1600" dirty="0">
              <a:latin typeface="Raleway" panose="020B0503030101060003" pitchFamily="34" charset="-18"/>
            </a:endParaRPr>
          </a:p>
        </p:txBody>
      </p:sp>
      <p:cxnSp>
        <p:nvCxnSpPr>
          <p:cNvPr id="21" name="Straight Arrow Connector 20"/>
          <p:cNvCxnSpPr/>
          <p:nvPr/>
        </p:nvCxnSpPr>
        <p:spPr>
          <a:xfrm>
            <a:off x="8258738" y="3020219"/>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258738" y="2663587"/>
            <a:ext cx="1109707" cy="338554"/>
          </a:xfrm>
          <a:prstGeom prst="rect">
            <a:avLst/>
          </a:prstGeom>
          <a:noFill/>
        </p:spPr>
        <p:txBody>
          <a:bodyPr wrap="square" rtlCol="0">
            <a:spAutoFit/>
          </a:bodyPr>
          <a:lstStyle/>
          <a:p>
            <a:r>
              <a:rPr lang="sl-SI" sz="1600" dirty="0">
                <a:highlight>
                  <a:srgbClr val="A2C219"/>
                </a:highlight>
                <a:latin typeface="Raleway" panose="020B0503030101060003" pitchFamily="34" charset="-18"/>
              </a:rPr>
              <a:t>Koruza</a:t>
            </a:r>
            <a:endParaRPr lang="en-US" sz="1600" dirty="0">
              <a:highlight>
                <a:srgbClr val="A2C219"/>
              </a:highlight>
              <a:latin typeface="Raleway" panose="020B0503030101060003" pitchFamily="34" charset="-18"/>
            </a:endParaRPr>
          </a:p>
        </p:txBody>
      </p:sp>
      <p:cxnSp>
        <p:nvCxnSpPr>
          <p:cNvPr id="23" name="Straight Arrow Connector 22"/>
          <p:cNvCxnSpPr/>
          <p:nvPr/>
        </p:nvCxnSpPr>
        <p:spPr>
          <a:xfrm>
            <a:off x="8288084" y="3489087"/>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253615" y="3155997"/>
            <a:ext cx="1319824" cy="584775"/>
          </a:xfrm>
          <a:prstGeom prst="rect">
            <a:avLst/>
          </a:prstGeom>
          <a:noFill/>
        </p:spPr>
        <p:txBody>
          <a:bodyPr wrap="square" rtlCol="0">
            <a:spAutoFit/>
          </a:bodyPr>
          <a:lstStyle/>
          <a:p>
            <a:r>
              <a:rPr lang="sl-SI" sz="1600" dirty="0">
                <a:latin typeface="Raleway" panose="020B0503030101060003" pitchFamily="34" charset="-18"/>
              </a:rPr>
              <a:t>odpadno </a:t>
            </a:r>
            <a:r>
              <a:rPr lang="sl-SI" sz="1600" dirty="0" err="1">
                <a:latin typeface="Raleway" panose="020B0503030101060003" pitchFamily="34" charset="-18"/>
              </a:rPr>
              <a:t>gnojivo</a:t>
            </a:r>
            <a:endParaRPr lang="en-US" sz="1600" dirty="0">
              <a:latin typeface="Raleway" panose="020B0503030101060003" pitchFamily="34" charset="-18"/>
            </a:endParaRPr>
          </a:p>
        </p:txBody>
      </p:sp>
      <p:sp>
        <p:nvSpPr>
          <p:cNvPr id="25" name="Rectangle 24"/>
          <p:cNvSpPr/>
          <p:nvPr/>
        </p:nvSpPr>
        <p:spPr>
          <a:xfrm>
            <a:off x="2268315" y="2945279"/>
            <a:ext cx="1268059" cy="2090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aleway" panose="020B0503030101060003" pitchFamily="34" charset="-18"/>
              </a:rPr>
              <a:t>Pro</a:t>
            </a:r>
            <a:r>
              <a:rPr lang="sl-SI" sz="1600" dirty="0" err="1">
                <a:latin typeface="Raleway" panose="020B0503030101060003" pitchFamily="34" charset="-18"/>
              </a:rPr>
              <a:t>izvodnja</a:t>
            </a:r>
            <a:r>
              <a:rPr lang="sl-SI" sz="1600" dirty="0">
                <a:latin typeface="Raleway" panose="020B0503030101060003" pitchFamily="34" charset="-18"/>
              </a:rPr>
              <a:t> etanola</a:t>
            </a:r>
            <a:endParaRPr lang="en-US" sz="1600" dirty="0">
              <a:latin typeface="Raleway" panose="020B0503030101060003" pitchFamily="34" charset="-18"/>
            </a:endParaRPr>
          </a:p>
        </p:txBody>
      </p:sp>
      <p:cxnSp>
        <p:nvCxnSpPr>
          <p:cNvPr id="26" name="Straight Arrow Connector 25"/>
          <p:cNvCxnSpPr/>
          <p:nvPr/>
        </p:nvCxnSpPr>
        <p:spPr>
          <a:xfrm>
            <a:off x="1684116" y="3078354"/>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458454" y="2760374"/>
            <a:ext cx="845103" cy="338554"/>
          </a:xfrm>
          <a:prstGeom prst="rect">
            <a:avLst/>
          </a:prstGeom>
          <a:noFill/>
        </p:spPr>
        <p:txBody>
          <a:bodyPr wrap="none" rtlCol="0">
            <a:spAutoFit/>
          </a:bodyPr>
          <a:lstStyle/>
          <a:p>
            <a:r>
              <a:rPr lang="sl-SI" sz="1600" dirty="0">
                <a:highlight>
                  <a:srgbClr val="A2C219"/>
                </a:highlight>
                <a:latin typeface="Raleway" panose="020B0503030101060003" pitchFamily="34" charset="-18"/>
              </a:rPr>
              <a:t>Koruza</a:t>
            </a:r>
            <a:endParaRPr lang="en-US" sz="1600" dirty="0">
              <a:highlight>
                <a:srgbClr val="A2C219"/>
              </a:highlight>
              <a:latin typeface="Raleway" panose="020B0503030101060003" pitchFamily="34" charset="-18"/>
            </a:endParaRPr>
          </a:p>
        </p:txBody>
      </p:sp>
      <p:cxnSp>
        <p:nvCxnSpPr>
          <p:cNvPr id="28" name="Straight Arrow Connector 27"/>
          <p:cNvCxnSpPr/>
          <p:nvPr/>
        </p:nvCxnSpPr>
        <p:spPr>
          <a:xfrm>
            <a:off x="1684116" y="3460937"/>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77681" y="3125954"/>
            <a:ext cx="1500732" cy="338554"/>
          </a:xfrm>
          <a:prstGeom prst="rect">
            <a:avLst/>
          </a:prstGeom>
          <a:noFill/>
        </p:spPr>
        <p:txBody>
          <a:bodyPr wrap="none" rtlCol="0">
            <a:spAutoFit/>
          </a:bodyPr>
          <a:lstStyle/>
          <a:p>
            <a:r>
              <a:rPr lang="sl-SI" sz="1600" dirty="0">
                <a:latin typeface="Raleway" panose="020B0503030101060003" pitchFamily="34" charset="-18"/>
              </a:rPr>
              <a:t>Zemeljski plin</a:t>
            </a:r>
            <a:endParaRPr lang="en-US" sz="1600" dirty="0">
              <a:latin typeface="Raleway" panose="020B0503030101060003" pitchFamily="34" charset="-18"/>
            </a:endParaRPr>
          </a:p>
        </p:txBody>
      </p:sp>
      <p:cxnSp>
        <p:nvCxnSpPr>
          <p:cNvPr id="30" name="Straight Arrow Connector 29"/>
          <p:cNvCxnSpPr/>
          <p:nvPr/>
        </p:nvCxnSpPr>
        <p:spPr>
          <a:xfrm>
            <a:off x="1684116" y="3860669"/>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09149" y="3504429"/>
            <a:ext cx="1879328" cy="584775"/>
          </a:xfrm>
          <a:prstGeom prst="rect">
            <a:avLst/>
          </a:prstGeom>
          <a:noFill/>
        </p:spPr>
        <p:txBody>
          <a:bodyPr wrap="square" rtlCol="0">
            <a:spAutoFit/>
          </a:bodyPr>
          <a:lstStyle/>
          <a:p>
            <a:r>
              <a:rPr lang="en-US" sz="1600" dirty="0" err="1">
                <a:latin typeface="Raleway" panose="020B0503030101060003" pitchFamily="34" charset="-18"/>
              </a:rPr>
              <a:t>Ele</a:t>
            </a:r>
            <a:r>
              <a:rPr lang="sl-SI" sz="1600" dirty="0" err="1">
                <a:latin typeface="Raleway" panose="020B0503030101060003" pitchFamily="34" charset="-18"/>
              </a:rPr>
              <a:t>ktrična</a:t>
            </a:r>
            <a:r>
              <a:rPr lang="sl-SI" sz="1600" dirty="0">
                <a:latin typeface="Raleway" panose="020B0503030101060003" pitchFamily="34" charset="-18"/>
              </a:rPr>
              <a:t> energija</a:t>
            </a:r>
            <a:endParaRPr lang="en-US" sz="1600" dirty="0">
              <a:latin typeface="Raleway" panose="020B0503030101060003" pitchFamily="34" charset="-18"/>
            </a:endParaRPr>
          </a:p>
        </p:txBody>
      </p:sp>
      <p:cxnSp>
        <p:nvCxnSpPr>
          <p:cNvPr id="32" name="Straight Arrow Connector 31"/>
          <p:cNvCxnSpPr/>
          <p:nvPr/>
        </p:nvCxnSpPr>
        <p:spPr>
          <a:xfrm>
            <a:off x="1684116" y="4557909"/>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079721" y="4257089"/>
            <a:ext cx="1109707" cy="338554"/>
          </a:xfrm>
          <a:prstGeom prst="rect">
            <a:avLst/>
          </a:prstGeom>
          <a:noFill/>
        </p:spPr>
        <p:txBody>
          <a:bodyPr wrap="square" rtlCol="0">
            <a:spAutoFit/>
          </a:bodyPr>
          <a:lstStyle/>
          <a:p>
            <a:r>
              <a:rPr lang="en-US" sz="1600" dirty="0" err="1">
                <a:latin typeface="Raleway" panose="020B0503030101060003" pitchFamily="34" charset="-18"/>
              </a:rPr>
              <a:t>En</a:t>
            </a:r>
            <a:r>
              <a:rPr lang="sl-SI" sz="1600" dirty="0">
                <a:latin typeface="Raleway" panose="020B0503030101060003" pitchFamily="34" charset="-18"/>
              </a:rPr>
              <a:t>cimi</a:t>
            </a:r>
            <a:endParaRPr lang="en-US" sz="1600" dirty="0">
              <a:latin typeface="Raleway" panose="020B0503030101060003" pitchFamily="34" charset="-18"/>
            </a:endParaRPr>
          </a:p>
        </p:txBody>
      </p:sp>
      <p:cxnSp>
        <p:nvCxnSpPr>
          <p:cNvPr id="34" name="Straight Arrow Connector 33"/>
          <p:cNvCxnSpPr/>
          <p:nvPr/>
        </p:nvCxnSpPr>
        <p:spPr>
          <a:xfrm>
            <a:off x="3438529" y="3633554"/>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544545" y="3276922"/>
            <a:ext cx="1109707" cy="338554"/>
          </a:xfrm>
          <a:prstGeom prst="rect">
            <a:avLst/>
          </a:prstGeom>
          <a:noFill/>
        </p:spPr>
        <p:txBody>
          <a:bodyPr wrap="square" rtlCol="0">
            <a:spAutoFit/>
          </a:bodyPr>
          <a:lstStyle/>
          <a:p>
            <a:r>
              <a:rPr lang="en-US" sz="1600" dirty="0">
                <a:latin typeface="Raleway" panose="020B0503030101060003" pitchFamily="34" charset="-18"/>
              </a:rPr>
              <a:t>E</a:t>
            </a:r>
            <a:r>
              <a:rPr lang="sl-SI" sz="1600" dirty="0" err="1">
                <a:latin typeface="Raleway" panose="020B0503030101060003" pitchFamily="34" charset="-18"/>
              </a:rPr>
              <a:t>tanol</a:t>
            </a:r>
            <a:endParaRPr lang="en-US" sz="1600" dirty="0">
              <a:latin typeface="Raleway" panose="020B0503030101060003" pitchFamily="34" charset="-18"/>
            </a:endParaRPr>
          </a:p>
        </p:txBody>
      </p:sp>
      <p:cxnSp>
        <p:nvCxnSpPr>
          <p:cNvPr id="36" name="Straight Arrow Connector 35"/>
          <p:cNvCxnSpPr/>
          <p:nvPr/>
        </p:nvCxnSpPr>
        <p:spPr>
          <a:xfrm>
            <a:off x="3467875" y="4102422"/>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573891" y="3745790"/>
            <a:ext cx="1689026" cy="338554"/>
          </a:xfrm>
          <a:prstGeom prst="rect">
            <a:avLst/>
          </a:prstGeom>
          <a:noFill/>
        </p:spPr>
        <p:txBody>
          <a:bodyPr wrap="square" rtlCol="0">
            <a:spAutoFit/>
          </a:bodyPr>
          <a:lstStyle/>
          <a:p>
            <a:r>
              <a:rPr lang="sl-SI" sz="1600" dirty="0">
                <a:latin typeface="Raleway" panose="020B0503030101060003" pitchFamily="34" charset="-18"/>
              </a:rPr>
              <a:t>D</a:t>
            </a:r>
            <a:r>
              <a:rPr lang="en-US" sz="1600" dirty="0" err="1">
                <a:latin typeface="Raleway" panose="020B0503030101060003" pitchFamily="34" charset="-18"/>
              </a:rPr>
              <a:t>roži</a:t>
            </a:r>
            <a:endParaRPr lang="en-US" sz="1600" dirty="0">
              <a:latin typeface="Raleway" panose="020B0503030101060003" pitchFamily="34" charset="-18"/>
            </a:endParaRPr>
          </a:p>
        </p:txBody>
      </p:sp>
      <p:sp>
        <p:nvSpPr>
          <p:cNvPr id="38" name="Rectangle 37"/>
          <p:cNvSpPr/>
          <p:nvPr/>
        </p:nvSpPr>
        <p:spPr>
          <a:xfrm>
            <a:off x="7116448" y="4741956"/>
            <a:ext cx="1171636" cy="1072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Raleway" panose="020B0503030101060003" pitchFamily="34" charset="-18"/>
              </a:rPr>
              <a:t>Mletje</a:t>
            </a:r>
            <a:endParaRPr lang="en-US" sz="1600" dirty="0">
              <a:latin typeface="Raleway" panose="020B0503030101060003" pitchFamily="34" charset="-18"/>
            </a:endParaRPr>
          </a:p>
        </p:txBody>
      </p:sp>
      <p:cxnSp>
        <p:nvCxnSpPr>
          <p:cNvPr id="39" name="Straight Arrow Connector 38"/>
          <p:cNvCxnSpPr/>
          <p:nvPr/>
        </p:nvCxnSpPr>
        <p:spPr>
          <a:xfrm>
            <a:off x="6532248" y="5055564"/>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833700" y="4673411"/>
            <a:ext cx="1072730" cy="338554"/>
          </a:xfrm>
          <a:prstGeom prst="rect">
            <a:avLst/>
          </a:prstGeom>
          <a:noFill/>
        </p:spPr>
        <p:txBody>
          <a:bodyPr wrap="none" rtlCol="0">
            <a:spAutoFit/>
          </a:bodyPr>
          <a:lstStyle/>
          <a:p>
            <a:r>
              <a:rPr lang="sl-SI" sz="1600" dirty="0">
                <a:highlight>
                  <a:srgbClr val="A2C219"/>
                </a:highlight>
                <a:latin typeface="Raleway" panose="020B0503030101060003" pitchFamily="34" charset="-18"/>
              </a:rPr>
              <a:t>Cela zrna</a:t>
            </a:r>
            <a:endParaRPr lang="en-US" sz="1600" dirty="0">
              <a:highlight>
                <a:srgbClr val="A2C219"/>
              </a:highlight>
              <a:latin typeface="Raleway" panose="020B0503030101060003" pitchFamily="34" charset="-18"/>
            </a:endParaRPr>
          </a:p>
        </p:txBody>
      </p:sp>
      <p:cxnSp>
        <p:nvCxnSpPr>
          <p:cNvPr id="41" name="Straight Arrow Connector 40"/>
          <p:cNvCxnSpPr/>
          <p:nvPr/>
        </p:nvCxnSpPr>
        <p:spPr>
          <a:xfrm>
            <a:off x="6532248" y="5501097"/>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833700" y="5146329"/>
            <a:ext cx="1002197" cy="338554"/>
          </a:xfrm>
          <a:prstGeom prst="rect">
            <a:avLst/>
          </a:prstGeom>
          <a:noFill/>
        </p:spPr>
        <p:txBody>
          <a:bodyPr wrap="none" rtlCol="0">
            <a:spAutoFit/>
          </a:bodyPr>
          <a:lstStyle/>
          <a:p>
            <a:r>
              <a:rPr lang="en-US" sz="1600" dirty="0" err="1">
                <a:latin typeface="Raleway" panose="020B0503030101060003" pitchFamily="34" charset="-18"/>
              </a:rPr>
              <a:t>Ele</a:t>
            </a:r>
            <a:r>
              <a:rPr lang="sl-SI" sz="1600" dirty="0" err="1">
                <a:latin typeface="Raleway" panose="020B0503030101060003" pitchFamily="34" charset="-18"/>
              </a:rPr>
              <a:t>ktrika</a:t>
            </a:r>
            <a:endParaRPr lang="en-US" sz="1600" dirty="0">
              <a:latin typeface="Raleway" panose="020B0503030101060003" pitchFamily="34" charset="-18"/>
            </a:endParaRPr>
          </a:p>
        </p:txBody>
      </p:sp>
      <p:cxnSp>
        <p:nvCxnSpPr>
          <p:cNvPr id="47" name="Straight Arrow Connector 46"/>
          <p:cNvCxnSpPr/>
          <p:nvPr/>
        </p:nvCxnSpPr>
        <p:spPr>
          <a:xfrm>
            <a:off x="8249492" y="4863925"/>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288084" y="4958888"/>
            <a:ext cx="1304918" cy="584775"/>
          </a:xfrm>
          <a:prstGeom prst="rect">
            <a:avLst/>
          </a:prstGeom>
          <a:noFill/>
        </p:spPr>
        <p:txBody>
          <a:bodyPr wrap="square" rtlCol="0">
            <a:spAutoFit/>
          </a:bodyPr>
          <a:lstStyle/>
          <a:p>
            <a:r>
              <a:rPr lang="sl-SI" sz="1600" dirty="0">
                <a:highlight>
                  <a:srgbClr val="A2C219"/>
                </a:highlight>
                <a:latin typeface="Raleway" panose="020B0503030101060003" pitchFamily="34" charset="-18"/>
              </a:rPr>
              <a:t>Koruzna moka</a:t>
            </a:r>
            <a:endParaRPr lang="en-US" sz="1600" dirty="0">
              <a:highlight>
                <a:srgbClr val="A2C219"/>
              </a:highlight>
              <a:latin typeface="Raleway" panose="020B0503030101060003" pitchFamily="34" charset="-18"/>
            </a:endParaRPr>
          </a:p>
        </p:txBody>
      </p:sp>
      <p:sp>
        <p:nvSpPr>
          <p:cNvPr id="51" name="Content Placeholder 2"/>
          <p:cNvSpPr txBox="1">
            <a:spLocks/>
          </p:cNvSpPr>
          <p:nvPr/>
        </p:nvSpPr>
        <p:spPr>
          <a:xfrm>
            <a:off x="5650531" y="565252"/>
            <a:ext cx="5447608" cy="163868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sl-SI" sz="1800" b="1" u="sng" dirty="0">
                <a:solidFill>
                  <a:schemeClr val="tx1"/>
                </a:solidFill>
                <a:highlight>
                  <a:srgbClr val="A2C219"/>
                </a:highlight>
                <a:latin typeface="Raleway" panose="020B0503030101060003" pitchFamily="34" charset="-18"/>
                <a:ea typeface="Source Sans Pro Black" panose="020B0803030403020204" pitchFamily="34" charset="0"/>
              </a:rPr>
              <a:t>Procesna enota</a:t>
            </a:r>
            <a:r>
              <a:rPr lang="en-US" sz="1800" b="1" u="sng" dirty="0">
                <a:solidFill>
                  <a:schemeClr val="tx1"/>
                </a:solidFill>
                <a:latin typeface="Raleway" panose="020B0503030101060003" pitchFamily="34" charset="-18"/>
                <a:ea typeface="Source Sans Pro Black" panose="020B0803030403020204" pitchFamily="34" charset="0"/>
              </a:rPr>
              <a:t> </a:t>
            </a:r>
          </a:p>
          <a:p>
            <a:r>
              <a:rPr lang="en-US" sz="1800" dirty="0">
                <a:solidFill>
                  <a:schemeClr val="tx1"/>
                </a:solidFill>
                <a:latin typeface="Raleway" panose="020B0503030101060003" pitchFamily="34" charset="-18"/>
              </a:rPr>
              <a:t>“</a:t>
            </a:r>
            <a:r>
              <a:rPr lang="en-US" sz="1800" dirty="0" err="1">
                <a:solidFill>
                  <a:schemeClr val="tx1"/>
                </a:solidFill>
                <a:latin typeface="Raleway" panose="020B0503030101060003" pitchFamily="34" charset="-18"/>
              </a:rPr>
              <a:t>Najmanjši</a:t>
            </a:r>
            <a:r>
              <a:rPr lang="en-US" sz="1800" dirty="0">
                <a:solidFill>
                  <a:schemeClr val="tx1"/>
                </a:solidFill>
                <a:latin typeface="Raleway" panose="020B0503030101060003" pitchFamily="34" charset="-18"/>
              </a:rPr>
              <a:t> element</a:t>
            </a:r>
            <a:r>
              <a:rPr lang="sl-SI" sz="1800" dirty="0">
                <a:solidFill>
                  <a:schemeClr val="tx1"/>
                </a:solidFill>
                <a:latin typeface="Raleway" panose="020B0503030101060003" pitchFamily="34" charset="-18"/>
              </a:rPr>
              <a:t>,</a:t>
            </a:r>
            <a:r>
              <a:rPr lang="en-US" sz="1800" dirty="0">
                <a:solidFill>
                  <a:schemeClr val="tx1"/>
                </a:solidFill>
                <a:latin typeface="Raleway" panose="020B0503030101060003" pitchFamily="34" charset="-18"/>
              </a:rPr>
              <a:t> </a:t>
            </a:r>
            <a:r>
              <a:rPr lang="en-US" sz="1800" dirty="0" err="1">
                <a:solidFill>
                  <a:schemeClr val="tx1"/>
                </a:solidFill>
                <a:latin typeface="Raleway" panose="020B0503030101060003" pitchFamily="34" charset="-18"/>
              </a:rPr>
              <a:t>upošteva</a:t>
            </a:r>
            <a:r>
              <a:rPr lang="sl-SI" sz="1800" dirty="0">
                <a:solidFill>
                  <a:schemeClr val="tx1"/>
                </a:solidFill>
                <a:latin typeface="Raleway" panose="020B0503030101060003" pitchFamily="34" charset="-18"/>
              </a:rPr>
              <a:t>n</a:t>
            </a:r>
            <a:r>
              <a:rPr lang="en-US" sz="1800" dirty="0">
                <a:solidFill>
                  <a:schemeClr val="tx1"/>
                </a:solidFill>
                <a:latin typeface="Raleway" panose="020B0503030101060003" pitchFamily="34" charset="-18"/>
              </a:rPr>
              <a:t> </a:t>
            </a:r>
            <a:r>
              <a:rPr lang="sl-SI" sz="1800" dirty="0">
                <a:solidFill>
                  <a:schemeClr val="tx1"/>
                </a:solidFill>
                <a:latin typeface="Raleway" panose="020B0503030101060003" pitchFamily="34" charset="-18"/>
              </a:rPr>
              <a:t>v</a:t>
            </a:r>
            <a:r>
              <a:rPr lang="en-US" sz="1800" dirty="0">
                <a:solidFill>
                  <a:schemeClr val="tx1"/>
                </a:solidFill>
                <a:latin typeface="Raleway" panose="020B0503030101060003" pitchFamily="34" charset="-18"/>
              </a:rPr>
              <a:t> </a:t>
            </a:r>
            <a:r>
              <a:rPr lang="en-US" sz="1800" dirty="0" err="1">
                <a:solidFill>
                  <a:schemeClr val="tx1"/>
                </a:solidFill>
                <a:latin typeface="Raleway" panose="020B0503030101060003" pitchFamily="34" charset="-18"/>
              </a:rPr>
              <a:t>analizi</a:t>
            </a:r>
            <a:r>
              <a:rPr lang="en-US" sz="1800" dirty="0">
                <a:solidFill>
                  <a:schemeClr val="tx1"/>
                </a:solidFill>
                <a:latin typeface="Raleway" panose="020B0503030101060003" pitchFamily="34" charset="-18"/>
              </a:rPr>
              <a:t> </a:t>
            </a:r>
            <a:r>
              <a:rPr lang="en-US" sz="1800" dirty="0" err="1">
                <a:solidFill>
                  <a:schemeClr val="tx1"/>
                </a:solidFill>
                <a:latin typeface="Raleway" panose="020B0503030101060003" pitchFamily="34" charset="-18"/>
              </a:rPr>
              <a:t>inventar</a:t>
            </a:r>
            <a:r>
              <a:rPr lang="sl-SI" sz="1800" dirty="0" err="1">
                <a:solidFill>
                  <a:schemeClr val="tx1"/>
                </a:solidFill>
                <a:latin typeface="Raleway" panose="020B0503030101060003" pitchFamily="34" charset="-18"/>
              </a:rPr>
              <a:t>izacije</a:t>
            </a:r>
            <a:r>
              <a:rPr lang="en-US" sz="1800" dirty="0">
                <a:solidFill>
                  <a:schemeClr val="tx1"/>
                </a:solidFill>
                <a:latin typeface="Raleway" panose="020B0503030101060003" pitchFamily="34" charset="-18"/>
              </a:rPr>
              <a:t> </a:t>
            </a:r>
            <a:r>
              <a:rPr lang="en-US" sz="1800" dirty="0" err="1">
                <a:solidFill>
                  <a:schemeClr val="tx1"/>
                </a:solidFill>
                <a:latin typeface="Raleway" panose="020B0503030101060003" pitchFamily="34" charset="-18"/>
              </a:rPr>
              <a:t>življenjskega</a:t>
            </a:r>
            <a:r>
              <a:rPr lang="en-US" sz="1800" dirty="0">
                <a:solidFill>
                  <a:schemeClr val="tx1"/>
                </a:solidFill>
                <a:latin typeface="Raleway" panose="020B0503030101060003" pitchFamily="34" charset="-18"/>
              </a:rPr>
              <a:t> </a:t>
            </a:r>
            <a:r>
              <a:rPr lang="en-US" sz="1800" dirty="0" err="1">
                <a:solidFill>
                  <a:schemeClr val="tx1"/>
                </a:solidFill>
                <a:latin typeface="Raleway" panose="020B0503030101060003" pitchFamily="34" charset="-18"/>
              </a:rPr>
              <a:t>cikla</a:t>
            </a:r>
            <a:r>
              <a:rPr lang="en-US" sz="1800" dirty="0">
                <a:solidFill>
                  <a:schemeClr val="tx1"/>
                </a:solidFill>
                <a:latin typeface="Raleway" panose="020B0503030101060003" pitchFamily="34" charset="-18"/>
              </a:rPr>
              <a:t>, </a:t>
            </a:r>
            <a:r>
              <a:rPr lang="en-US" sz="1800" dirty="0" err="1">
                <a:solidFill>
                  <a:schemeClr val="tx1"/>
                </a:solidFill>
                <a:latin typeface="Raleway" panose="020B0503030101060003" pitchFamily="34" charset="-18"/>
              </a:rPr>
              <a:t>za</a:t>
            </a:r>
            <a:r>
              <a:rPr lang="en-US" sz="1800" dirty="0">
                <a:solidFill>
                  <a:schemeClr val="tx1"/>
                </a:solidFill>
                <a:latin typeface="Raleway" panose="020B0503030101060003" pitchFamily="34" charset="-18"/>
              </a:rPr>
              <a:t> </a:t>
            </a:r>
            <a:r>
              <a:rPr lang="en-US" sz="1800" dirty="0" err="1">
                <a:solidFill>
                  <a:schemeClr val="tx1"/>
                </a:solidFill>
                <a:latin typeface="Raleway" panose="020B0503030101060003" pitchFamily="34" charset="-18"/>
              </a:rPr>
              <a:t>katere</a:t>
            </a:r>
            <a:r>
              <a:rPr lang="sl-SI" sz="1800" dirty="0">
                <a:solidFill>
                  <a:schemeClr val="tx1"/>
                </a:solidFill>
                <a:latin typeface="Raleway" panose="020B0503030101060003" pitchFamily="34" charset="-18"/>
              </a:rPr>
              <a:t>ga</a:t>
            </a:r>
            <a:r>
              <a:rPr lang="en-US" sz="1800" dirty="0">
                <a:solidFill>
                  <a:schemeClr val="tx1"/>
                </a:solidFill>
                <a:latin typeface="Raleway" panose="020B0503030101060003" pitchFamily="34" charset="-18"/>
              </a:rPr>
              <a:t> so </a:t>
            </a:r>
            <a:r>
              <a:rPr lang="en-US" sz="1800" dirty="0" err="1">
                <a:solidFill>
                  <a:schemeClr val="tx1"/>
                </a:solidFill>
                <a:latin typeface="Raleway" panose="020B0503030101060003" pitchFamily="34" charset="-18"/>
              </a:rPr>
              <a:t>vhodni</a:t>
            </a:r>
            <a:r>
              <a:rPr lang="en-US" sz="1800" dirty="0">
                <a:solidFill>
                  <a:schemeClr val="tx1"/>
                </a:solidFill>
                <a:latin typeface="Raleway" panose="020B0503030101060003" pitchFamily="34" charset="-18"/>
              </a:rPr>
              <a:t> in </a:t>
            </a:r>
            <a:r>
              <a:rPr lang="en-US" sz="1800" dirty="0" err="1">
                <a:solidFill>
                  <a:schemeClr val="tx1"/>
                </a:solidFill>
                <a:latin typeface="Raleway" panose="020B0503030101060003" pitchFamily="34" charset="-18"/>
              </a:rPr>
              <a:t>izhodni</a:t>
            </a:r>
            <a:r>
              <a:rPr lang="en-US" sz="1800" dirty="0">
                <a:solidFill>
                  <a:schemeClr val="tx1"/>
                </a:solidFill>
                <a:latin typeface="Raleway" panose="020B0503030101060003" pitchFamily="34" charset="-18"/>
              </a:rPr>
              <a:t> </a:t>
            </a:r>
            <a:r>
              <a:rPr lang="en-US" sz="1800" dirty="0" err="1">
                <a:solidFill>
                  <a:schemeClr val="tx1"/>
                </a:solidFill>
                <a:latin typeface="Raleway" panose="020B0503030101060003" pitchFamily="34" charset="-18"/>
              </a:rPr>
              <a:t>podatki</a:t>
            </a:r>
            <a:r>
              <a:rPr lang="en-US" sz="1800" dirty="0">
                <a:solidFill>
                  <a:schemeClr val="tx1"/>
                </a:solidFill>
                <a:latin typeface="Raleway" panose="020B0503030101060003" pitchFamily="34" charset="-18"/>
              </a:rPr>
              <a:t> </a:t>
            </a:r>
            <a:r>
              <a:rPr lang="en-US" sz="1800" dirty="0" err="1">
                <a:solidFill>
                  <a:schemeClr val="tx1"/>
                </a:solidFill>
                <a:latin typeface="Raleway" panose="020B0503030101060003" pitchFamily="34" charset="-18"/>
              </a:rPr>
              <a:t>količinsko</a:t>
            </a:r>
            <a:r>
              <a:rPr lang="sl-SI" sz="1800" dirty="0">
                <a:solidFill>
                  <a:schemeClr val="tx1"/>
                </a:solidFill>
                <a:latin typeface="Raleway" panose="020B0503030101060003" pitchFamily="34" charset="-18"/>
              </a:rPr>
              <a:t> opredeljeni.“</a:t>
            </a:r>
            <a:r>
              <a:rPr lang="sl-SI" sz="1800" baseline="30000" dirty="0">
                <a:solidFill>
                  <a:schemeClr val="tx1"/>
                </a:solidFill>
                <a:latin typeface="Raleway" panose="020B0503030101060003" pitchFamily="34" charset="-18"/>
              </a:rPr>
              <a:t>*</a:t>
            </a:r>
            <a:endParaRPr lang="en-US" sz="1800" baseline="30000" dirty="0">
              <a:solidFill>
                <a:schemeClr val="tx1"/>
              </a:solidFill>
              <a:latin typeface="Raleway" panose="020B0503030101060003" pitchFamily="34" charset="-18"/>
            </a:endParaRPr>
          </a:p>
          <a:p>
            <a:pPr lvl="1"/>
            <a:endParaRPr lang="en-US" sz="1600" dirty="0">
              <a:solidFill>
                <a:schemeClr val="tx1"/>
              </a:solidFill>
              <a:latin typeface="Raleway" panose="020B0503030101060003" pitchFamily="34" charset="-18"/>
            </a:endParaRPr>
          </a:p>
        </p:txBody>
      </p:sp>
      <p:cxnSp>
        <p:nvCxnSpPr>
          <p:cNvPr id="52" name="Straight Arrow Connector 51"/>
          <p:cNvCxnSpPr/>
          <p:nvPr/>
        </p:nvCxnSpPr>
        <p:spPr>
          <a:xfrm>
            <a:off x="1684116" y="4953653"/>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387045" y="4653109"/>
            <a:ext cx="826460" cy="338554"/>
          </a:xfrm>
          <a:prstGeom prst="rect">
            <a:avLst/>
          </a:prstGeom>
          <a:noFill/>
        </p:spPr>
        <p:txBody>
          <a:bodyPr wrap="square" rtlCol="0">
            <a:spAutoFit/>
          </a:bodyPr>
          <a:lstStyle/>
          <a:p>
            <a:r>
              <a:rPr lang="sl-SI" sz="1600" dirty="0">
                <a:latin typeface="Raleway" panose="020B0503030101060003" pitchFamily="34" charset="-18"/>
              </a:rPr>
              <a:t>Kvas</a:t>
            </a:r>
            <a:endParaRPr lang="en-US" sz="1600" dirty="0">
              <a:latin typeface="Raleway" panose="020B0503030101060003" pitchFamily="34" charset="-18"/>
            </a:endParaRPr>
          </a:p>
        </p:txBody>
      </p:sp>
      <p:cxnSp>
        <p:nvCxnSpPr>
          <p:cNvPr id="54" name="Straight Arrow Connector 53"/>
          <p:cNvCxnSpPr/>
          <p:nvPr/>
        </p:nvCxnSpPr>
        <p:spPr>
          <a:xfrm>
            <a:off x="3478412" y="4613421"/>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584428" y="4256789"/>
            <a:ext cx="1689026" cy="338554"/>
          </a:xfrm>
          <a:prstGeom prst="rect">
            <a:avLst/>
          </a:prstGeom>
          <a:noFill/>
        </p:spPr>
        <p:txBody>
          <a:bodyPr wrap="square" rtlCol="0">
            <a:spAutoFit/>
          </a:bodyPr>
          <a:lstStyle/>
          <a:p>
            <a:r>
              <a:rPr lang="sl-SI" sz="1600" dirty="0">
                <a:latin typeface="Raleway" panose="020B0503030101060003" pitchFamily="34" charset="-18"/>
              </a:rPr>
              <a:t>Ogljikov dioksid</a:t>
            </a:r>
            <a:endParaRPr lang="en-US" sz="1600" dirty="0">
              <a:latin typeface="Raleway" panose="020B0503030101060003" pitchFamily="34" charset="-18"/>
            </a:endParaRPr>
          </a:p>
        </p:txBody>
      </p:sp>
      <p:cxnSp>
        <p:nvCxnSpPr>
          <p:cNvPr id="56" name="Straight Arrow Connector 55"/>
          <p:cNvCxnSpPr/>
          <p:nvPr/>
        </p:nvCxnSpPr>
        <p:spPr>
          <a:xfrm>
            <a:off x="1663191" y="4230001"/>
            <a:ext cx="58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307015" y="3909699"/>
            <a:ext cx="1109707" cy="338554"/>
          </a:xfrm>
          <a:prstGeom prst="rect">
            <a:avLst/>
          </a:prstGeom>
          <a:noFill/>
        </p:spPr>
        <p:txBody>
          <a:bodyPr wrap="square" rtlCol="0">
            <a:spAutoFit/>
          </a:bodyPr>
          <a:lstStyle/>
          <a:p>
            <a:r>
              <a:rPr lang="sl-SI" sz="1600" dirty="0">
                <a:latin typeface="Raleway" panose="020B0503030101060003" pitchFamily="34" charset="-18"/>
              </a:rPr>
              <a:t>Voda</a:t>
            </a:r>
            <a:endParaRPr lang="en-US" sz="1600" dirty="0">
              <a:latin typeface="Raleway" panose="020B0503030101060003" pitchFamily="34" charset="-18"/>
            </a:endParaRPr>
          </a:p>
        </p:txBody>
      </p:sp>
      <p:cxnSp>
        <p:nvCxnSpPr>
          <p:cNvPr id="8" name="Straight Connector 7"/>
          <p:cNvCxnSpPr/>
          <p:nvPr/>
        </p:nvCxnSpPr>
        <p:spPr>
          <a:xfrm>
            <a:off x="5485327" y="1157986"/>
            <a:ext cx="0" cy="4531614"/>
          </a:xfrm>
          <a:prstGeom prst="line">
            <a:avLst/>
          </a:prstGeom>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8869110" y="6521759"/>
            <a:ext cx="3824495" cy="246221"/>
          </a:xfrm>
          <a:prstGeom prst="rect">
            <a:avLst/>
          </a:prstGeom>
        </p:spPr>
        <p:txBody>
          <a:bodyPr wrap="square">
            <a:spAutoFit/>
          </a:bodyPr>
          <a:lstStyle/>
          <a:p>
            <a:r>
              <a:rPr lang="en-US" sz="1000" spc="-50" dirty="0">
                <a:latin typeface="Raleway" panose="020B0503030101060003" pitchFamily="34" charset="-18"/>
              </a:rPr>
              <a:t>General Unit Process Diagram: Scott et al. 2013   *ISO 14040</a:t>
            </a:r>
            <a:endParaRPr lang="en-US" sz="1000" dirty="0">
              <a:latin typeface="Raleway" panose="020B0503030101060003" pitchFamily="34" charset="-18"/>
            </a:endParaRPr>
          </a:p>
        </p:txBody>
      </p:sp>
      <p:sp>
        <p:nvSpPr>
          <p:cNvPr id="4" name="TextBox 3">
            <a:extLst>
              <a:ext uri="{FF2B5EF4-FFF2-40B4-BE49-F238E27FC236}">
                <a16:creationId xmlns:a16="http://schemas.microsoft.com/office/drawing/2014/main" id="{23B19812-BAFB-9C07-70CB-67522B8C961C}"/>
              </a:ext>
            </a:extLst>
          </p:cNvPr>
          <p:cNvSpPr txBox="1"/>
          <p:nvPr/>
        </p:nvSpPr>
        <p:spPr>
          <a:xfrm>
            <a:off x="361629" y="5665433"/>
            <a:ext cx="4969195" cy="830997"/>
          </a:xfrm>
          <a:prstGeom prst="rect">
            <a:avLst/>
          </a:prstGeom>
          <a:noFill/>
        </p:spPr>
        <p:txBody>
          <a:bodyPr wrap="square">
            <a:spAutoFit/>
          </a:bodyPr>
          <a:lstStyle/>
          <a:p>
            <a:pPr marL="0" indent="0">
              <a:buNone/>
            </a:pPr>
            <a:r>
              <a:rPr lang="sl-SI" sz="1600" b="1" dirty="0">
                <a:highlight>
                  <a:srgbClr val="A2C219"/>
                </a:highlight>
                <a:latin typeface="Raleway" panose="020B0503030101060003" pitchFamily="34" charset="-18"/>
              </a:rPr>
              <a:t>PRODUKTNI SISTEM:</a:t>
            </a:r>
            <a:br>
              <a:rPr lang="sl-SI" sz="1600" b="1" dirty="0">
                <a:highlight>
                  <a:srgbClr val="A2C219"/>
                </a:highlight>
                <a:latin typeface="Raleway" panose="020B0503030101060003" pitchFamily="34" charset="-18"/>
              </a:rPr>
            </a:br>
            <a:r>
              <a:rPr lang="en-US" sz="1600" dirty="0" err="1">
                <a:latin typeface="Raleway" panose="020B0503030101060003" pitchFamily="34" charset="-18"/>
              </a:rPr>
              <a:t>Zbirka</a:t>
            </a:r>
            <a:r>
              <a:rPr lang="en-US" sz="1600" dirty="0">
                <a:latin typeface="Raleway" panose="020B0503030101060003" pitchFamily="34" charset="-18"/>
              </a:rPr>
              <a:t> </a:t>
            </a:r>
            <a:r>
              <a:rPr lang="sl-SI" sz="1600" dirty="0">
                <a:latin typeface="Raleway" panose="020B0503030101060003" pitchFamily="34" charset="-18"/>
              </a:rPr>
              <a:t>procesnih enot </a:t>
            </a:r>
            <a:r>
              <a:rPr lang="en-US" sz="1600" dirty="0">
                <a:latin typeface="Raleway" panose="020B0503030101060003" pitchFamily="34" charset="-18"/>
              </a:rPr>
              <a:t>z </a:t>
            </a:r>
            <a:r>
              <a:rPr lang="en-US" sz="1600" dirty="0" err="1">
                <a:latin typeface="Raleway" panose="020B0503030101060003" pitchFamily="34" charset="-18"/>
              </a:rPr>
              <a:t>osnovnimi</a:t>
            </a:r>
            <a:r>
              <a:rPr lang="en-US" sz="1600" dirty="0">
                <a:latin typeface="Raleway" panose="020B0503030101060003" pitchFamily="34" charset="-18"/>
              </a:rPr>
              <a:t> in </a:t>
            </a:r>
            <a:r>
              <a:rPr lang="en-US" sz="1600" dirty="0" err="1">
                <a:latin typeface="Raleway" panose="020B0503030101060003" pitchFamily="34" charset="-18"/>
              </a:rPr>
              <a:t>proizvodni</a:t>
            </a:r>
            <a:r>
              <a:rPr lang="sl-SI" sz="1600" dirty="0">
                <a:latin typeface="Raleway" panose="020B0503030101060003" pitchFamily="34" charset="-18"/>
              </a:rPr>
              <a:t>mi </a:t>
            </a:r>
            <a:r>
              <a:rPr lang="en-US" sz="1600" dirty="0" err="1">
                <a:latin typeface="Raleway" panose="020B0503030101060003" pitchFamily="34" charset="-18"/>
              </a:rPr>
              <a:t>tokov</a:t>
            </a:r>
            <a:r>
              <a:rPr lang="sl-SI" sz="1600" dirty="0">
                <a:latin typeface="Raleway" panose="020B0503030101060003" pitchFamily="34" charset="-18"/>
              </a:rPr>
              <a:t>i</a:t>
            </a:r>
            <a:r>
              <a:rPr lang="en-US" sz="1600" dirty="0">
                <a:latin typeface="Raleway" panose="020B0503030101060003" pitchFamily="34" charset="-18"/>
              </a:rPr>
              <a:t>, ki </a:t>
            </a:r>
            <a:r>
              <a:rPr lang="en-US" sz="1600" dirty="0" err="1">
                <a:latin typeface="Raleway" panose="020B0503030101060003" pitchFamily="34" charset="-18"/>
              </a:rPr>
              <a:t>opravljajo</a:t>
            </a:r>
            <a:r>
              <a:rPr lang="en-US" sz="1600" dirty="0">
                <a:latin typeface="Raleway" panose="020B0503030101060003" pitchFamily="34" charset="-18"/>
              </a:rPr>
              <a:t> </a:t>
            </a:r>
            <a:r>
              <a:rPr lang="en-US" sz="1600" dirty="0" err="1">
                <a:latin typeface="Raleway" panose="020B0503030101060003" pitchFamily="34" charset="-18"/>
              </a:rPr>
              <a:t>eno</a:t>
            </a:r>
            <a:r>
              <a:rPr lang="en-US" sz="1600" dirty="0">
                <a:latin typeface="Raleway" panose="020B0503030101060003" pitchFamily="34" charset="-18"/>
              </a:rPr>
              <a:t> </a:t>
            </a:r>
            <a:r>
              <a:rPr lang="en-US" sz="1600" dirty="0" err="1">
                <a:latin typeface="Raleway" panose="020B0503030101060003" pitchFamily="34" charset="-18"/>
              </a:rPr>
              <a:t>ali</a:t>
            </a:r>
            <a:r>
              <a:rPr lang="en-US" sz="1600" dirty="0">
                <a:latin typeface="Raleway" panose="020B0503030101060003" pitchFamily="34" charset="-18"/>
              </a:rPr>
              <a:t> </a:t>
            </a:r>
            <a:r>
              <a:rPr lang="en-US" sz="1600" dirty="0" err="1">
                <a:latin typeface="Raleway" panose="020B0503030101060003" pitchFamily="34" charset="-18"/>
              </a:rPr>
              <a:t>več</a:t>
            </a:r>
            <a:r>
              <a:rPr lang="en-US" sz="1600" dirty="0">
                <a:latin typeface="Raleway" panose="020B0503030101060003" pitchFamily="34" charset="-18"/>
              </a:rPr>
              <a:t> </a:t>
            </a:r>
            <a:r>
              <a:rPr lang="en-US" sz="1600" dirty="0" err="1">
                <a:latin typeface="Raleway" panose="020B0503030101060003" pitchFamily="34" charset="-18"/>
              </a:rPr>
              <a:t>definiranih</a:t>
            </a:r>
            <a:r>
              <a:rPr lang="en-US" sz="1600" dirty="0">
                <a:latin typeface="Raleway" panose="020B0503030101060003" pitchFamily="34" charset="-18"/>
              </a:rPr>
              <a:t> </a:t>
            </a:r>
            <a:r>
              <a:rPr lang="en-US" sz="1600" dirty="0" err="1">
                <a:latin typeface="Raleway" panose="020B0503030101060003" pitchFamily="34" charset="-18"/>
              </a:rPr>
              <a:t>funkcij</a:t>
            </a:r>
            <a:endParaRPr lang="en-US" sz="1600" dirty="0">
              <a:latin typeface="Raleway" panose="020B0503030101060003" pitchFamily="34" charset="-18"/>
            </a:endParaRPr>
          </a:p>
        </p:txBody>
      </p:sp>
    </p:spTree>
    <p:extLst>
      <p:ext uri="{BB962C8B-B14F-4D97-AF65-F5344CB8AC3E}">
        <p14:creationId xmlns:p14="http://schemas.microsoft.com/office/powerpoint/2010/main" val="3771173254"/>
      </p:ext>
    </p:extLst>
  </p:cSld>
  <p:clrMapOvr>
    <a:masterClrMapping/>
  </p:clrMapOvr>
  <mc:AlternateContent xmlns:mc="http://schemas.openxmlformats.org/markup-compatibility/2006" xmlns:p14="http://schemas.microsoft.com/office/powerpoint/2010/main">
    <mc:Choice Requires="p14">
      <p:transition spd="slow" p14:dur="2000" advTm="87737"/>
    </mc:Choice>
    <mc:Fallback xmlns="">
      <p:transition spd="slow" advTm="87737"/>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3357A-C95E-96AB-142E-1351940E7F6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678799" y="1600200"/>
            <a:ext cx="6120280" cy="3276600"/>
          </a:xfrm>
          <a:prstGeom prst="rect">
            <a:avLst/>
          </a:prstGeom>
          <a:effectLst>
            <a:reflection blurRad="6350" stA="50000" endA="300" endPos="55000" dir="5400000" sy="-100000" algn="bl" rotWithShape="0"/>
          </a:effectLst>
          <a:scene3d>
            <a:camera prst="perspectiveHeroicExtremeLeftFacing"/>
            <a:lightRig rig="threePt" dir="t"/>
          </a:scene3d>
        </p:spPr>
      </p:pic>
      <p:sp>
        <p:nvSpPr>
          <p:cNvPr id="6" name="Abgerundetes Rechteck 5"/>
          <p:cNvSpPr/>
          <p:nvPr/>
        </p:nvSpPr>
        <p:spPr>
          <a:xfrm>
            <a:off x="2024064" y="2928938"/>
            <a:ext cx="4714875" cy="1143000"/>
          </a:xfrm>
          <a:prstGeom prst="roundRect">
            <a:avLst>
              <a:gd name="adj" fmla="val 6287"/>
            </a:avLst>
          </a:prstGeom>
          <a:solidFill>
            <a:srgbClr val="12598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3600" dirty="0">
                <a:solidFill>
                  <a:schemeClr val="bg1"/>
                </a:solidFill>
                <a:latin typeface="Raleway" panose="020B0503030101060003" pitchFamily="34" charset="-18"/>
              </a:rPr>
              <a:t>Metode ocenjevanja vplivov</a:t>
            </a:r>
            <a:endParaRPr lang="de-DE" sz="3600" dirty="0">
              <a:solidFill>
                <a:schemeClr val="bg1"/>
              </a:solidFill>
              <a:latin typeface="Raleway" panose="020B0503030101060003" pitchFamily="34" charset="-18"/>
            </a:endParaRPr>
          </a:p>
        </p:txBody>
      </p:sp>
      <p:sp>
        <p:nvSpPr>
          <p:cNvPr id="2" name="Textfeld 1"/>
          <p:cNvSpPr txBox="1"/>
          <p:nvPr/>
        </p:nvSpPr>
        <p:spPr>
          <a:xfrm>
            <a:off x="1846385" y="5470769"/>
            <a:ext cx="184666" cy="369332"/>
          </a:xfrm>
          <a:prstGeom prst="rect">
            <a:avLst/>
          </a:prstGeom>
          <a:noFill/>
        </p:spPr>
        <p:txBody>
          <a:bodyPr wrap="none" rtlCol="0">
            <a:spAutoFit/>
          </a:bodyPr>
          <a:lstStyle/>
          <a:p>
            <a:endParaRPr lang="de-DE" dirty="0">
              <a:latin typeface="Raleway" panose="020B0503030101060003" pitchFamily="34" charset="-18"/>
            </a:endParaRPr>
          </a:p>
        </p:txBody>
      </p:sp>
    </p:spTree>
    <p:extLst>
      <p:ext uri="{BB962C8B-B14F-4D97-AF65-F5344CB8AC3E}">
        <p14:creationId xmlns:p14="http://schemas.microsoft.com/office/powerpoint/2010/main" val="12687471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7CE89DD-4E1B-474B-9963-149259CBC5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1545077"/>
            <a:ext cx="4060479" cy="3240932"/>
          </a:xfrm>
          <a:prstGeom prst="rect">
            <a:avLst/>
          </a:prstGeom>
        </p:spPr>
      </p:pic>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SI" dirty="0">
                <a:solidFill>
                  <a:srgbClr val="00B1F1"/>
                </a:solidFill>
              </a:rPr>
              <a:t>Metode ocenjevanja vplivov</a:t>
            </a:r>
            <a:endParaRPr lang="en-GB" dirty="0"/>
          </a:p>
        </p:txBody>
      </p:sp>
      <p:sp>
        <p:nvSpPr>
          <p:cNvPr id="11" name="Abgerundete rechteckige Legende 4">
            <a:extLst>
              <a:ext uri="{FF2B5EF4-FFF2-40B4-BE49-F238E27FC236}">
                <a16:creationId xmlns:a16="http://schemas.microsoft.com/office/drawing/2014/main" id="{0A2B768D-7D9A-43B8-8570-55DA1C5C223D}"/>
              </a:ext>
            </a:extLst>
          </p:cNvPr>
          <p:cNvSpPr/>
          <p:nvPr/>
        </p:nvSpPr>
        <p:spPr>
          <a:xfrm>
            <a:off x="1972796" y="5340098"/>
            <a:ext cx="2438400" cy="1219200"/>
          </a:xfrm>
          <a:prstGeom prst="wedgeRoundRectCallout">
            <a:avLst>
              <a:gd name="adj1" fmla="val -23714"/>
              <a:gd name="adj2" fmla="val -216713"/>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pt-BR" sz="1600" dirty="0">
                <a:solidFill>
                  <a:schemeClr val="bg1"/>
                </a:solidFill>
                <a:latin typeface="Raleway" panose="020B0503030101060003" pitchFamily="34" charset="-18"/>
              </a:rPr>
              <a:t>Metode so že na voljo za openLCA</a:t>
            </a:r>
            <a:endParaRPr lang="sl" sz="1600" dirty="0">
              <a:solidFill>
                <a:schemeClr val="bg1"/>
              </a:solidFill>
              <a:latin typeface="Raleway" panose="020B0503030101060003" pitchFamily="34" charset="-18"/>
            </a:endParaRPr>
          </a:p>
        </p:txBody>
      </p:sp>
      <p:pic>
        <p:nvPicPr>
          <p:cNvPr id="4" name="Grafik 3">
            <a:extLst>
              <a:ext uri="{FF2B5EF4-FFF2-40B4-BE49-F238E27FC236}">
                <a16:creationId xmlns:a16="http://schemas.microsoft.com/office/drawing/2014/main" id="{E186F01A-D710-41BF-AFEA-87035A9311F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9270" y="1588851"/>
            <a:ext cx="3962400" cy="3221477"/>
          </a:xfrm>
          <a:prstGeom prst="rect">
            <a:avLst/>
          </a:prstGeom>
        </p:spPr>
      </p:pic>
      <p:pic>
        <p:nvPicPr>
          <p:cNvPr id="5" name="Grafik 4">
            <a:extLst>
              <a:ext uri="{FF2B5EF4-FFF2-40B4-BE49-F238E27FC236}">
                <a16:creationId xmlns:a16="http://schemas.microsoft.com/office/drawing/2014/main" id="{AB2A9A28-7355-47D8-8FAE-93B3BC2D874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28062" y="914400"/>
            <a:ext cx="3411538" cy="4800600"/>
          </a:xfrm>
          <a:prstGeom prst="rect">
            <a:avLst/>
          </a:prstGeom>
        </p:spPr>
      </p:pic>
      <p:sp>
        <p:nvSpPr>
          <p:cNvPr id="8" name="Abgerundete rechteckige Legende 4">
            <a:extLst>
              <a:ext uri="{FF2B5EF4-FFF2-40B4-BE49-F238E27FC236}">
                <a16:creationId xmlns:a16="http://schemas.microsoft.com/office/drawing/2014/main" id="{75DBB557-2822-4959-81FC-18599BDCE5A8}"/>
              </a:ext>
            </a:extLst>
          </p:cNvPr>
          <p:cNvSpPr/>
          <p:nvPr/>
        </p:nvSpPr>
        <p:spPr>
          <a:xfrm>
            <a:off x="5786270" y="5364162"/>
            <a:ext cx="2438400" cy="1219200"/>
          </a:xfrm>
          <a:prstGeom prst="wedgeRoundRectCallout">
            <a:avLst>
              <a:gd name="adj1" fmla="val 90958"/>
              <a:gd name="adj2" fmla="val -196914"/>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SI" sz="1600" dirty="0">
                <a:solidFill>
                  <a:schemeClr val="bg1"/>
                </a:solidFill>
                <a:latin typeface="Raleway" panose="020B0503030101060003" pitchFamily="34" charset="-18"/>
              </a:rPr>
              <a:t>Metode LCIA lahko vključujejo več kategorij vplivov</a:t>
            </a:r>
            <a:endParaRPr lang="sl"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374470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SI" dirty="0">
                <a:solidFill>
                  <a:srgbClr val="00B1F1"/>
                </a:solidFill>
              </a:rPr>
              <a:t>Metode ocenjevanja vplivov</a:t>
            </a:r>
            <a:endParaRPr lang="en-GB" dirty="0"/>
          </a:p>
        </p:txBody>
      </p:sp>
      <p:pic>
        <p:nvPicPr>
          <p:cNvPr id="3" name="Grafik 2">
            <a:extLst>
              <a:ext uri="{FF2B5EF4-FFF2-40B4-BE49-F238E27FC236}">
                <a16:creationId xmlns:a16="http://schemas.microsoft.com/office/drawing/2014/main" id="{DDA970BB-97C5-4DC1-BB1F-C18A7B6BD5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98107" y="1066800"/>
            <a:ext cx="5195786" cy="5636938"/>
          </a:xfrm>
          <a:prstGeom prst="rect">
            <a:avLst/>
          </a:prstGeom>
        </p:spPr>
      </p:pic>
    </p:spTree>
    <p:extLst>
      <p:ext uri="{BB962C8B-B14F-4D97-AF65-F5344CB8AC3E}">
        <p14:creationId xmlns:p14="http://schemas.microsoft.com/office/powerpoint/2010/main" val="72949266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D24085-CD79-4CDB-C6C8-ECD149B4F72F}"/>
              </a:ext>
            </a:extLst>
          </p:cNvPr>
          <p:cNvSpPr>
            <a:spLocks noGrp="1"/>
          </p:cNvSpPr>
          <p:nvPr>
            <p:ph type="sldNum" sz="quarter" idx="12"/>
          </p:nvPr>
        </p:nvSpPr>
        <p:spPr/>
        <p:txBody>
          <a:bodyPr/>
          <a:lstStyle/>
          <a:p>
            <a:fld id="{0C6AF0EE-9F3D-4FC0-8CB2-19A67DBEA35F}" type="slidenum">
              <a:rPr lang="de-DE" smtClean="0"/>
              <a:pPr/>
              <a:t>133</a:t>
            </a:fld>
            <a:endParaRPr lang="de-DE"/>
          </a:p>
        </p:txBody>
      </p:sp>
      <p:sp>
        <p:nvSpPr>
          <p:cNvPr id="2" name="Title 1"/>
          <p:cNvSpPr>
            <a:spLocks noGrp="1"/>
          </p:cNvSpPr>
          <p:nvPr>
            <p:ph type="title" idx="4294967295"/>
          </p:nvPr>
        </p:nvSpPr>
        <p:spPr>
          <a:xfrm>
            <a:off x="0" y="274638"/>
            <a:ext cx="10972800" cy="487362"/>
          </a:xfrm>
          <a:prstGeom prst="rect">
            <a:avLst/>
          </a:prstGeom>
        </p:spPr>
        <p:txBody>
          <a:bodyPr>
            <a:normAutofit fontScale="90000"/>
          </a:bodyPr>
          <a:lstStyle/>
          <a:p>
            <a:r>
              <a:rPr lang="sl" dirty="0">
                <a:solidFill>
                  <a:srgbClr val="00B1F1"/>
                </a:solidFill>
              </a:rPr>
              <a:t>Kategorije vpliva</a:t>
            </a:r>
            <a:endParaRPr lang="en-GB" dirty="0"/>
          </a:p>
        </p:txBody>
      </p:sp>
      <p:pic>
        <p:nvPicPr>
          <p:cNvPr id="3" name="Grafik 2">
            <a:extLst>
              <a:ext uri="{FF2B5EF4-FFF2-40B4-BE49-F238E27FC236}">
                <a16:creationId xmlns:a16="http://schemas.microsoft.com/office/drawing/2014/main" id="{2CF49003-18F3-49E8-A6D4-5A0845F6E2A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3514" y="762000"/>
            <a:ext cx="5471654" cy="5969077"/>
          </a:xfrm>
          <a:prstGeom prst="rect">
            <a:avLst/>
          </a:prstGeom>
        </p:spPr>
      </p:pic>
      <p:pic>
        <p:nvPicPr>
          <p:cNvPr id="5" name="Grafik 4">
            <a:extLst>
              <a:ext uri="{FF2B5EF4-FFF2-40B4-BE49-F238E27FC236}">
                <a16:creationId xmlns:a16="http://schemas.microsoft.com/office/drawing/2014/main" id="{3470C7E1-375A-4AE2-83DB-35F2D4235AD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53200" y="152400"/>
            <a:ext cx="4397121" cy="6195597"/>
          </a:xfrm>
          <a:prstGeom prst="rect">
            <a:avLst/>
          </a:prstGeom>
        </p:spPr>
      </p:pic>
    </p:spTree>
    <p:extLst>
      <p:ext uri="{BB962C8B-B14F-4D97-AF65-F5344CB8AC3E}">
        <p14:creationId xmlns:p14="http://schemas.microsoft.com/office/powerpoint/2010/main" val="25612952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4165A-164B-867F-1FC9-82271F5187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6E44A-20FC-A645-87BF-2065C5E415F4}"/>
              </a:ext>
            </a:extLst>
          </p:cNvPr>
          <p:cNvSpPr>
            <a:spLocks noGrp="1"/>
          </p:cNvSpPr>
          <p:nvPr>
            <p:ph type="title" idx="4294967295"/>
          </p:nvPr>
        </p:nvSpPr>
        <p:spPr>
          <a:xfrm>
            <a:off x="0" y="151580"/>
            <a:ext cx="7086600" cy="1571080"/>
          </a:xfrm>
          <a:prstGeom prst="rect">
            <a:avLst/>
          </a:prstGeom>
        </p:spPr>
        <p:txBody>
          <a:bodyPr>
            <a:normAutofit/>
          </a:bodyPr>
          <a:lstStyle/>
          <a:p>
            <a:r>
              <a:rPr lang="sl-SI" sz="3200" dirty="0">
                <a:solidFill>
                  <a:srgbClr val="7EB34D"/>
                </a:solidFill>
              </a:rPr>
              <a:t>Za razmislek: katero metodo za ocenjevanje vplivov bi morali uporabiti?</a:t>
            </a:r>
            <a:endParaRPr lang="en-GB" sz="3200" dirty="0">
              <a:solidFill>
                <a:srgbClr val="7EB34D"/>
              </a:solidFill>
            </a:endParaRPr>
          </a:p>
        </p:txBody>
      </p:sp>
      <p:pic>
        <p:nvPicPr>
          <p:cNvPr id="8" name="Graphic 7" descr="Thought outline">
            <a:extLst>
              <a:ext uri="{FF2B5EF4-FFF2-40B4-BE49-F238E27FC236}">
                <a16:creationId xmlns:a16="http://schemas.microsoft.com/office/drawing/2014/main" id="{C9141E2C-F69D-3E87-917B-9045BF7871D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0" y="1526175"/>
            <a:ext cx="1562101" cy="1562101"/>
          </a:xfrm>
          <a:prstGeom prst="rect">
            <a:avLst/>
          </a:prstGeom>
        </p:spPr>
      </p:pic>
      <p:pic>
        <p:nvPicPr>
          <p:cNvPr id="10" name="Graphic 9" descr="Thought with solid fill">
            <a:extLst>
              <a:ext uri="{FF2B5EF4-FFF2-40B4-BE49-F238E27FC236}">
                <a16:creationId xmlns:a16="http://schemas.microsoft.com/office/drawing/2014/main" id="{C85E6D50-E7B6-7639-3CA1-F03F95F0D3B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6239" y="2754868"/>
            <a:ext cx="1422400" cy="1422400"/>
          </a:xfrm>
          <a:prstGeom prst="rect">
            <a:avLst/>
          </a:prstGeom>
        </p:spPr>
      </p:pic>
      <p:sp>
        <p:nvSpPr>
          <p:cNvPr id="14" name="TextBox 13">
            <a:extLst>
              <a:ext uri="{FF2B5EF4-FFF2-40B4-BE49-F238E27FC236}">
                <a16:creationId xmlns:a16="http://schemas.microsoft.com/office/drawing/2014/main" id="{F470E27A-D065-2803-6810-A8FF65ECA98D}"/>
              </a:ext>
            </a:extLst>
          </p:cNvPr>
          <p:cNvSpPr txBox="1"/>
          <p:nvPr/>
        </p:nvSpPr>
        <p:spPr>
          <a:xfrm>
            <a:off x="5676900" y="1353551"/>
            <a:ext cx="1692224" cy="36933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sl" dirty="0" err="1">
                <a:latin typeface="Raleway" panose="020B0503030101060003" pitchFamily="34" charset="-18"/>
              </a:rPr>
              <a:t>ReCiPe</a:t>
            </a:r>
            <a:endParaRPr lang="en-US" dirty="0">
              <a:latin typeface="Raleway" panose="020B0503030101060003" pitchFamily="34" charset="-18"/>
            </a:endParaRPr>
          </a:p>
        </p:txBody>
      </p:sp>
      <p:sp>
        <p:nvSpPr>
          <p:cNvPr id="15" name="TextBox 14">
            <a:extLst>
              <a:ext uri="{FF2B5EF4-FFF2-40B4-BE49-F238E27FC236}">
                <a16:creationId xmlns:a16="http://schemas.microsoft.com/office/drawing/2014/main" id="{1E62E893-FA68-01EF-9EF9-E909EB0FB46C}"/>
              </a:ext>
            </a:extLst>
          </p:cNvPr>
          <p:cNvSpPr txBox="1"/>
          <p:nvPr/>
        </p:nvSpPr>
        <p:spPr>
          <a:xfrm>
            <a:off x="5676900" y="2447231"/>
            <a:ext cx="4533899"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sl" dirty="0">
                <a:latin typeface="Raleway" panose="020B0503030101060003" pitchFamily="34" charset="-18"/>
              </a:rPr>
              <a:t>CML v4.8</a:t>
            </a:r>
          </a:p>
        </p:txBody>
      </p:sp>
      <p:sp>
        <p:nvSpPr>
          <p:cNvPr id="16" name="TextBox 15">
            <a:extLst>
              <a:ext uri="{FF2B5EF4-FFF2-40B4-BE49-F238E27FC236}">
                <a16:creationId xmlns:a16="http://schemas.microsoft.com/office/drawing/2014/main" id="{47EFB51D-C9A4-69D7-43F8-07CAD489CFA6}"/>
              </a:ext>
            </a:extLst>
          </p:cNvPr>
          <p:cNvSpPr txBox="1"/>
          <p:nvPr/>
        </p:nvSpPr>
        <p:spPr>
          <a:xfrm>
            <a:off x="7848600" y="838200"/>
            <a:ext cx="2362201" cy="36933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sl-SI" dirty="0">
                <a:latin typeface="Raleway" panose="020B0503030101060003" pitchFamily="34" charset="-18"/>
              </a:rPr>
              <a:t>Vmesna točka H</a:t>
            </a:r>
            <a:endParaRPr lang="sl" dirty="0">
              <a:latin typeface="Raleway" panose="020B0503030101060003" pitchFamily="34" charset="-18"/>
            </a:endParaRPr>
          </a:p>
        </p:txBody>
      </p:sp>
      <p:sp>
        <p:nvSpPr>
          <p:cNvPr id="17" name="TextBox 16">
            <a:extLst>
              <a:ext uri="{FF2B5EF4-FFF2-40B4-BE49-F238E27FC236}">
                <a16:creationId xmlns:a16="http://schemas.microsoft.com/office/drawing/2014/main" id="{C400D0EA-74C7-C74F-98AB-DEA4B620F6F6}"/>
              </a:ext>
            </a:extLst>
          </p:cNvPr>
          <p:cNvSpPr txBox="1"/>
          <p:nvPr/>
        </p:nvSpPr>
        <p:spPr>
          <a:xfrm>
            <a:off x="7848600" y="1353551"/>
            <a:ext cx="2362201" cy="36933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sl-SI" dirty="0">
                <a:latin typeface="Raleway" panose="020B0503030101060003" pitchFamily="34" charset="-18"/>
              </a:rPr>
              <a:t>Vmesna točka</a:t>
            </a:r>
            <a:r>
              <a:rPr lang="sl" dirty="0">
                <a:latin typeface="Raleway" panose="020B0503030101060003" pitchFamily="34" charset="-18"/>
              </a:rPr>
              <a:t> I</a:t>
            </a:r>
          </a:p>
        </p:txBody>
      </p:sp>
      <p:sp>
        <p:nvSpPr>
          <p:cNvPr id="18" name="TextBox 17">
            <a:extLst>
              <a:ext uri="{FF2B5EF4-FFF2-40B4-BE49-F238E27FC236}">
                <a16:creationId xmlns:a16="http://schemas.microsoft.com/office/drawing/2014/main" id="{7A662596-FEEF-0378-33AA-A09D2A67C531}"/>
              </a:ext>
            </a:extLst>
          </p:cNvPr>
          <p:cNvSpPr txBox="1"/>
          <p:nvPr/>
        </p:nvSpPr>
        <p:spPr>
          <a:xfrm>
            <a:off x="7848599" y="1862109"/>
            <a:ext cx="2362201" cy="36933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sl" dirty="0">
                <a:latin typeface="Raleway" panose="020B0503030101060003" pitchFamily="34" charset="-18"/>
              </a:rPr>
              <a:t>Končna točka E</a:t>
            </a:r>
          </a:p>
        </p:txBody>
      </p:sp>
      <p:sp>
        <p:nvSpPr>
          <p:cNvPr id="19" name="TextBox 18">
            <a:extLst>
              <a:ext uri="{FF2B5EF4-FFF2-40B4-BE49-F238E27FC236}">
                <a16:creationId xmlns:a16="http://schemas.microsoft.com/office/drawing/2014/main" id="{07460708-547B-0D2F-F084-276DE17C8821}"/>
              </a:ext>
            </a:extLst>
          </p:cNvPr>
          <p:cNvSpPr txBox="1"/>
          <p:nvPr/>
        </p:nvSpPr>
        <p:spPr>
          <a:xfrm>
            <a:off x="5676900" y="3217019"/>
            <a:ext cx="1513061"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sl" dirty="0">
                <a:latin typeface="Raleway" panose="020B0503030101060003" pitchFamily="34" charset="-18"/>
              </a:rPr>
              <a:t>EF</a:t>
            </a:r>
          </a:p>
        </p:txBody>
      </p:sp>
      <p:sp>
        <p:nvSpPr>
          <p:cNvPr id="20" name="TextBox 19">
            <a:extLst>
              <a:ext uri="{FF2B5EF4-FFF2-40B4-BE49-F238E27FC236}">
                <a16:creationId xmlns:a16="http://schemas.microsoft.com/office/drawing/2014/main" id="{7DD3A662-7DEC-9ADC-B738-03ED338F8D99}"/>
              </a:ext>
            </a:extLst>
          </p:cNvPr>
          <p:cNvSpPr txBox="1"/>
          <p:nvPr/>
        </p:nvSpPr>
        <p:spPr>
          <a:xfrm>
            <a:off x="8153399" y="2949550"/>
            <a:ext cx="2052709"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sl" dirty="0">
                <a:latin typeface="Raleway" panose="020B0503030101060003" pitchFamily="34" charset="-18"/>
              </a:rPr>
              <a:t>EF 3.0</a:t>
            </a:r>
          </a:p>
        </p:txBody>
      </p:sp>
      <p:sp>
        <p:nvSpPr>
          <p:cNvPr id="21" name="TextBox 20">
            <a:extLst>
              <a:ext uri="{FF2B5EF4-FFF2-40B4-BE49-F238E27FC236}">
                <a16:creationId xmlns:a16="http://schemas.microsoft.com/office/drawing/2014/main" id="{ED8292AE-9BFE-C4AE-D3BF-5C17C0E398C8}"/>
              </a:ext>
            </a:extLst>
          </p:cNvPr>
          <p:cNvSpPr txBox="1"/>
          <p:nvPr/>
        </p:nvSpPr>
        <p:spPr>
          <a:xfrm>
            <a:off x="8158089" y="3468281"/>
            <a:ext cx="2052709"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sl" dirty="0">
                <a:latin typeface="Raleway" panose="020B0503030101060003" pitchFamily="34" charset="-18"/>
              </a:rPr>
              <a:t>EF 3.1</a:t>
            </a:r>
          </a:p>
        </p:txBody>
      </p:sp>
      <p:cxnSp>
        <p:nvCxnSpPr>
          <p:cNvPr id="23" name="Straight Connector 22">
            <a:extLst>
              <a:ext uri="{FF2B5EF4-FFF2-40B4-BE49-F238E27FC236}">
                <a16:creationId xmlns:a16="http://schemas.microsoft.com/office/drawing/2014/main" id="{0D370DB5-C7AC-8DDE-9549-5358E5E21F77}"/>
              </a:ext>
            </a:extLst>
          </p:cNvPr>
          <p:cNvCxnSpPr>
            <a:cxnSpLocks/>
            <a:stCxn id="19" idx="3"/>
            <a:endCxn id="20" idx="1"/>
          </p:cNvCxnSpPr>
          <p:nvPr/>
        </p:nvCxnSpPr>
        <p:spPr>
          <a:xfrm flipV="1">
            <a:off x="7189961" y="3134216"/>
            <a:ext cx="963438" cy="267469"/>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64E5DFC-A882-A95A-66E5-40CC8C26EDB4}"/>
              </a:ext>
            </a:extLst>
          </p:cNvPr>
          <p:cNvCxnSpPr>
            <a:cxnSpLocks/>
            <a:stCxn id="19" idx="3"/>
            <a:endCxn id="21" idx="1"/>
          </p:cNvCxnSpPr>
          <p:nvPr/>
        </p:nvCxnSpPr>
        <p:spPr>
          <a:xfrm>
            <a:off x="7189961" y="3401685"/>
            <a:ext cx="968128" cy="251262"/>
          </a:xfrm>
          <a:prstGeom prst="line">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FA4D054-67B8-C20F-00BA-6F74F2293B44}"/>
              </a:ext>
            </a:extLst>
          </p:cNvPr>
          <p:cNvCxnSpPr>
            <a:cxnSpLocks/>
            <a:stCxn id="14" idx="3"/>
            <a:endCxn id="16" idx="1"/>
          </p:cNvCxnSpPr>
          <p:nvPr/>
        </p:nvCxnSpPr>
        <p:spPr>
          <a:xfrm flipV="1">
            <a:off x="7369124" y="1022866"/>
            <a:ext cx="479476" cy="515351"/>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7" name="Straight Connector 36">
            <a:extLst>
              <a:ext uri="{FF2B5EF4-FFF2-40B4-BE49-F238E27FC236}">
                <a16:creationId xmlns:a16="http://schemas.microsoft.com/office/drawing/2014/main" id="{428DC3A3-B50E-A5EB-E26F-58B43CA1C94C}"/>
              </a:ext>
            </a:extLst>
          </p:cNvPr>
          <p:cNvCxnSpPr>
            <a:cxnSpLocks/>
            <a:stCxn id="14" idx="3"/>
            <a:endCxn id="17" idx="1"/>
          </p:cNvCxnSpPr>
          <p:nvPr/>
        </p:nvCxnSpPr>
        <p:spPr>
          <a:xfrm>
            <a:off x="7369124" y="1538217"/>
            <a:ext cx="479476" cy="0"/>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42" name="Straight Connector 41">
            <a:extLst>
              <a:ext uri="{FF2B5EF4-FFF2-40B4-BE49-F238E27FC236}">
                <a16:creationId xmlns:a16="http://schemas.microsoft.com/office/drawing/2014/main" id="{0A24AF05-99ED-8516-6BE4-2681E48EC932}"/>
              </a:ext>
            </a:extLst>
          </p:cNvPr>
          <p:cNvCxnSpPr>
            <a:cxnSpLocks/>
            <a:stCxn id="14" idx="3"/>
            <a:endCxn id="18" idx="1"/>
          </p:cNvCxnSpPr>
          <p:nvPr/>
        </p:nvCxnSpPr>
        <p:spPr>
          <a:xfrm>
            <a:off x="7369124" y="1538217"/>
            <a:ext cx="479475" cy="508558"/>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1" name="TextBox 50">
            <a:extLst>
              <a:ext uri="{FF2B5EF4-FFF2-40B4-BE49-F238E27FC236}">
                <a16:creationId xmlns:a16="http://schemas.microsoft.com/office/drawing/2014/main" id="{BCECE89B-9ABF-71FA-F0E0-A32E68E9C543}"/>
              </a:ext>
            </a:extLst>
          </p:cNvPr>
          <p:cNvSpPr txBox="1"/>
          <p:nvPr/>
        </p:nvSpPr>
        <p:spPr>
          <a:xfrm>
            <a:off x="5676901" y="4162763"/>
            <a:ext cx="4529208" cy="36933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sl" dirty="0">
                <a:latin typeface="Raleway" panose="020B0503030101060003" pitchFamily="34" charset="-18"/>
              </a:rPr>
              <a:t>TRACI 2.1</a:t>
            </a:r>
          </a:p>
        </p:txBody>
      </p:sp>
      <p:sp>
        <p:nvSpPr>
          <p:cNvPr id="52" name="TextBox 51">
            <a:extLst>
              <a:ext uri="{FF2B5EF4-FFF2-40B4-BE49-F238E27FC236}">
                <a16:creationId xmlns:a16="http://schemas.microsoft.com/office/drawing/2014/main" id="{628C5B18-6C05-7682-C7A0-A5857C2E8717}"/>
              </a:ext>
            </a:extLst>
          </p:cNvPr>
          <p:cNvSpPr txBox="1"/>
          <p:nvPr/>
        </p:nvSpPr>
        <p:spPr>
          <a:xfrm>
            <a:off x="5676900" y="4747885"/>
            <a:ext cx="4529208"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sl" dirty="0">
                <a:latin typeface="Raleway" panose="020B0503030101060003" pitchFamily="34" charset="-18"/>
              </a:rPr>
              <a:t>IPCC</a:t>
            </a:r>
          </a:p>
        </p:txBody>
      </p:sp>
      <p:sp>
        <p:nvSpPr>
          <p:cNvPr id="53" name="TextBox 52">
            <a:extLst>
              <a:ext uri="{FF2B5EF4-FFF2-40B4-BE49-F238E27FC236}">
                <a16:creationId xmlns:a16="http://schemas.microsoft.com/office/drawing/2014/main" id="{5638FA25-E566-81A7-D7B0-D4C3A252F103}"/>
              </a:ext>
            </a:extLst>
          </p:cNvPr>
          <p:cNvSpPr txBox="1"/>
          <p:nvPr/>
        </p:nvSpPr>
        <p:spPr>
          <a:xfrm>
            <a:off x="6493411" y="4829870"/>
            <a:ext cx="2966327"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sl" sz="4000" dirty="0">
                <a:latin typeface="Raleway" panose="020B0503030101060003" pitchFamily="34" charset="-18"/>
              </a:rPr>
              <a:t>.</a:t>
            </a:r>
          </a:p>
        </p:txBody>
      </p:sp>
      <p:sp>
        <p:nvSpPr>
          <p:cNvPr id="54" name="TextBox 53">
            <a:extLst>
              <a:ext uri="{FF2B5EF4-FFF2-40B4-BE49-F238E27FC236}">
                <a16:creationId xmlns:a16="http://schemas.microsoft.com/office/drawing/2014/main" id="{5E89C439-07F4-3509-6695-3B3F491C2D5A}"/>
              </a:ext>
            </a:extLst>
          </p:cNvPr>
          <p:cNvSpPr txBox="1"/>
          <p:nvPr/>
        </p:nvSpPr>
        <p:spPr>
          <a:xfrm>
            <a:off x="6493411" y="4973544"/>
            <a:ext cx="2966327"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sl" sz="4000" dirty="0">
                <a:latin typeface="Raleway" panose="020B0503030101060003" pitchFamily="34" charset="-18"/>
              </a:rPr>
              <a:t>.</a:t>
            </a:r>
          </a:p>
        </p:txBody>
      </p:sp>
      <p:sp>
        <p:nvSpPr>
          <p:cNvPr id="55" name="TextBox 54">
            <a:extLst>
              <a:ext uri="{FF2B5EF4-FFF2-40B4-BE49-F238E27FC236}">
                <a16:creationId xmlns:a16="http://schemas.microsoft.com/office/drawing/2014/main" id="{3DBCB13F-1728-C334-5682-81BFBFF9750A}"/>
              </a:ext>
            </a:extLst>
          </p:cNvPr>
          <p:cNvSpPr txBox="1"/>
          <p:nvPr/>
        </p:nvSpPr>
        <p:spPr>
          <a:xfrm>
            <a:off x="6493411" y="5108507"/>
            <a:ext cx="2966327"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sl" sz="4000" dirty="0">
                <a:latin typeface="Raleway" panose="020B0503030101060003" pitchFamily="34" charset="-18"/>
              </a:rPr>
              <a:t>.</a:t>
            </a:r>
          </a:p>
        </p:txBody>
      </p:sp>
      <p:sp>
        <p:nvSpPr>
          <p:cNvPr id="56" name="TextBox 55">
            <a:extLst>
              <a:ext uri="{FF2B5EF4-FFF2-40B4-BE49-F238E27FC236}">
                <a16:creationId xmlns:a16="http://schemas.microsoft.com/office/drawing/2014/main" id="{DAADA945-EA46-6716-4490-5146E87C2DCE}"/>
              </a:ext>
            </a:extLst>
          </p:cNvPr>
          <p:cNvSpPr txBox="1"/>
          <p:nvPr/>
        </p:nvSpPr>
        <p:spPr>
          <a:xfrm>
            <a:off x="6493411" y="5251295"/>
            <a:ext cx="2966327"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sl" sz="4000" dirty="0">
                <a:latin typeface="Raleway" panose="020B0503030101060003" pitchFamily="34" charset="-18"/>
              </a:rPr>
              <a:t>.</a:t>
            </a:r>
          </a:p>
        </p:txBody>
      </p:sp>
      <p:sp>
        <p:nvSpPr>
          <p:cNvPr id="57" name="TextBox 56">
            <a:extLst>
              <a:ext uri="{FF2B5EF4-FFF2-40B4-BE49-F238E27FC236}">
                <a16:creationId xmlns:a16="http://schemas.microsoft.com/office/drawing/2014/main" id="{455336BA-17FD-1795-750E-0E51B578C9E1}"/>
              </a:ext>
            </a:extLst>
          </p:cNvPr>
          <p:cNvSpPr txBox="1"/>
          <p:nvPr/>
        </p:nvSpPr>
        <p:spPr>
          <a:xfrm>
            <a:off x="6471628" y="5850920"/>
            <a:ext cx="2966327"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sl" sz="2000" dirty="0">
                <a:latin typeface="Raleway" panose="020B0503030101060003" pitchFamily="34" charset="-18"/>
              </a:rPr>
              <a:t>In še veliko več..</a:t>
            </a:r>
          </a:p>
        </p:txBody>
      </p:sp>
    </p:spTree>
    <p:extLst>
      <p:ext uri="{BB962C8B-B14F-4D97-AF65-F5344CB8AC3E}">
        <p14:creationId xmlns:p14="http://schemas.microsoft.com/office/powerpoint/2010/main" val="40072122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525FC-6EAE-EC4A-67DC-3709A129D141}"/>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E4371A14-2C93-CA04-F26A-5ED349E7CA5D}"/>
              </a:ext>
            </a:extLst>
          </p:cNvPr>
          <p:cNvSpPr>
            <a:spLocks noGrp="1"/>
          </p:cNvSpPr>
          <p:nvPr>
            <p:ph type="body" sz="quarter" idx="4294967295"/>
          </p:nvPr>
        </p:nvSpPr>
        <p:spPr>
          <a:xfrm>
            <a:off x="1117600" y="1676400"/>
            <a:ext cx="11074400" cy="4724400"/>
          </a:xfrm>
          <a:prstGeom prst="rect">
            <a:avLst/>
          </a:prstGeom>
        </p:spPr>
        <p:txBody>
          <a:bodyPr>
            <a:normAutofit fontScale="77500" lnSpcReduction="20000"/>
          </a:bodyPr>
          <a:lstStyle/>
          <a:p>
            <a:r>
              <a:rPr lang="sl-SI" dirty="0">
                <a:latin typeface="Raleway" panose="020B0503030101060003" pitchFamily="34" charset="-18"/>
              </a:rPr>
              <a:t>Preverite, ali je za izpolnjevanje standarda zahtevana določena metoda LCIA ali kategorije vplivov</a:t>
            </a:r>
            <a:br>
              <a:rPr lang="sl-SI" dirty="0">
                <a:latin typeface="Raleway" panose="020B0503030101060003" pitchFamily="34" charset="-18"/>
              </a:rPr>
            </a:br>
            <a:r>
              <a:rPr lang="sl-SI" dirty="0">
                <a:latin typeface="Raleway" panose="020B0503030101060003" pitchFamily="34" charset="-18"/>
              </a:rPr>
              <a:t>• (npr. pravila kategorij izdelkov za EPD-je, študije PEF…)</a:t>
            </a:r>
          </a:p>
          <a:p>
            <a:r>
              <a:rPr lang="sl-SI" dirty="0">
                <a:latin typeface="Raleway" panose="020B0503030101060003" pitchFamily="34" charset="-18"/>
              </a:rPr>
              <a:t>Združljivost z izhodiščno bazo podatkov (inventarni tokovi morajo biti zajeti z izbrano metodo)</a:t>
            </a:r>
          </a:p>
          <a:p>
            <a:r>
              <a:rPr lang="sl-SI" dirty="0">
                <a:latin typeface="Raleway" panose="020B0503030101060003" pitchFamily="34" charset="-18"/>
              </a:rPr>
              <a:t>Vse metode ne zajemajo enakih kategorij vplivov → izberite kategorije glede na:</a:t>
            </a:r>
          </a:p>
          <a:p>
            <a:pPr lvl="1"/>
            <a:r>
              <a:rPr lang="sl-SI" dirty="0">
                <a:latin typeface="Raleway" panose="020B0503030101060003" pitchFamily="34" charset="-18"/>
              </a:rPr>
              <a:t>cilje in obseg študije</a:t>
            </a:r>
          </a:p>
          <a:p>
            <a:pPr lvl="1"/>
            <a:r>
              <a:rPr lang="sl-SI" dirty="0">
                <a:latin typeface="Raleway" panose="020B0503030101060003" pitchFamily="34" charset="-18"/>
              </a:rPr>
              <a:t>žarišča sektorja/izdelka</a:t>
            </a:r>
          </a:p>
          <a:p>
            <a:pPr lvl="1"/>
            <a:r>
              <a:rPr lang="sl-SI" dirty="0">
                <a:latin typeface="Raleway" panose="020B0503030101060003" pitchFamily="34" charset="-18"/>
              </a:rPr>
              <a:t>prednostne naloge podjetja in strategije trajnostnega razvoja</a:t>
            </a:r>
          </a:p>
          <a:p>
            <a:pPr lvl="1"/>
            <a:r>
              <a:rPr lang="sl-SI" dirty="0">
                <a:latin typeface="Raleway" panose="020B0503030101060003" pitchFamily="34" charset="-18"/>
              </a:rPr>
              <a:t>interes družbenih deležnikov</a:t>
            </a:r>
          </a:p>
          <a:p>
            <a:r>
              <a:rPr lang="sl-SI" dirty="0">
                <a:latin typeface="Raleway" panose="020B0503030101060003" pitchFamily="34" charset="-18"/>
              </a:rPr>
              <a:t>Primerjalne LCA – kadar primerjate podobne produkte</a:t>
            </a:r>
          </a:p>
          <a:p>
            <a:r>
              <a:rPr lang="sl-SI" dirty="0">
                <a:latin typeface="Raleway" panose="020B0503030101060003" pitchFamily="34" charset="-18"/>
              </a:rPr>
              <a:t>Prostorska in časovna pokritost: nekatere metode so lahko osredotočene na določene geografske regije ali časovna obdobja</a:t>
            </a:r>
          </a:p>
          <a:p>
            <a:pPr marL="0" indent="0">
              <a:buNone/>
            </a:pPr>
            <a:endParaRPr lang="de-DE" dirty="0">
              <a:latin typeface="Raleway" panose="020B0503030101060003" pitchFamily="34" charset="-18"/>
            </a:endParaRPr>
          </a:p>
          <a:p>
            <a:pPr marL="0" indent="0">
              <a:buNone/>
            </a:pPr>
            <a:r>
              <a:rPr lang="sl" sz="1400" dirty="0">
                <a:latin typeface="Raleway" panose="020B0503030101060003" pitchFamily="34" charset="-18"/>
                <a:hlinkClick r:id="rId3"/>
              </a:rPr>
              <a:t>https://eplca.jrc.ec.europa.eu/uploads/ILCD-Recommendation-of-methods-for-LCIA-def.pdf</a:t>
            </a:r>
            <a:r>
              <a:rPr lang="sl" sz="1400" dirty="0">
                <a:latin typeface="Raleway" panose="020B0503030101060003" pitchFamily="34" charset="-18"/>
              </a:rPr>
              <a:t> </a:t>
            </a:r>
          </a:p>
        </p:txBody>
      </p:sp>
      <p:sp>
        <p:nvSpPr>
          <p:cNvPr id="2" name="Title 1">
            <a:extLst>
              <a:ext uri="{FF2B5EF4-FFF2-40B4-BE49-F238E27FC236}">
                <a16:creationId xmlns:a16="http://schemas.microsoft.com/office/drawing/2014/main" id="{781C6547-FFFD-1AED-D14A-3D7629CE6A13}"/>
              </a:ext>
            </a:extLst>
          </p:cNvPr>
          <p:cNvSpPr>
            <a:spLocks noGrp="1"/>
          </p:cNvSpPr>
          <p:nvPr>
            <p:ph type="title" idx="4294967295"/>
          </p:nvPr>
        </p:nvSpPr>
        <p:spPr>
          <a:xfrm>
            <a:off x="0" y="274638"/>
            <a:ext cx="10972800" cy="1143000"/>
          </a:xfrm>
          <a:prstGeom prst="rect">
            <a:avLst/>
          </a:prstGeom>
        </p:spPr>
        <p:txBody>
          <a:bodyPr>
            <a:normAutofit fontScale="90000"/>
          </a:bodyPr>
          <a:lstStyle/>
          <a:p>
            <a:r>
              <a:rPr lang="sl-SI" dirty="0">
                <a:solidFill>
                  <a:srgbClr val="00B1F1"/>
                </a:solidFill>
              </a:rPr>
              <a:t>Dejavniki, ki jih je treba upoštevati pri izbiri metode za ocenjevanje vplivov</a:t>
            </a:r>
            <a:endParaRPr lang="en-GB" dirty="0"/>
          </a:p>
        </p:txBody>
      </p:sp>
    </p:spTree>
    <p:extLst>
      <p:ext uri="{BB962C8B-B14F-4D97-AF65-F5344CB8AC3E}">
        <p14:creationId xmlns:p14="http://schemas.microsoft.com/office/powerpoint/2010/main" val="18964034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le 9">
            <a:extLst>
              <a:ext uri="{FF2B5EF4-FFF2-40B4-BE49-F238E27FC236}">
                <a16:creationId xmlns:a16="http://schemas.microsoft.com/office/drawing/2014/main" id="{E8C43792-6B5A-6BC5-14F9-C9F87DAAE156}"/>
              </a:ext>
            </a:extLst>
          </p:cNvPr>
          <p:cNvGraphicFramePr>
            <a:graphicFrameLocks noGrp="1"/>
          </p:cNvGraphicFramePr>
          <p:nvPr>
            <p:extLst>
              <p:ext uri="{D42A27DB-BD31-4B8C-83A1-F6EECF244321}">
                <p14:modId xmlns:p14="http://schemas.microsoft.com/office/powerpoint/2010/main" val="4241243360"/>
              </p:ext>
            </p:extLst>
          </p:nvPr>
        </p:nvGraphicFramePr>
        <p:xfrm>
          <a:off x="762000" y="1295400"/>
          <a:ext cx="10952365" cy="4363720"/>
        </p:xfrm>
        <a:graphic>
          <a:graphicData uri="http://schemas.openxmlformats.org/drawingml/2006/table">
            <a:tbl>
              <a:tblPr firstRow="1" bandRow="1">
                <a:tableStyleId>{5C22544A-7EE6-4342-B048-85BDC9FD1C3A}</a:tableStyleId>
              </a:tblPr>
              <a:tblGrid>
                <a:gridCol w="1111893">
                  <a:extLst>
                    <a:ext uri="{9D8B030D-6E8A-4147-A177-3AD203B41FA5}">
                      <a16:colId xmlns:a16="http://schemas.microsoft.com/office/drawing/2014/main" val="2554891289"/>
                    </a:ext>
                  </a:extLst>
                </a:gridCol>
                <a:gridCol w="640663">
                  <a:extLst>
                    <a:ext uri="{9D8B030D-6E8A-4147-A177-3AD203B41FA5}">
                      <a16:colId xmlns:a16="http://schemas.microsoft.com/office/drawing/2014/main" val="3558852604"/>
                    </a:ext>
                  </a:extLst>
                </a:gridCol>
                <a:gridCol w="640663">
                  <a:extLst>
                    <a:ext uri="{9D8B030D-6E8A-4147-A177-3AD203B41FA5}">
                      <a16:colId xmlns:a16="http://schemas.microsoft.com/office/drawing/2014/main" val="3630526649"/>
                    </a:ext>
                  </a:extLst>
                </a:gridCol>
                <a:gridCol w="640663">
                  <a:extLst>
                    <a:ext uri="{9D8B030D-6E8A-4147-A177-3AD203B41FA5}">
                      <a16:colId xmlns:a16="http://schemas.microsoft.com/office/drawing/2014/main" val="2053946904"/>
                    </a:ext>
                  </a:extLst>
                </a:gridCol>
                <a:gridCol w="640663">
                  <a:extLst>
                    <a:ext uri="{9D8B030D-6E8A-4147-A177-3AD203B41FA5}">
                      <a16:colId xmlns:a16="http://schemas.microsoft.com/office/drawing/2014/main" val="2472224115"/>
                    </a:ext>
                  </a:extLst>
                </a:gridCol>
                <a:gridCol w="640663">
                  <a:extLst>
                    <a:ext uri="{9D8B030D-6E8A-4147-A177-3AD203B41FA5}">
                      <a16:colId xmlns:a16="http://schemas.microsoft.com/office/drawing/2014/main" val="1825320984"/>
                    </a:ext>
                  </a:extLst>
                </a:gridCol>
                <a:gridCol w="640663">
                  <a:extLst>
                    <a:ext uri="{9D8B030D-6E8A-4147-A177-3AD203B41FA5}">
                      <a16:colId xmlns:a16="http://schemas.microsoft.com/office/drawing/2014/main" val="4065466498"/>
                    </a:ext>
                  </a:extLst>
                </a:gridCol>
                <a:gridCol w="640663">
                  <a:extLst>
                    <a:ext uri="{9D8B030D-6E8A-4147-A177-3AD203B41FA5}">
                      <a16:colId xmlns:a16="http://schemas.microsoft.com/office/drawing/2014/main" val="1107027159"/>
                    </a:ext>
                  </a:extLst>
                </a:gridCol>
                <a:gridCol w="640663">
                  <a:extLst>
                    <a:ext uri="{9D8B030D-6E8A-4147-A177-3AD203B41FA5}">
                      <a16:colId xmlns:a16="http://schemas.microsoft.com/office/drawing/2014/main" val="2237250809"/>
                    </a:ext>
                  </a:extLst>
                </a:gridCol>
                <a:gridCol w="640663">
                  <a:extLst>
                    <a:ext uri="{9D8B030D-6E8A-4147-A177-3AD203B41FA5}">
                      <a16:colId xmlns:a16="http://schemas.microsoft.com/office/drawing/2014/main" val="2345551894"/>
                    </a:ext>
                  </a:extLst>
                </a:gridCol>
                <a:gridCol w="640663">
                  <a:extLst>
                    <a:ext uri="{9D8B030D-6E8A-4147-A177-3AD203B41FA5}">
                      <a16:colId xmlns:a16="http://schemas.microsoft.com/office/drawing/2014/main" val="3864919287"/>
                    </a:ext>
                  </a:extLst>
                </a:gridCol>
                <a:gridCol w="640663">
                  <a:extLst>
                    <a:ext uri="{9D8B030D-6E8A-4147-A177-3AD203B41FA5}">
                      <a16:colId xmlns:a16="http://schemas.microsoft.com/office/drawing/2014/main" val="1766785746"/>
                    </a:ext>
                  </a:extLst>
                </a:gridCol>
                <a:gridCol w="704198">
                  <a:extLst>
                    <a:ext uri="{9D8B030D-6E8A-4147-A177-3AD203B41FA5}">
                      <a16:colId xmlns:a16="http://schemas.microsoft.com/office/drawing/2014/main" val="621079861"/>
                    </a:ext>
                  </a:extLst>
                </a:gridCol>
                <a:gridCol w="667135">
                  <a:extLst>
                    <a:ext uri="{9D8B030D-6E8A-4147-A177-3AD203B41FA5}">
                      <a16:colId xmlns:a16="http://schemas.microsoft.com/office/drawing/2014/main" val="3946814554"/>
                    </a:ext>
                  </a:extLst>
                </a:gridCol>
                <a:gridCol w="1421846">
                  <a:extLst>
                    <a:ext uri="{9D8B030D-6E8A-4147-A177-3AD203B41FA5}">
                      <a16:colId xmlns:a16="http://schemas.microsoft.com/office/drawing/2014/main" val="3663672713"/>
                    </a:ext>
                  </a:extLst>
                </a:gridCol>
              </a:tblGrid>
              <a:tr h="370840">
                <a:tc>
                  <a:txBody>
                    <a:bodyPr/>
                    <a:lstStyle/>
                    <a:p>
                      <a:endParaRPr lang="en-DE" sz="1100" b="0" dirty="0">
                        <a:latin typeface="TheSansBold-Plain" panose="02000803000000000000" pitchFamily="2" charset="0"/>
                      </a:endParaRPr>
                    </a:p>
                  </a:txBody>
                  <a:tcPr anchor="ctr"/>
                </a:tc>
                <a:tc>
                  <a:txBody>
                    <a:bodyPr/>
                    <a:lstStyle/>
                    <a:p>
                      <a:r>
                        <a:rPr lang="sl" sz="800" b="0" dirty="0">
                          <a:latin typeface="Raleway" panose="020B0503030101060003" pitchFamily="34" charset="-18"/>
                        </a:rPr>
                        <a:t>voda</a:t>
                      </a:r>
                    </a:p>
                    <a:p>
                      <a:r>
                        <a:rPr lang="sl" sz="800" b="0" dirty="0">
                          <a:latin typeface="Raleway" panose="020B0503030101060003" pitchFamily="34" charset="-18"/>
                        </a:rPr>
                        <a:t>Uporaba</a:t>
                      </a:r>
                      <a:endParaRPr lang="en-DE" sz="800" b="0" dirty="0">
                        <a:latin typeface="Raleway" panose="020B0503030101060003" pitchFamily="34" charset="-18"/>
                      </a:endParaRPr>
                    </a:p>
                  </a:txBody>
                  <a:tcPr anchor="ctr"/>
                </a:tc>
                <a:tc>
                  <a:txBody>
                    <a:bodyPr/>
                    <a:lstStyle/>
                    <a:p>
                      <a:r>
                        <a:rPr lang="sl" sz="800" b="0" dirty="0">
                          <a:latin typeface="Raleway" panose="020B0503030101060003" pitchFamily="34" charset="-18"/>
                        </a:rPr>
                        <a:t>Poraba energije</a:t>
                      </a:r>
                      <a:endParaRPr lang="en-DE" sz="800" b="0" dirty="0">
                        <a:latin typeface="Raleway" panose="020B0503030101060003" pitchFamily="34" charset="-18"/>
                      </a:endParaRPr>
                    </a:p>
                  </a:txBody>
                  <a:tcPr anchor="ctr"/>
                </a:tc>
                <a:tc>
                  <a:txBody>
                    <a:bodyPr/>
                    <a:lstStyle/>
                    <a:p>
                      <a:r>
                        <a:rPr lang="sl" sz="800" b="0" dirty="0">
                          <a:latin typeface="Raleway" panose="020B0503030101060003" pitchFamily="34" charset="-18"/>
                        </a:rPr>
                        <a:t>Raba zemljišč</a:t>
                      </a:r>
                      <a:endParaRPr lang="en-DE" sz="800" b="0" dirty="0">
                        <a:latin typeface="Raleway" panose="020B0503030101060003" pitchFamily="34" charset="-18"/>
                      </a:endParaRPr>
                    </a:p>
                  </a:txBody>
                  <a:tcPr anchor="ctr"/>
                </a:tc>
                <a:tc>
                  <a:txBody>
                    <a:bodyPr/>
                    <a:lstStyle/>
                    <a:p>
                      <a:r>
                        <a:rPr lang="sl" sz="800" b="0" dirty="0" err="1">
                          <a:latin typeface="Raleway" panose="020B0503030101060003" pitchFamily="34" charset="-18"/>
                        </a:rPr>
                        <a:t>Zakisljevanje</a:t>
                      </a:r>
                      <a:r>
                        <a:rPr lang="sl" sz="800" b="0" dirty="0">
                          <a:latin typeface="Raleway" panose="020B0503030101060003" pitchFamily="34" charset="-18"/>
                        </a:rPr>
                        <a:t>​</a:t>
                      </a:r>
                      <a:endParaRPr lang="en-DE" sz="800" b="0" dirty="0">
                        <a:latin typeface="Raleway" panose="020B0503030101060003" pitchFamily="34" charset="-18"/>
                      </a:endParaRPr>
                    </a:p>
                  </a:txBody>
                  <a:tcPr anchor="ctr"/>
                </a:tc>
                <a:tc>
                  <a:txBody>
                    <a:bodyPr/>
                    <a:lstStyle/>
                    <a:p>
                      <a:r>
                        <a:rPr lang="sl" sz="800" b="0" dirty="0">
                          <a:latin typeface="Raleway" panose="020B0503030101060003" pitchFamily="34" charset="-18"/>
                        </a:rPr>
                        <a:t>Podnebne spremembe</a:t>
                      </a:r>
                      <a:endParaRPr lang="en-DE" sz="800" b="0" dirty="0">
                        <a:latin typeface="Raleway" panose="020B0503030101060003" pitchFamily="34" charset="-18"/>
                      </a:endParaRPr>
                    </a:p>
                  </a:txBody>
                  <a:tcPr anchor="ctr"/>
                </a:tc>
                <a:tc>
                  <a:txBody>
                    <a:bodyPr/>
                    <a:lstStyle/>
                    <a:p>
                      <a:r>
                        <a:rPr lang="sl" sz="800" b="0" dirty="0">
                          <a:latin typeface="Raleway" panose="020B0503030101060003" pitchFamily="34" charset="-18"/>
                        </a:rPr>
                        <a:t>Izčrpavanje virov</a:t>
                      </a:r>
                      <a:endParaRPr lang="en-DE" sz="800" b="0" dirty="0">
                        <a:latin typeface="Raleway" panose="020B0503030101060003" pitchFamily="34" charset="-18"/>
                      </a:endParaRPr>
                    </a:p>
                  </a:txBody>
                  <a:tcPr anchor="ctr"/>
                </a:tc>
                <a:tc>
                  <a:txBody>
                    <a:bodyPr/>
                    <a:lstStyle/>
                    <a:p>
                      <a:r>
                        <a:rPr lang="sl" sz="800" b="0" dirty="0" err="1">
                          <a:latin typeface="Raleway" panose="020B0503030101060003" pitchFamily="34" charset="-18"/>
                        </a:rPr>
                        <a:t>Ecotoxi </a:t>
                      </a:r>
                      <a:r>
                        <a:rPr lang="sl" sz="800" b="0" dirty="0">
                          <a:latin typeface="Raleway" panose="020B0503030101060003" pitchFamily="34" charset="-18"/>
                        </a:rPr>
                        <a:t>- mesto</a:t>
                      </a:r>
                      <a:endParaRPr lang="en-DE" sz="800" b="0" dirty="0">
                        <a:latin typeface="Raleway" panose="020B0503030101060003" pitchFamily="34" charset="-18"/>
                      </a:endParaRPr>
                    </a:p>
                  </a:txBody>
                  <a:tcPr anchor="ctr"/>
                </a:tc>
                <a:tc>
                  <a:txBody>
                    <a:bodyPr/>
                    <a:lstStyle/>
                    <a:p>
                      <a:r>
                        <a:rPr lang="sl" sz="800" b="0" dirty="0" err="1">
                          <a:latin typeface="Raleway" panose="020B0503030101060003" pitchFamily="34" charset="-18"/>
                        </a:rPr>
                        <a:t>Evtrofikacija</a:t>
                      </a:r>
                      <a:endParaRPr lang="en-DE" sz="800" b="0" dirty="0">
                        <a:latin typeface="Raleway" panose="020B0503030101060003" pitchFamily="34" charset="-18"/>
                      </a:endParaRPr>
                    </a:p>
                  </a:txBody>
                  <a:tcPr anchor="ctr"/>
                </a:tc>
                <a:tc>
                  <a:txBody>
                    <a:bodyPr/>
                    <a:lstStyle/>
                    <a:p>
                      <a:r>
                        <a:rPr lang="sl" sz="800" b="0" dirty="0">
                          <a:latin typeface="Raleway" panose="020B0503030101060003" pitchFamily="34" charset="-18"/>
                        </a:rPr>
                        <a:t>Strupenost za človeka</a:t>
                      </a:r>
                      <a:endParaRPr lang="en-DE" sz="800" b="0" dirty="0">
                        <a:latin typeface="Raleway" panose="020B0503030101060003" pitchFamily="34" charset="-18"/>
                      </a:endParaRPr>
                    </a:p>
                  </a:txBody>
                  <a:tcPr anchor="ctr"/>
                </a:tc>
                <a:tc>
                  <a:txBody>
                    <a:bodyPr/>
                    <a:lstStyle/>
                    <a:p>
                      <a:r>
                        <a:rPr lang="sl" sz="800" b="0" dirty="0" err="1">
                          <a:latin typeface="Raleway" panose="020B0503030101060003" pitchFamily="34" charset="-18"/>
                        </a:rPr>
                        <a:t>Ionizirajoče </a:t>
                      </a:r>
                      <a:r>
                        <a:rPr lang="sl" sz="800" b="0" dirty="0">
                          <a:latin typeface="Raleway" panose="020B0503030101060003" pitchFamily="34" charset="-18"/>
                        </a:rPr>
                        <a:t>sevanje</a:t>
                      </a:r>
                      <a:endParaRPr lang="en-DE" sz="800" b="0" dirty="0">
                        <a:latin typeface="Raleway" panose="020B0503030101060003" pitchFamily="34" charset="-18"/>
                      </a:endParaRPr>
                    </a:p>
                  </a:txBody>
                  <a:tcPr anchor="ctr"/>
                </a:tc>
                <a:tc>
                  <a:txBody>
                    <a:bodyPr/>
                    <a:lstStyle/>
                    <a:p>
                      <a:r>
                        <a:rPr lang="sl" sz="800" b="0" dirty="0">
                          <a:latin typeface="Raleway" panose="020B0503030101060003" pitchFamily="34" charset="-18"/>
                        </a:rPr>
                        <a:t>Tanjšanje ozonskega plašča</a:t>
                      </a:r>
                      <a:endParaRPr lang="en-DE" sz="800" b="0" dirty="0">
                        <a:latin typeface="Raleway" panose="020B0503030101060003" pitchFamily="34" charset="-18"/>
                      </a:endParaRPr>
                    </a:p>
                  </a:txBody>
                  <a:tcPr anchor="ctr"/>
                </a:tc>
                <a:tc>
                  <a:txBody>
                    <a:bodyPr/>
                    <a:lstStyle/>
                    <a:p>
                      <a:r>
                        <a:rPr lang="sl" sz="800" b="0" dirty="0">
                          <a:latin typeface="Raleway" panose="020B0503030101060003" pitchFamily="34" charset="-18"/>
                        </a:rPr>
                        <a:t>Trdni delci</a:t>
                      </a:r>
                      <a:endParaRPr lang="en-DE" sz="800" b="0" dirty="0">
                        <a:latin typeface="Raleway" panose="020B0503030101060003" pitchFamily="34" charset="-18"/>
                      </a:endParaRPr>
                    </a:p>
                  </a:txBody>
                  <a:tcPr anchor="ctr"/>
                </a:tc>
                <a:tc>
                  <a:txBody>
                    <a:bodyPr/>
                    <a:lstStyle/>
                    <a:p>
                      <a:r>
                        <a:rPr lang="sl" sz="800" b="0" dirty="0">
                          <a:latin typeface="Raleway" panose="020B0503030101060003" pitchFamily="34" charset="-18"/>
                        </a:rPr>
                        <a:t>Fotokemična oksidacija</a:t>
                      </a:r>
                      <a:endParaRPr lang="en-DE" sz="800" b="0" dirty="0">
                        <a:latin typeface="Raleway" panose="020B0503030101060003" pitchFamily="34" charset="-18"/>
                      </a:endParaRPr>
                    </a:p>
                  </a:txBody>
                  <a:tcPr anchor="ctr"/>
                </a:tc>
                <a:tc>
                  <a:txBody>
                    <a:bodyPr/>
                    <a:lstStyle/>
                    <a:p>
                      <a:pPr algn="ctr"/>
                      <a:r>
                        <a:rPr lang="sl" sz="800" b="0" dirty="0">
                          <a:latin typeface="Raleway" panose="020B0503030101060003" pitchFamily="34" charset="-18"/>
                        </a:rPr>
                        <a:t>Najnovejši ali izvirni vir</a:t>
                      </a:r>
                      <a:endParaRPr lang="en-DE" sz="800" b="0" dirty="0">
                        <a:latin typeface="Raleway" panose="020B0503030101060003" pitchFamily="34" charset="-18"/>
                      </a:endParaRPr>
                    </a:p>
                  </a:txBody>
                  <a:tcPr anchor="ctr"/>
                </a:tc>
                <a:extLst>
                  <a:ext uri="{0D108BD9-81ED-4DB2-BD59-A6C34878D82A}">
                    <a16:rowId xmlns:a16="http://schemas.microsoft.com/office/drawing/2014/main" val="1749425139"/>
                  </a:ext>
                </a:extLst>
              </a:tr>
              <a:tr h="0">
                <a:tc gridSpan="14">
                  <a:txBody>
                    <a:bodyPr/>
                    <a:lstStyle/>
                    <a:p>
                      <a:pPr algn="ctr"/>
                      <a:r>
                        <a:rPr lang="sl" sz="900" b="1" dirty="0">
                          <a:latin typeface="TheSansBold-Plain" panose="02000803000000000000" pitchFamily="2" charset="0"/>
                        </a:rPr>
                        <a:t>Enkratna uporaba</a:t>
                      </a:r>
                      <a:endParaRPr lang="en-DE" sz="900" b="1" dirty="0">
                        <a:latin typeface="TheSansBold-Plain" panose="02000803000000000000" pitchFamily="2" charset="0"/>
                      </a:endParaRPr>
                    </a:p>
                  </a:txBody>
                  <a:tcPr anchor="ctr"/>
                </a:tc>
                <a:tc hMerge="1">
                  <a:txBody>
                    <a:bodyPr/>
                    <a:lstStyle/>
                    <a:p>
                      <a:pPr algn="ctr"/>
                      <a:endParaRPr lang="en-DE" sz="1800" dirty="0">
                        <a:latin typeface="TheSansBold-Plain" panose="02000803000000000000" pitchFamily="2" charset="0"/>
                      </a:endParaRPr>
                    </a:p>
                  </a:txBody>
                  <a:tcPr anchor="ctr"/>
                </a:tc>
                <a:tc hMerge="1">
                  <a:txBody>
                    <a:bodyPr/>
                    <a:lstStyle/>
                    <a:p>
                      <a:pPr algn="ctr"/>
                      <a:endParaRPr lang="en-DE" sz="1800" dirty="0">
                        <a:latin typeface="TheSansBold-Plain" panose="02000803000000000000" pitchFamily="2" charset="0"/>
                      </a:endParaRPr>
                    </a:p>
                  </a:txBody>
                  <a:tcPr anchor="ctr"/>
                </a:tc>
                <a:tc hMerge="1">
                  <a:txBody>
                    <a:bodyPr/>
                    <a:lstStyle/>
                    <a:p>
                      <a:pPr algn="ctr"/>
                      <a:endParaRPr lang="en-DE" sz="1800" dirty="0">
                        <a:latin typeface="TheSansBold-Plain" panose="02000803000000000000" pitchFamily="2" charset="0"/>
                      </a:endParaRPr>
                    </a:p>
                  </a:txBody>
                  <a:tcPr anchor="ctr"/>
                </a:tc>
                <a:tc hMerge="1">
                  <a:txBody>
                    <a:bodyPr/>
                    <a:lstStyle/>
                    <a:p>
                      <a:pPr algn="ctr"/>
                      <a:endParaRPr lang="en-DE" sz="1800" dirty="0">
                        <a:latin typeface="TheSansBold-Plain" panose="02000803000000000000" pitchFamily="2" charset="0"/>
                      </a:endParaRPr>
                    </a:p>
                  </a:txBody>
                  <a:tcPr anchor="ctr"/>
                </a:tc>
                <a:tc hMerge="1">
                  <a:txBody>
                    <a:bodyPr/>
                    <a:lstStyle/>
                    <a:p>
                      <a:pPr algn="ctr"/>
                      <a:endParaRPr lang="en-DE" sz="1800" dirty="0">
                        <a:latin typeface="TheSansBold-Plain" panose="02000803000000000000" pitchFamily="2" charset="0"/>
                      </a:endParaRPr>
                    </a:p>
                  </a:txBody>
                  <a:tcPr anchor="ctr"/>
                </a:tc>
                <a:tc hMerge="1">
                  <a:txBody>
                    <a:bodyPr/>
                    <a:lstStyle/>
                    <a:p>
                      <a:pPr algn="ctr"/>
                      <a:endParaRPr lang="en-DE" sz="1800" dirty="0">
                        <a:latin typeface="TheSansBold-Plain" panose="02000803000000000000" pitchFamily="2" charset="0"/>
                      </a:endParaRPr>
                    </a:p>
                  </a:txBody>
                  <a:tcPr anchor="ctr"/>
                </a:tc>
                <a:tc hMerge="1">
                  <a:txBody>
                    <a:bodyPr/>
                    <a:lstStyle/>
                    <a:p>
                      <a:pPr algn="ctr"/>
                      <a:endParaRPr lang="en-DE" sz="1800" dirty="0">
                        <a:latin typeface="TheSansBold-Plain" panose="02000803000000000000" pitchFamily="2" charset="0"/>
                      </a:endParaRPr>
                    </a:p>
                  </a:txBody>
                  <a:tcPr anchor="ctr"/>
                </a:tc>
                <a:tc hMerge="1">
                  <a:txBody>
                    <a:bodyPr/>
                    <a:lstStyle/>
                    <a:p>
                      <a:pPr algn="ctr"/>
                      <a:endParaRPr lang="en-DE" sz="1800">
                        <a:latin typeface="TheSansBold-Plain" panose="02000803000000000000" pitchFamily="2" charset="0"/>
                      </a:endParaRPr>
                    </a:p>
                  </a:txBody>
                  <a:tcPr anchor="ctr"/>
                </a:tc>
                <a:tc hMerge="1">
                  <a:txBody>
                    <a:bodyPr/>
                    <a:lstStyle/>
                    <a:p>
                      <a:pPr algn="ctr"/>
                      <a:endParaRPr lang="en-DE" sz="1800" dirty="0">
                        <a:latin typeface="TheSansBold-Plain" panose="02000803000000000000" pitchFamily="2" charset="0"/>
                      </a:endParaRPr>
                    </a:p>
                  </a:txBody>
                  <a:tcPr anchor="ctr"/>
                </a:tc>
                <a:tc hMerge="1">
                  <a:txBody>
                    <a:bodyPr/>
                    <a:lstStyle/>
                    <a:p>
                      <a:pPr algn="ctr"/>
                      <a:endParaRPr lang="en-DE" sz="1800">
                        <a:latin typeface="TheSansBold-Plain" panose="02000803000000000000" pitchFamily="2" charset="0"/>
                      </a:endParaRPr>
                    </a:p>
                  </a:txBody>
                  <a:tcPr anchor="ctr"/>
                </a:tc>
                <a:tc hMerge="1">
                  <a:txBody>
                    <a:bodyPr/>
                    <a:lstStyle/>
                    <a:p>
                      <a:pPr algn="ctr"/>
                      <a:endParaRPr lang="en-DE" sz="1800" dirty="0">
                        <a:latin typeface="TheSansBold-Plain" panose="02000803000000000000" pitchFamily="2" charset="0"/>
                      </a:endParaRPr>
                    </a:p>
                  </a:txBody>
                  <a:tcPr anchor="ctr"/>
                </a:tc>
                <a:tc hMerge="1">
                  <a:txBody>
                    <a:bodyPr/>
                    <a:lstStyle/>
                    <a:p>
                      <a:pPr algn="ctr"/>
                      <a:endParaRPr lang="en-DE" sz="1800">
                        <a:latin typeface="TheSansBold-Plain" panose="02000803000000000000" pitchFamily="2" charset="0"/>
                      </a:endParaRPr>
                    </a:p>
                  </a:txBody>
                  <a:tcPr anchor="ctr"/>
                </a:tc>
                <a:tc hMerge="1">
                  <a:txBody>
                    <a:bodyPr/>
                    <a:lstStyle/>
                    <a:p>
                      <a:pPr algn="ctr"/>
                      <a:endParaRPr lang="en-DE" sz="1800" dirty="0">
                        <a:latin typeface="TheSansBold-Plain" panose="02000803000000000000" pitchFamily="2" charset="0"/>
                      </a:endParaRPr>
                    </a:p>
                  </a:txBody>
                  <a:tcPr anchor="ctr"/>
                </a:tc>
                <a:tc>
                  <a:txBody>
                    <a:bodyPr/>
                    <a:lstStyle/>
                    <a:p>
                      <a:endParaRPr lang="en-DE" sz="100" dirty="0">
                        <a:latin typeface="TheSansBold-Plain" panose="02000803000000000000" pitchFamily="2" charset="0"/>
                      </a:endParaRPr>
                    </a:p>
                  </a:txBody>
                  <a:tcPr/>
                </a:tc>
                <a:extLst>
                  <a:ext uri="{0D108BD9-81ED-4DB2-BD59-A6C34878D82A}">
                    <a16:rowId xmlns:a16="http://schemas.microsoft.com/office/drawing/2014/main" val="3021586001"/>
                  </a:ext>
                </a:extLst>
              </a:tr>
              <a:tr h="370840">
                <a:tc>
                  <a:txBody>
                    <a:bodyPr/>
                    <a:lstStyle/>
                    <a:p>
                      <a:r>
                        <a:rPr lang="en-US" sz="1100" dirty="0">
                          <a:latin typeface="Raleway" panose="020B0503030101060003" pitchFamily="34" charset="-18"/>
                        </a:rPr>
                        <a:t>AWARE</a:t>
                      </a:r>
                      <a:endParaRPr lang="en-DE" sz="1100" dirty="0">
                        <a:latin typeface="Raleway" panose="020B0503030101060003" pitchFamily="34" charset="-18"/>
                      </a:endParaRPr>
                    </a:p>
                  </a:txBody>
                  <a:tcP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900" dirty="0">
                          <a:latin typeface="TheSansBold-Plain" panose="02000803000000000000" pitchFamily="2" charset="0"/>
                        </a:rPr>
                        <a:t>Boulay et al. (2018)</a:t>
                      </a:r>
                      <a:endParaRPr lang="en-DE" sz="900" dirty="0">
                        <a:latin typeface="TheSansBold-Plain" panose="02000803000000000000" pitchFamily="2" charset="0"/>
                      </a:endParaRPr>
                    </a:p>
                  </a:txBody>
                  <a:tcPr anchor="ctr"/>
                </a:tc>
                <a:extLst>
                  <a:ext uri="{0D108BD9-81ED-4DB2-BD59-A6C34878D82A}">
                    <a16:rowId xmlns:a16="http://schemas.microsoft.com/office/drawing/2014/main" val="1483312901"/>
                  </a:ext>
                </a:extLst>
              </a:tr>
              <a:tr h="370840">
                <a:tc>
                  <a:txBody>
                    <a:bodyPr/>
                    <a:lstStyle/>
                    <a:p>
                      <a:r>
                        <a:rPr lang="en-US" sz="1100" b="1" dirty="0">
                          <a:latin typeface="Raleway" panose="020B0503030101060003" pitchFamily="34" charset="-18"/>
                        </a:rPr>
                        <a:t>CED</a:t>
                      </a:r>
                      <a:endParaRPr lang="en-DE" sz="1100" b="1" dirty="0">
                        <a:latin typeface="Raleway" panose="020B0503030101060003" pitchFamily="34" charset="-18"/>
                      </a:endParaRPr>
                    </a:p>
                  </a:txBody>
                  <a:tcP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900" dirty="0" err="1">
                          <a:latin typeface="TheSansBold-Plain" panose="02000803000000000000" pitchFamily="2" charset="0"/>
                        </a:rPr>
                        <a:t>Frischknecht </a:t>
                      </a:r>
                      <a:r>
                        <a:rPr lang="sl" sz="900" dirty="0">
                          <a:latin typeface="TheSansBold-Plain" panose="02000803000000000000" pitchFamily="2" charset="0"/>
                        </a:rPr>
                        <a:t>idr. (2007)</a:t>
                      </a:r>
                      <a:endParaRPr lang="en-DE" sz="900" dirty="0">
                        <a:latin typeface="TheSansBold-Plain" panose="02000803000000000000" pitchFamily="2" charset="0"/>
                      </a:endParaRPr>
                    </a:p>
                  </a:txBody>
                  <a:tcPr anchor="ctr"/>
                </a:tc>
                <a:extLst>
                  <a:ext uri="{0D108BD9-81ED-4DB2-BD59-A6C34878D82A}">
                    <a16:rowId xmlns:a16="http://schemas.microsoft.com/office/drawing/2014/main" val="5385327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Raleway" panose="020B0503030101060003" pitchFamily="34" charset="-18"/>
                        </a:rPr>
                        <a:t>IPCC</a:t>
                      </a:r>
                      <a:endParaRPr lang="en-DE" sz="1100" dirty="0">
                        <a:latin typeface="Raleway" panose="020B0503030101060003" pitchFamily="34" charset="-18"/>
                      </a:endParaRPr>
                    </a:p>
                  </a:txBody>
                  <a:tcP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900" dirty="0">
                          <a:latin typeface="TheSansBold-Plain" panose="02000803000000000000" pitchFamily="2" charset="0"/>
                        </a:rPr>
                        <a:t>IPCC (2021)</a:t>
                      </a:r>
                      <a:endParaRPr lang="en-DE" sz="900" dirty="0">
                        <a:latin typeface="TheSansBold-Plain" panose="02000803000000000000" pitchFamily="2" charset="0"/>
                      </a:endParaRPr>
                    </a:p>
                  </a:txBody>
                  <a:tcPr anchor="ctr"/>
                </a:tc>
                <a:extLst>
                  <a:ext uri="{0D108BD9-81ED-4DB2-BD59-A6C34878D82A}">
                    <a16:rowId xmlns:a16="http://schemas.microsoft.com/office/drawing/2014/main" val="355380158"/>
                  </a:ext>
                </a:extLst>
              </a:tr>
              <a:tr h="370840">
                <a:tc>
                  <a:txBody>
                    <a:bodyPr/>
                    <a:lstStyle/>
                    <a:p>
                      <a:r>
                        <a:rPr lang="en-US" sz="1100" dirty="0" err="1">
                          <a:latin typeface="Raleway" panose="020B0503030101060003" pitchFamily="34" charset="-18"/>
                        </a:rPr>
                        <a:t>USEtox</a:t>
                      </a:r>
                      <a:r>
                        <a:rPr lang="en-US" sz="1100" dirty="0">
                          <a:latin typeface="Raleway" panose="020B0503030101060003" pitchFamily="34" charset="-18"/>
                        </a:rPr>
                        <a:t> 2</a:t>
                      </a:r>
                      <a:endParaRPr lang="en-DE" sz="1100" dirty="0">
                        <a:latin typeface="Raleway" panose="020B0503030101060003" pitchFamily="34" charset="-18"/>
                      </a:endParaRPr>
                    </a:p>
                  </a:txBody>
                  <a:tcP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900" dirty="0" err="1">
                          <a:latin typeface="TheSansBold-Plain" panose="02000803000000000000" pitchFamily="2" charset="0"/>
                        </a:rPr>
                        <a:t>USEtox </a:t>
                      </a:r>
                      <a:r>
                        <a:rPr lang="sl" sz="900" dirty="0">
                          <a:latin typeface="TheSansBold-Plain" panose="02000803000000000000" pitchFamily="2" charset="0"/>
                        </a:rPr>
                        <a:t>(2016+)</a:t>
                      </a:r>
                      <a:endParaRPr lang="en-DE" sz="900" dirty="0">
                        <a:latin typeface="TheSansBold-Plain" panose="02000803000000000000" pitchFamily="2" charset="0"/>
                      </a:endParaRPr>
                    </a:p>
                  </a:txBody>
                  <a:tcPr anchor="ctr"/>
                </a:tc>
                <a:extLst>
                  <a:ext uri="{0D108BD9-81ED-4DB2-BD59-A6C34878D82A}">
                    <a16:rowId xmlns:a16="http://schemas.microsoft.com/office/drawing/2014/main" val="204191988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latin typeface="Raleway" panose="020B0503030101060003" pitchFamily="34" charset="-18"/>
                        </a:rPr>
                        <a:t>Multiple Use</a:t>
                      </a:r>
                      <a:endParaRPr lang="en-DE" sz="900" dirty="0">
                        <a:latin typeface="Raleway" panose="020B0503030101060003" pitchFamily="34" charset="-18"/>
                      </a:endParaRPr>
                    </a:p>
                  </a:txBody>
                  <a:tcPr anchor="ctr"/>
                </a:tc>
                <a:tc gridSpan="1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DE" sz="1800" dirty="0">
                        <a:latin typeface="TheSansBold-Plain" panose="02000803000000000000" pitchFamily="2" charset="0"/>
                      </a:endParaRPr>
                    </a:p>
                  </a:txBody>
                  <a:tcPr anchor="ctr"/>
                </a:tc>
                <a:tc hMerge="1">
                  <a:txBody>
                    <a:bodyPr/>
                    <a:lstStyle/>
                    <a:p>
                      <a:pPr algn="ctr"/>
                      <a:endParaRPr lang="en-DE" sz="1800" dirty="0">
                        <a:latin typeface="TheSansBold-Plain" panose="02000803000000000000" pitchFamily="2"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DE" sz="1800" dirty="0">
                        <a:latin typeface="TheSansBold-Plain" panose="02000803000000000000" pitchFamily="2"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DE" sz="1800" dirty="0">
                        <a:latin typeface="TheSansBold-Plain" panose="02000803000000000000" pitchFamily="2"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DE" sz="1800" dirty="0">
                        <a:latin typeface="TheSansBold-Plain" panose="02000803000000000000" pitchFamily="2"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DE" sz="1800" dirty="0">
                        <a:latin typeface="TheSansBold-Plain" panose="02000803000000000000" pitchFamily="2"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DE" sz="1800" dirty="0">
                        <a:latin typeface="TheSansBold-Plain" panose="02000803000000000000" pitchFamily="2"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DE" sz="1800" dirty="0">
                        <a:latin typeface="TheSansBold-Plain" panose="02000803000000000000" pitchFamily="2"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DE" sz="1800" dirty="0">
                        <a:latin typeface="TheSansBold-Plain" panose="02000803000000000000" pitchFamily="2"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DE" sz="1800" dirty="0">
                        <a:latin typeface="TheSansBold-Plain" panose="02000803000000000000" pitchFamily="2"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DE" sz="1800" dirty="0">
                        <a:latin typeface="TheSansBold-Plain" panose="02000803000000000000" pitchFamily="2"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DE" sz="1800" dirty="0">
                        <a:latin typeface="TheSansBold-Plain" panose="02000803000000000000" pitchFamily="2" charset="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DE" sz="1800" dirty="0">
                        <a:latin typeface="TheSansBold-Plain" panose="02000803000000000000" pitchFamily="2" charset="0"/>
                      </a:endParaRPr>
                    </a:p>
                  </a:txBody>
                  <a:tcPr anchor="ctr"/>
                </a:tc>
                <a:tc>
                  <a:txBody>
                    <a:bodyPr/>
                    <a:lstStyle/>
                    <a:p>
                      <a:endParaRPr lang="en-DE" sz="100" dirty="0">
                        <a:latin typeface="TheSansBold-Plain" panose="02000803000000000000" pitchFamily="2" charset="0"/>
                      </a:endParaRPr>
                    </a:p>
                  </a:txBody>
                  <a:tcPr/>
                </a:tc>
                <a:extLst>
                  <a:ext uri="{0D108BD9-81ED-4DB2-BD59-A6C34878D82A}">
                    <a16:rowId xmlns:a16="http://schemas.microsoft.com/office/drawing/2014/main" val="1791396838"/>
                  </a:ext>
                </a:extLst>
              </a:tr>
              <a:tr h="370840">
                <a:tc>
                  <a:txBody>
                    <a:bodyPr/>
                    <a:lstStyle/>
                    <a:p>
                      <a:r>
                        <a:rPr lang="en-US" sz="1100" dirty="0" err="1">
                          <a:latin typeface="Raleway" panose="020B0503030101060003" pitchFamily="34" charset="-18"/>
                        </a:rPr>
                        <a:t>ReCiPe</a:t>
                      </a:r>
                      <a:endParaRPr lang="en-DE" sz="1100" dirty="0">
                        <a:latin typeface="Raleway" panose="020B0503030101060003" pitchFamily="34" charset="-1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900" dirty="0" err="1">
                          <a:latin typeface="TheSansBold-Plain" panose="02000803000000000000" pitchFamily="2" charset="0"/>
                        </a:rPr>
                        <a:t>Huijbregts </a:t>
                      </a:r>
                      <a:r>
                        <a:rPr lang="sl" sz="900" dirty="0">
                          <a:latin typeface="TheSansBold-Plain" panose="02000803000000000000" pitchFamily="2" charset="0"/>
                        </a:rPr>
                        <a:t>et al. (2017)</a:t>
                      </a:r>
                      <a:endParaRPr lang="en-DE" sz="900" dirty="0">
                        <a:latin typeface="TheSansBold-Plain" panose="02000803000000000000" pitchFamily="2" charset="0"/>
                      </a:endParaRPr>
                    </a:p>
                  </a:txBody>
                  <a:tcPr anchor="ctr"/>
                </a:tc>
                <a:extLst>
                  <a:ext uri="{0D108BD9-81ED-4DB2-BD59-A6C34878D82A}">
                    <a16:rowId xmlns:a16="http://schemas.microsoft.com/office/drawing/2014/main" val="3475210310"/>
                  </a:ext>
                </a:extLst>
              </a:tr>
              <a:tr h="370840">
                <a:tc>
                  <a:txBody>
                    <a:bodyPr/>
                    <a:lstStyle/>
                    <a:p>
                      <a:r>
                        <a:rPr lang="en-US" sz="1100" dirty="0">
                          <a:latin typeface="Raleway" panose="020B0503030101060003" pitchFamily="34" charset="-18"/>
                        </a:rPr>
                        <a:t>Environmental</a:t>
                      </a:r>
                    </a:p>
                    <a:p>
                      <a:r>
                        <a:rPr lang="en-US" sz="1100" dirty="0">
                          <a:latin typeface="Raleway" panose="020B0503030101060003" pitchFamily="34" charset="-18"/>
                        </a:rPr>
                        <a:t>Footprint</a:t>
                      </a:r>
                      <a:endParaRPr lang="en-DE" sz="1100" dirty="0">
                        <a:latin typeface="Raleway" panose="020B0503030101060003" pitchFamily="34" charset="-1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900" dirty="0">
                          <a:latin typeface="TheSansBold-Plain" panose="02000803000000000000" pitchFamily="2" charset="0"/>
                        </a:rPr>
                        <a:t>JRC (2022)</a:t>
                      </a:r>
                      <a:endParaRPr lang="en-DE" sz="900" dirty="0">
                        <a:latin typeface="TheSansBold-Plain" panose="02000803000000000000" pitchFamily="2" charset="0"/>
                      </a:endParaRPr>
                    </a:p>
                  </a:txBody>
                  <a:tcPr anchor="ctr"/>
                </a:tc>
                <a:extLst>
                  <a:ext uri="{0D108BD9-81ED-4DB2-BD59-A6C34878D82A}">
                    <a16:rowId xmlns:a16="http://schemas.microsoft.com/office/drawing/2014/main" val="3279214587"/>
                  </a:ext>
                </a:extLst>
              </a:tr>
              <a:tr h="370840">
                <a:tc>
                  <a:txBody>
                    <a:bodyPr/>
                    <a:lstStyle/>
                    <a:p>
                      <a:r>
                        <a:rPr lang="en-US" sz="1100" dirty="0">
                          <a:latin typeface="Raleway" panose="020B0503030101060003" pitchFamily="34" charset="-18"/>
                        </a:rPr>
                        <a:t>CML </a:t>
                      </a:r>
                    </a:p>
                  </a:txBody>
                  <a:tcP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900" dirty="0" err="1">
                          <a:latin typeface="TheSansBold-Plain" panose="02000803000000000000" pitchFamily="2" charset="0"/>
                        </a:rPr>
                        <a:t>Guinée </a:t>
                      </a:r>
                      <a:r>
                        <a:rPr lang="sl" sz="900" dirty="0">
                          <a:latin typeface="TheSansBold-Plain" panose="02000803000000000000" pitchFamily="2" charset="0"/>
                        </a:rPr>
                        <a:t>et. al (2002)</a:t>
                      </a:r>
                      <a:endParaRPr lang="en-DE" sz="900" dirty="0">
                        <a:latin typeface="TheSansBold-Plain" panose="02000803000000000000" pitchFamily="2" charset="0"/>
                      </a:endParaRPr>
                    </a:p>
                  </a:txBody>
                  <a:tcPr anchor="ctr"/>
                </a:tc>
                <a:extLst>
                  <a:ext uri="{0D108BD9-81ED-4DB2-BD59-A6C34878D82A}">
                    <a16:rowId xmlns:a16="http://schemas.microsoft.com/office/drawing/2014/main" val="3510856986"/>
                  </a:ext>
                </a:extLst>
              </a:tr>
              <a:tr h="370840">
                <a:tc>
                  <a:txBody>
                    <a:bodyPr/>
                    <a:lstStyle/>
                    <a:p>
                      <a:r>
                        <a:rPr lang="en-US" sz="1100" dirty="0">
                          <a:latin typeface="Raleway" panose="020B0503030101060003" pitchFamily="34" charset="-18"/>
                        </a:rPr>
                        <a:t>TRACI</a:t>
                      </a:r>
                      <a:endParaRPr lang="en-DE" sz="1100" dirty="0">
                        <a:latin typeface="Raleway" panose="020B0503030101060003" pitchFamily="34" charset="-18"/>
                      </a:endParaRPr>
                    </a:p>
                  </a:txBody>
                  <a:tcP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1800" dirty="0">
                          <a:latin typeface="TheSansBold-Plain" panose="02000803000000000000" pitchFamily="2" charset="0"/>
                        </a:rPr>
                        <a:t>-</a:t>
                      </a:r>
                      <a:endParaRPr lang="en-DE" sz="1800" dirty="0">
                        <a:latin typeface="TheSansBold-Plain" panose="02000803000000000000" pitchFamily="2" charset="0"/>
                      </a:endParaRPr>
                    </a:p>
                  </a:txBody>
                  <a:tcPr anchor="ctr"/>
                </a:tc>
                <a:tc>
                  <a:txBody>
                    <a:bodyPr/>
                    <a:lstStyle/>
                    <a:p>
                      <a:pPr algn="ctr"/>
                      <a:r>
                        <a:rPr lang="sl" sz="1800" dirty="0">
                          <a:latin typeface="Wingdings 2" panose="05020102010507070707" pitchFamily="18" charset="2"/>
                          <a:sym typeface="Wingdings 2" panose="05020102010507070707" pitchFamily="18" charset="2"/>
                        </a:rPr>
                        <a:t></a:t>
                      </a:r>
                      <a:endParaRPr lang="en-DE" sz="1800" dirty="0">
                        <a:latin typeface="TheSansBold-Plain" panose="02000803000000000000" pitchFamily="2" charset="0"/>
                      </a:endParaRPr>
                    </a:p>
                  </a:txBody>
                  <a:tcPr anchor="ctr">
                    <a:solidFill>
                      <a:srgbClr val="92D050"/>
                    </a:solidFill>
                  </a:tcPr>
                </a:tc>
                <a:tc>
                  <a:txBody>
                    <a:bodyPr/>
                    <a:lstStyle/>
                    <a:p>
                      <a:pPr algn="ctr"/>
                      <a:r>
                        <a:rPr lang="sl" sz="900" dirty="0">
                          <a:latin typeface="TheSansBold-Plain" panose="02000803000000000000" pitchFamily="2" charset="0"/>
                        </a:rPr>
                        <a:t>Goli (2021)</a:t>
                      </a:r>
                      <a:endParaRPr lang="en-DE" sz="900" dirty="0">
                        <a:latin typeface="TheSansBold-Plain" panose="02000803000000000000" pitchFamily="2" charset="0"/>
                      </a:endParaRPr>
                    </a:p>
                  </a:txBody>
                  <a:tcPr anchor="ctr"/>
                </a:tc>
                <a:extLst>
                  <a:ext uri="{0D108BD9-81ED-4DB2-BD59-A6C34878D82A}">
                    <a16:rowId xmlns:a16="http://schemas.microsoft.com/office/drawing/2014/main" val="1630284501"/>
                  </a:ext>
                </a:extLst>
              </a:tr>
            </a:tbl>
          </a:graphicData>
        </a:graphic>
      </p:graphicFrame>
      <p:sp>
        <p:nvSpPr>
          <p:cNvPr id="4" name="Titel 3">
            <a:extLst>
              <a:ext uri="{FF2B5EF4-FFF2-40B4-BE49-F238E27FC236}">
                <a16:creationId xmlns:a16="http://schemas.microsoft.com/office/drawing/2014/main" id="{E9993F31-8CAF-7B1B-F2DD-AE306AB7BAC4}"/>
              </a:ext>
            </a:extLst>
          </p:cNvPr>
          <p:cNvSpPr>
            <a:spLocks noGrp="1"/>
          </p:cNvSpPr>
          <p:nvPr>
            <p:ph type="title" idx="4294967295"/>
          </p:nvPr>
        </p:nvSpPr>
        <p:spPr>
          <a:xfrm>
            <a:off x="0" y="274638"/>
            <a:ext cx="10972800" cy="1143000"/>
          </a:xfrm>
          <a:prstGeom prst="rect">
            <a:avLst/>
          </a:prstGeom>
        </p:spPr>
        <p:txBody>
          <a:bodyPr/>
          <a:lstStyle/>
          <a:p>
            <a:r>
              <a:rPr lang="sl" dirty="0">
                <a:solidFill>
                  <a:srgbClr val="00B1F1"/>
                </a:solidFill>
              </a:rPr>
              <a:t>Pregled: </a:t>
            </a:r>
            <a:r>
              <a:rPr lang="sl-SI" dirty="0">
                <a:solidFill>
                  <a:srgbClr val="00B1F1"/>
                </a:solidFill>
              </a:rPr>
              <a:t>Metode ocenjevanja vplivov</a:t>
            </a:r>
            <a:endParaRPr lang="en-DE" dirty="0"/>
          </a:p>
        </p:txBody>
      </p:sp>
      <p:sp>
        <p:nvSpPr>
          <p:cNvPr id="7" name="TextBox 6">
            <a:extLst>
              <a:ext uri="{FF2B5EF4-FFF2-40B4-BE49-F238E27FC236}">
                <a16:creationId xmlns:a16="http://schemas.microsoft.com/office/drawing/2014/main" id="{F501F7BE-711E-2DFB-50B6-A75F610349B2}"/>
              </a:ext>
            </a:extLst>
          </p:cNvPr>
          <p:cNvSpPr txBox="1"/>
          <p:nvPr/>
        </p:nvSpPr>
        <p:spPr>
          <a:xfrm>
            <a:off x="533400" y="5927922"/>
            <a:ext cx="10363200" cy="307777"/>
          </a:xfrm>
          <a:prstGeom prst="rect">
            <a:avLst/>
          </a:prstGeom>
          <a:noFill/>
        </p:spPr>
        <p:txBody>
          <a:bodyPr wrap="square">
            <a:spAutoFit/>
          </a:bodyPr>
          <a:lstStyle/>
          <a:p>
            <a:r>
              <a:rPr lang="sl" sz="1400" dirty="0">
                <a:latin typeface="Raleway" panose="020B0503030101060003" pitchFamily="34" charset="-18"/>
                <a:hlinkClick r:id="rId3"/>
              </a:rPr>
              <a:t>https://eplca.jrc.ec.europa.eu/uploads/ILCD-Handbook-LCIA-Background-analysis-online-12March2010.pdf</a:t>
            </a:r>
            <a:r>
              <a:rPr lang="sl" sz="1400" dirty="0">
                <a:latin typeface="Raleway" panose="020B0503030101060003" pitchFamily="34" charset="-18"/>
              </a:rPr>
              <a:t> </a:t>
            </a:r>
          </a:p>
        </p:txBody>
      </p:sp>
    </p:spTree>
    <p:extLst>
      <p:ext uri="{BB962C8B-B14F-4D97-AF65-F5344CB8AC3E}">
        <p14:creationId xmlns:p14="http://schemas.microsoft.com/office/powerpoint/2010/main" val="353265200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4DEB4EA-B16F-4FA0-95F2-603D6EC839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3744" y="2793740"/>
            <a:ext cx="4193221" cy="2160143"/>
          </a:xfrm>
          <a:prstGeom prst="rect">
            <a:avLst/>
          </a:prstGeom>
        </p:spPr>
      </p:pic>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SI" dirty="0">
                <a:solidFill>
                  <a:srgbClr val="00B1F1"/>
                </a:solidFill>
              </a:rPr>
              <a:t>Metode ocenjevanja vplivov: Ustvarjanje</a:t>
            </a:r>
            <a:endParaRPr lang="en-GB" dirty="0"/>
          </a:p>
        </p:txBody>
      </p:sp>
      <p:sp>
        <p:nvSpPr>
          <p:cNvPr id="8" name="Abgerundete rechteckige Legende 4"/>
          <p:cNvSpPr/>
          <p:nvPr/>
        </p:nvSpPr>
        <p:spPr>
          <a:xfrm>
            <a:off x="3777764" y="1391698"/>
            <a:ext cx="3385035" cy="1219200"/>
          </a:xfrm>
          <a:prstGeom prst="wedgeRoundRectCallout">
            <a:avLst>
              <a:gd name="adj1" fmla="val -43085"/>
              <a:gd name="adj2" fmla="val 104682"/>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1. </a:t>
            </a:r>
            <a:r>
              <a:rPr lang="sl-SI" sz="1600" dirty="0">
                <a:solidFill>
                  <a:schemeClr val="bg1"/>
                </a:solidFill>
                <a:latin typeface="Raleway" panose="020B0503030101060003" pitchFamily="34" charset="-18"/>
              </a:rPr>
              <a:t>Z desno tipko kliknite mapo »</a:t>
            </a:r>
            <a:r>
              <a:rPr lang="sl-SI" sz="1600" dirty="0" err="1">
                <a:solidFill>
                  <a:schemeClr val="bg1"/>
                </a:solidFill>
                <a:latin typeface="Raleway" panose="020B0503030101060003" pitchFamily="34" charset="-18"/>
              </a:rPr>
              <a:t>Impact</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assessment</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methods</a:t>
            </a:r>
            <a:r>
              <a:rPr lang="sl-SI" sz="1600" dirty="0">
                <a:solidFill>
                  <a:schemeClr val="bg1"/>
                </a:solidFill>
                <a:latin typeface="Raleway" panose="020B0503030101060003" pitchFamily="34" charset="-18"/>
              </a:rPr>
              <a:t>« in izberite »New LCIA </a:t>
            </a:r>
            <a:r>
              <a:rPr lang="sl-SI" sz="1600" dirty="0" err="1">
                <a:solidFill>
                  <a:schemeClr val="bg1"/>
                </a:solidFill>
                <a:latin typeface="Raleway" panose="020B0503030101060003" pitchFamily="34" charset="-18"/>
              </a:rPr>
              <a:t>method</a:t>
            </a:r>
            <a:r>
              <a:rPr lang="sl-SI" sz="1600" dirty="0">
                <a:solidFill>
                  <a:schemeClr val="bg1"/>
                </a:solidFill>
                <a:latin typeface="Raleway" panose="020B0503030101060003" pitchFamily="34" charset="-18"/>
              </a:rPr>
              <a:t>«</a:t>
            </a:r>
            <a:endParaRPr lang="sl" sz="1600" dirty="0">
              <a:solidFill>
                <a:schemeClr val="bg1"/>
              </a:solidFill>
              <a:latin typeface="Raleway" panose="020B0503030101060003" pitchFamily="34" charset="-18"/>
            </a:endParaRPr>
          </a:p>
        </p:txBody>
      </p:sp>
      <p:pic>
        <p:nvPicPr>
          <p:cNvPr id="4915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26163" y="2934584"/>
            <a:ext cx="3703638" cy="300901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Abgerundete rechteckige Legende 11"/>
          <p:cNvSpPr/>
          <p:nvPr/>
        </p:nvSpPr>
        <p:spPr>
          <a:xfrm>
            <a:off x="8077199" y="4458583"/>
            <a:ext cx="2286000" cy="990600"/>
          </a:xfrm>
          <a:prstGeom prst="wedgeRoundRectCallout">
            <a:avLst>
              <a:gd name="adj1" fmla="val -53881"/>
              <a:gd name="adj2" fmla="val -95312"/>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2. </a:t>
            </a:r>
            <a:r>
              <a:rPr lang="pt-BR" sz="1600" dirty="0">
                <a:solidFill>
                  <a:schemeClr val="bg1"/>
                </a:solidFill>
                <a:latin typeface="Raleway" panose="020B0503030101060003" pitchFamily="34" charset="-18"/>
              </a:rPr>
              <a:t>Poimenujte metodo (opis je neobvezen)</a:t>
            </a:r>
            <a:endParaRPr lang="sl"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97560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83F53F9-4F7C-4AC4-A3BD-AE555D6F6C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00" y="1600200"/>
            <a:ext cx="6812527" cy="4216845"/>
          </a:xfrm>
          <a:prstGeom prst="rect">
            <a:avLst/>
          </a:prstGeom>
        </p:spPr>
      </p:pic>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SI" dirty="0">
                <a:solidFill>
                  <a:srgbClr val="00B1F1"/>
                </a:solidFill>
              </a:rPr>
              <a:t>Metode ocenjevanja vplivov: Ustvarjanje </a:t>
            </a:r>
            <a:r>
              <a:rPr lang="sl" dirty="0"/>
              <a:t>(II)</a:t>
            </a:r>
            <a:endParaRPr lang="en-GB" dirty="0"/>
          </a:p>
        </p:txBody>
      </p:sp>
      <p:sp>
        <p:nvSpPr>
          <p:cNvPr id="8" name="Abgerundete rechteckige Legende 4"/>
          <p:cNvSpPr/>
          <p:nvPr/>
        </p:nvSpPr>
        <p:spPr>
          <a:xfrm>
            <a:off x="4419600" y="3429000"/>
            <a:ext cx="2362200" cy="966355"/>
          </a:xfrm>
          <a:prstGeom prst="wedgeRoundRectCallout">
            <a:avLst>
              <a:gd name="adj1" fmla="val 84521"/>
              <a:gd name="adj2" fmla="val 114890"/>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3. </a:t>
            </a:r>
            <a:r>
              <a:rPr lang="sl-SI" sz="1600" dirty="0">
                <a:solidFill>
                  <a:schemeClr val="bg1"/>
                </a:solidFill>
                <a:latin typeface="Raleway" panose="020B0503030101060003" pitchFamily="34" charset="-18"/>
              </a:rPr>
              <a:t>Kliknite »+«, da dodate nove kategorije vpliva</a:t>
            </a:r>
            <a:endParaRPr lang="sl"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13608123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7A0F7D2-8F0D-44CE-8579-CCC2E672ED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400" y="1828800"/>
            <a:ext cx="11074400" cy="1756951"/>
          </a:xfrm>
          <a:prstGeom prst="rect">
            <a:avLst/>
          </a:prstGeom>
        </p:spPr>
      </p:pic>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SI" dirty="0">
                <a:solidFill>
                  <a:srgbClr val="00B1F1"/>
                </a:solidFill>
              </a:rPr>
              <a:t>Metode ocenjevanja vplivov: Ustvarjanje</a:t>
            </a:r>
            <a:r>
              <a:rPr lang="sl" dirty="0"/>
              <a:t> (III)</a:t>
            </a:r>
            <a:endParaRPr lang="en-GB" dirty="0"/>
          </a:p>
        </p:txBody>
      </p:sp>
      <p:sp>
        <p:nvSpPr>
          <p:cNvPr id="7" name="Abgerundete rechteckige Legende 4"/>
          <p:cNvSpPr/>
          <p:nvPr/>
        </p:nvSpPr>
        <p:spPr>
          <a:xfrm>
            <a:off x="2286000" y="4297551"/>
            <a:ext cx="2971800" cy="884049"/>
          </a:xfrm>
          <a:prstGeom prst="wedgeRoundRectCallout">
            <a:avLst>
              <a:gd name="adj1" fmla="val -51020"/>
              <a:gd name="adj2" fmla="val -189877"/>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4. </a:t>
            </a:r>
            <a:r>
              <a:rPr lang="sl-SI" sz="1600" dirty="0">
                <a:solidFill>
                  <a:schemeClr val="bg1"/>
                </a:solidFill>
                <a:latin typeface="Raleway" panose="020B0503030101060003" pitchFamily="34" charset="-18"/>
              </a:rPr>
              <a:t>Kliknite ime nabora, da samodejno dodate kategorije vpliva metode</a:t>
            </a:r>
          </a:p>
        </p:txBody>
      </p:sp>
      <p:sp>
        <p:nvSpPr>
          <p:cNvPr id="8" name="Abgerundete rechteckige Legende 4"/>
          <p:cNvSpPr/>
          <p:nvPr/>
        </p:nvSpPr>
        <p:spPr>
          <a:xfrm>
            <a:off x="7772400" y="3844513"/>
            <a:ext cx="3200400" cy="1032287"/>
          </a:xfrm>
          <a:prstGeom prst="wedgeRoundRectCallout">
            <a:avLst>
              <a:gd name="adj1" fmla="val 52141"/>
              <a:gd name="adj2" fmla="val -168258"/>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5. </a:t>
            </a:r>
            <a:r>
              <a:rPr lang="sl-SI" sz="1600" dirty="0">
                <a:solidFill>
                  <a:schemeClr val="bg1"/>
                </a:solidFill>
                <a:latin typeface="Raleway" panose="020B0503030101060003" pitchFamily="34" charset="-18"/>
              </a:rPr>
              <a:t>Kliknite »+«, da dodate nov nabor za normalizacijo/</a:t>
            </a:r>
            <a:r>
              <a:rPr lang="sl-SI" sz="1600" dirty="0" err="1">
                <a:solidFill>
                  <a:schemeClr val="bg1"/>
                </a:solidFill>
                <a:latin typeface="Raleway" panose="020B0503030101060003" pitchFamily="34" charset="-18"/>
              </a:rPr>
              <a:t>uteževanje</a:t>
            </a:r>
            <a:endParaRPr lang="sl-SI"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276863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304800"/>
            <a:ext cx="10058400" cy="966788"/>
          </a:xfrm>
          <a:prstGeom prst="rect">
            <a:avLst/>
          </a:prstGeom>
        </p:spPr>
        <p:txBody>
          <a:bodyPr>
            <a:normAutofit/>
          </a:bodyPr>
          <a:lstStyle/>
          <a:p>
            <a:r>
              <a:rPr lang="sl-SI" dirty="0">
                <a:solidFill>
                  <a:schemeClr val="tx1"/>
                </a:solidFill>
                <a:latin typeface="Raleway Black" panose="020B0A03030101060003" pitchFamily="34" charset="-18"/>
              </a:rPr>
              <a:t>Štiri faze </a:t>
            </a:r>
            <a:r>
              <a:rPr lang="en-US" dirty="0">
                <a:solidFill>
                  <a:schemeClr val="tx1"/>
                </a:solidFill>
                <a:latin typeface="Raleway Black" panose="020B0A03030101060003" pitchFamily="34" charset="-18"/>
              </a:rPr>
              <a:t>LCA</a:t>
            </a:r>
          </a:p>
        </p:txBody>
      </p:sp>
      <p:graphicFrame>
        <p:nvGraphicFramePr>
          <p:cNvPr id="11" name="Content Placeholder 10"/>
          <p:cNvGraphicFramePr>
            <a:graphicFrameLocks noGrp="1"/>
          </p:cNvGraphicFramePr>
          <p:nvPr>
            <p:ph idx="4294967295"/>
            <p:extLst>
              <p:ext uri="{D42A27DB-BD31-4B8C-83A1-F6EECF244321}">
                <p14:modId xmlns:p14="http://schemas.microsoft.com/office/powerpoint/2010/main" val="889822621"/>
              </p:ext>
            </p:extLst>
          </p:nvPr>
        </p:nvGraphicFramePr>
        <p:xfrm>
          <a:off x="-2465388" y="990600"/>
          <a:ext cx="14657388" cy="5154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ectangle 17"/>
          <p:cNvSpPr/>
          <p:nvPr/>
        </p:nvSpPr>
        <p:spPr>
          <a:xfrm>
            <a:off x="5943600" y="4648200"/>
            <a:ext cx="4825428" cy="338554"/>
          </a:xfrm>
          <a:prstGeom prst="rect">
            <a:avLst/>
          </a:prstGeom>
        </p:spPr>
        <p:txBody>
          <a:bodyPr wrap="square">
            <a:spAutoFit/>
          </a:bodyPr>
          <a:lstStyle/>
          <a:p>
            <a:r>
              <a:rPr lang="en-US" sz="1600" dirty="0" err="1">
                <a:solidFill>
                  <a:schemeClr val="tx1">
                    <a:lumMod val="50000"/>
                    <a:lumOff val="50000"/>
                  </a:schemeClr>
                </a:solidFill>
                <a:latin typeface="Raleway" panose="020B0503030101060003" pitchFamily="34" charset="-18"/>
                <a:ea typeface="Open Sans" pitchFamily="2" charset="0"/>
                <a:cs typeface="Open Sans" pitchFamily="2" charset="0"/>
              </a:rPr>
              <a:t>Opomba</a:t>
            </a:r>
            <a:r>
              <a:rPr lang="en-US" sz="1600" dirty="0">
                <a:solidFill>
                  <a:schemeClr val="tx1">
                    <a:lumMod val="50000"/>
                    <a:lumOff val="50000"/>
                  </a:schemeClr>
                </a:solidFill>
                <a:latin typeface="Raleway" panose="020B0503030101060003" pitchFamily="34" charset="-18"/>
                <a:ea typeface="Open Sans" pitchFamily="2" charset="0"/>
                <a:cs typeface="Open Sans" pitchFamily="2" charset="0"/>
              </a:rPr>
              <a:t>: </a:t>
            </a:r>
            <a:r>
              <a:rPr lang="sl-SI" sz="1600" dirty="0">
                <a:solidFill>
                  <a:schemeClr val="tx1">
                    <a:lumMod val="50000"/>
                    <a:lumOff val="50000"/>
                  </a:schemeClr>
                </a:solidFill>
                <a:latin typeface="Raleway" panose="020B0503030101060003" pitchFamily="34" charset="-18"/>
                <a:ea typeface="Open Sans" pitchFamily="2" charset="0"/>
                <a:cs typeface="Open Sans" pitchFamily="2" charset="0"/>
              </a:rPr>
              <a:t>za </a:t>
            </a:r>
            <a:r>
              <a:rPr lang="en-US" sz="1600" dirty="0" err="1">
                <a:solidFill>
                  <a:schemeClr val="tx1">
                    <a:lumMod val="50000"/>
                    <a:lumOff val="50000"/>
                  </a:schemeClr>
                </a:solidFill>
                <a:latin typeface="Raleway" panose="020B0503030101060003" pitchFamily="34" charset="-18"/>
                <a:ea typeface="Open Sans" pitchFamily="2" charset="0"/>
                <a:cs typeface="Open Sans" pitchFamily="2" charset="0"/>
              </a:rPr>
              <a:t>študij</a:t>
            </a:r>
            <a:r>
              <a:rPr lang="sl-SI" sz="1600" dirty="0">
                <a:solidFill>
                  <a:schemeClr val="tx1">
                    <a:lumMod val="50000"/>
                    <a:lumOff val="50000"/>
                  </a:schemeClr>
                </a:solidFill>
                <a:latin typeface="Raleway" panose="020B0503030101060003" pitchFamily="34" charset="-18"/>
                <a:ea typeface="Open Sans" pitchFamily="2" charset="0"/>
                <a:cs typeface="Open Sans" pitchFamily="2" charset="0"/>
              </a:rPr>
              <a:t>o </a:t>
            </a:r>
            <a:r>
              <a:rPr lang="en-US" sz="1600" dirty="0">
                <a:solidFill>
                  <a:schemeClr val="tx1">
                    <a:lumMod val="50000"/>
                    <a:lumOff val="50000"/>
                  </a:schemeClr>
                </a:solidFill>
                <a:latin typeface="Raleway" panose="020B0503030101060003" pitchFamily="34" charset="-18"/>
                <a:ea typeface="Open Sans" pitchFamily="2" charset="0"/>
                <a:cs typeface="Open Sans" pitchFamily="2" charset="0"/>
              </a:rPr>
              <a:t>LCI </a:t>
            </a:r>
            <a:r>
              <a:rPr lang="en-US" sz="1600" dirty="0" err="1">
                <a:solidFill>
                  <a:schemeClr val="tx1">
                    <a:lumMod val="50000"/>
                    <a:lumOff val="50000"/>
                  </a:schemeClr>
                </a:solidFill>
                <a:latin typeface="Raleway" panose="020B0503030101060003" pitchFamily="34" charset="-18"/>
                <a:ea typeface="Open Sans" pitchFamily="2" charset="0"/>
                <a:cs typeface="Open Sans" pitchFamily="2" charset="0"/>
              </a:rPr>
              <a:t>faza</a:t>
            </a:r>
            <a:r>
              <a:rPr lang="sl-SI" sz="1600" dirty="0">
                <a:solidFill>
                  <a:schemeClr val="tx1">
                    <a:lumMod val="50000"/>
                    <a:lumOff val="50000"/>
                  </a:schemeClr>
                </a:solidFill>
                <a:latin typeface="Raleway" panose="020B0503030101060003" pitchFamily="34" charset="-18"/>
                <a:ea typeface="Open Sans" pitchFamily="2" charset="0"/>
                <a:cs typeface="Open Sans" pitchFamily="2" charset="0"/>
              </a:rPr>
              <a:t> </a:t>
            </a:r>
            <a:r>
              <a:rPr lang="en-US" sz="1600" dirty="0">
                <a:solidFill>
                  <a:schemeClr val="tx1">
                    <a:lumMod val="50000"/>
                    <a:lumOff val="50000"/>
                  </a:schemeClr>
                </a:solidFill>
                <a:latin typeface="Raleway" panose="020B0503030101060003" pitchFamily="34" charset="-18"/>
                <a:ea typeface="Open Sans" pitchFamily="2" charset="0"/>
                <a:cs typeface="Open Sans" pitchFamily="2" charset="0"/>
              </a:rPr>
              <a:t>LCIA </a:t>
            </a:r>
            <a:r>
              <a:rPr lang="en-US" sz="1600" dirty="0" err="1">
                <a:solidFill>
                  <a:schemeClr val="tx1">
                    <a:lumMod val="50000"/>
                    <a:lumOff val="50000"/>
                  </a:schemeClr>
                </a:solidFill>
                <a:latin typeface="Raleway" panose="020B0503030101060003" pitchFamily="34" charset="-18"/>
                <a:ea typeface="Open Sans" pitchFamily="2" charset="0"/>
                <a:cs typeface="Open Sans" pitchFamily="2" charset="0"/>
              </a:rPr>
              <a:t>odpade</a:t>
            </a:r>
            <a:endParaRPr lang="en-US" sz="1600" dirty="0">
              <a:solidFill>
                <a:schemeClr val="tx1">
                  <a:lumMod val="50000"/>
                  <a:lumOff val="50000"/>
                </a:schemeClr>
              </a:solidFill>
              <a:latin typeface="Raleway" panose="020B0503030101060003" pitchFamily="34" charset="-18"/>
              <a:ea typeface="Open Sans" pitchFamily="2" charset="0"/>
              <a:cs typeface="Open Sans" pitchFamily="2" charset="0"/>
            </a:endParaRPr>
          </a:p>
        </p:txBody>
      </p:sp>
    </p:spTree>
    <p:extLst>
      <p:ext uri="{BB962C8B-B14F-4D97-AF65-F5344CB8AC3E}">
        <p14:creationId xmlns:p14="http://schemas.microsoft.com/office/powerpoint/2010/main" val="1380376559"/>
      </p:ext>
    </p:extLst>
  </p:cSld>
  <p:clrMapOvr>
    <a:masterClrMapping/>
  </p:clrMapOvr>
  <mc:AlternateContent xmlns:mc="http://schemas.openxmlformats.org/markup-compatibility/2006" xmlns:p14="http://schemas.microsoft.com/office/powerpoint/2010/main">
    <mc:Choice Requires="p14">
      <p:transition spd="slow" p14:dur="2000" advTm="55205"/>
    </mc:Choice>
    <mc:Fallback xmlns="">
      <p:transition spd="slow" advTm="55205"/>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05F1FF5-45D8-4571-AA91-0E7B77CFD5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2781" y="2849683"/>
            <a:ext cx="4119979" cy="2794839"/>
          </a:xfrm>
          <a:prstGeom prst="rect">
            <a:avLst/>
          </a:prstGeom>
        </p:spPr>
      </p:pic>
      <p:pic>
        <p:nvPicPr>
          <p:cNvPr id="3" name="Grafik 2">
            <a:extLst>
              <a:ext uri="{FF2B5EF4-FFF2-40B4-BE49-F238E27FC236}">
                <a16:creationId xmlns:a16="http://schemas.microsoft.com/office/drawing/2014/main" id="{45D993AE-5ECB-48C8-9FAC-944EDF8BF5C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45348" y="3035417"/>
            <a:ext cx="4130398" cy="2423370"/>
          </a:xfrm>
          <a:prstGeom prst="rect">
            <a:avLst/>
          </a:prstGeom>
        </p:spPr>
      </p:pic>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SI" dirty="0">
                <a:solidFill>
                  <a:srgbClr val="00B1F1"/>
                </a:solidFill>
              </a:rPr>
              <a:t>Kategorije vpliva: Ustvarjanje</a:t>
            </a:r>
            <a:endParaRPr lang="en-GB" dirty="0"/>
          </a:p>
        </p:txBody>
      </p:sp>
      <p:sp>
        <p:nvSpPr>
          <p:cNvPr id="8" name="Abgerundete rechteckige Legende 4"/>
          <p:cNvSpPr/>
          <p:nvPr/>
        </p:nvSpPr>
        <p:spPr>
          <a:xfrm>
            <a:off x="3581400" y="1391698"/>
            <a:ext cx="2895600" cy="1219200"/>
          </a:xfrm>
          <a:prstGeom prst="wedgeRoundRectCallout">
            <a:avLst>
              <a:gd name="adj1" fmla="val -43085"/>
              <a:gd name="adj2" fmla="val 104682"/>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1. </a:t>
            </a:r>
            <a:r>
              <a:rPr lang="sl-SI" sz="1600" dirty="0">
                <a:solidFill>
                  <a:schemeClr val="bg1"/>
                </a:solidFill>
                <a:latin typeface="Raleway" panose="020B0503030101060003" pitchFamily="34" charset="-18"/>
              </a:rPr>
              <a:t>Z desno tipko kliknite mapo »</a:t>
            </a:r>
            <a:r>
              <a:rPr lang="sl-SI" sz="1600" dirty="0" err="1">
                <a:solidFill>
                  <a:schemeClr val="bg1"/>
                </a:solidFill>
                <a:latin typeface="Raleway" panose="020B0503030101060003" pitchFamily="34" charset="-18"/>
              </a:rPr>
              <a:t>Impact</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categories</a:t>
            </a:r>
            <a:r>
              <a:rPr lang="sl-SI" sz="1600" dirty="0">
                <a:solidFill>
                  <a:schemeClr val="bg1"/>
                </a:solidFill>
                <a:latin typeface="Raleway" panose="020B0503030101060003" pitchFamily="34" charset="-18"/>
              </a:rPr>
              <a:t>« in izberite »New </a:t>
            </a:r>
            <a:r>
              <a:rPr lang="sl-SI" sz="1600" dirty="0" err="1">
                <a:solidFill>
                  <a:schemeClr val="bg1"/>
                </a:solidFill>
                <a:latin typeface="Raleway" panose="020B0503030101060003" pitchFamily="34" charset="-18"/>
              </a:rPr>
              <a:t>impact</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category</a:t>
            </a:r>
            <a:r>
              <a:rPr lang="sl-SI" sz="1600" dirty="0">
                <a:solidFill>
                  <a:schemeClr val="bg1"/>
                </a:solidFill>
                <a:latin typeface="Raleway" panose="020B0503030101060003" pitchFamily="34" charset="-18"/>
              </a:rPr>
              <a:t>«</a:t>
            </a:r>
            <a:endParaRPr lang="sl" sz="1600" dirty="0">
              <a:solidFill>
                <a:schemeClr val="bg1"/>
              </a:solidFill>
              <a:latin typeface="Raleway" panose="020B0503030101060003" pitchFamily="34" charset="-18"/>
            </a:endParaRPr>
          </a:p>
        </p:txBody>
      </p:sp>
      <p:sp>
        <p:nvSpPr>
          <p:cNvPr id="10" name="Abgerundete rechteckige Legende 11"/>
          <p:cNvSpPr/>
          <p:nvPr/>
        </p:nvSpPr>
        <p:spPr>
          <a:xfrm>
            <a:off x="8915400" y="4945062"/>
            <a:ext cx="2895600" cy="990600"/>
          </a:xfrm>
          <a:prstGeom prst="wedgeRoundRectCallout">
            <a:avLst>
              <a:gd name="adj1" fmla="val -58655"/>
              <a:gd name="adj2" fmla="val -150053"/>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2. </a:t>
            </a:r>
            <a:r>
              <a:rPr lang="sl-SI" sz="1600" dirty="0">
                <a:solidFill>
                  <a:schemeClr val="bg1"/>
                </a:solidFill>
                <a:latin typeface="Raleway" panose="020B0503030101060003" pitchFamily="34" charset="-18"/>
              </a:rPr>
              <a:t>Poimenujte kategorijo (opis je neobvezen) in določite referenčno enoto</a:t>
            </a:r>
            <a:endParaRPr lang="de-DE"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351313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957E159-2F3A-4D9B-B4E6-E098D97FB1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69327" y="1143000"/>
            <a:ext cx="9053345" cy="5121084"/>
          </a:xfrm>
          <a:prstGeom prst="rect">
            <a:avLst/>
          </a:prstGeom>
        </p:spPr>
      </p:pic>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SI" dirty="0">
                <a:solidFill>
                  <a:srgbClr val="00B1F1"/>
                </a:solidFill>
              </a:rPr>
              <a:t>Kategorije vpliva: Ustvarjanje </a:t>
            </a:r>
            <a:r>
              <a:rPr lang="sl" dirty="0"/>
              <a:t>(II)</a:t>
            </a:r>
            <a:endParaRPr lang="en-GB" dirty="0"/>
          </a:p>
        </p:txBody>
      </p:sp>
      <p:sp>
        <p:nvSpPr>
          <p:cNvPr id="8" name="Abgerundete rechteckige Legende 4"/>
          <p:cNvSpPr/>
          <p:nvPr/>
        </p:nvSpPr>
        <p:spPr>
          <a:xfrm>
            <a:off x="7239000" y="2810807"/>
            <a:ext cx="2819400" cy="1143000"/>
          </a:xfrm>
          <a:prstGeom prst="wedgeRoundRectCallout">
            <a:avLst>
              <a:gd name="adj1" fmla="val 53177"/>
              <a:gd name="adj2" fmla="val -134686"/>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4. </a:t>
            </a:r>
            <a:r>
              <a:rPr lang="sl-SI" sz="1600" dirty="0">
                <a:solidFill>
                  <a:schemeClr val="bg1"/>
                </a:solidFill>
                <a:latin typeface="Raleway" panose="020B0503030101060003" pitchFamily="34" charset="-18"/>
              </a:rPr>
              <a:t>Kliknite »+«, da dodate nove </a:t>
            </a:r>
            <a:r>
              <a:rPr lang="sl-SI" sz="1600" dirty="0" err="1">
                <a:solidFill>
                  <a:schemeClr val="bg1"/>
                </a:solidFill>
                <a:latin typeface="Raleway" panose="020B0503030101060003" pitchFamily="34" charset="-18"/>
              </a:rPr>
              <a:t>karakterizacijske</a:t>
            </a:r>
            <a:r>
              <a:rPr lang="sl-SI" sz="1600" dirty="0">
                <a:solidFill>
                  <a:schemeClr val="bg1"/>
                </a:solidFill>
                <a:latin typeface="Raleway" panose="020B0503030101060003" pitchFamily="34" charset="-18"/>
              </a:rPr>
              <a:t> faktorje</a:t>
            </a:r>
            <a:endParaRPr lang="sl" sz="1600" dirty="0">
              <a:solidFill>
                <a:schemeClr val="bg1"/>
              </a:solidFill>
              <a:latin typeface="Raleway" panose="020B0503030101060003" pitchFamily="34" charset="-18"/>
            </a:endParaRPr>
          </a:p>
        </p:txBody>
      </p:sp>
      <p:sp>
        <p:nvSpPr>
          <p:cNvPr id="9" name="Abgerundete rechteckige Legende 4"/>
          <p:cNvSpPr/>
          <p:nvPr/>
        </p:nvSpPr>
        <p:spPr>
          <a:xfrm>
            <a:off x="5943600" y="4716370"/>
            <a:ext cx="2362200" cy="966355"/>
          </a:xfrm>
          <a:prstGeom prst="wedgeRoundRectCallout">
            <a:avLst>
              <a:gd name="adj1" fmla="val -145098"/>
              <a:gd name="adj2" fmla="val -98013"/>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5. </a:t>
            </a:r>
            <a:r>
              <a:rPr lang="sl-SI" sz="1600" dirty="0">
                <a:solidFill>
                  <a:schemeClr val="bg1"/>
                </a:solidFill>
                <a:latin typeface="Raleway" panose="020B0503030101060003" pitchFamily="34" charset="-18"/>
              </a:rPr>
              <a:t>Izberite želene elementarne tokove</a:t>
            </a:r>
            <a:endParaRPr lang="sl"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233201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D755B07-B6A8-480D-B567-8165794CA6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3256955"/>
            <a:ext cx="6721422" cy="3186248"/>
          </a:xfrm>
          <a:prstGeom prst="rect">
            <a:avLst/>
          </a:prstGeom>
        </p:spPr>
      </p:pic>
      <p:pic>
        <p:nvPicPr>
          <p:cNvPr id="4" name="Grafik 3">
            <a:extLst>
              <a:ext uri="{FF2B5EF4-FFF2-40B4-BE49-F238E27FC236}">
                <a16:creationId xmlns:a16="http://schemas.microsoft.com/office/drawing/2014/main" id="{9DC0AAF3-229A-4D20-9327-789BE571C93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5000" y="1534145"/>
            <a:ext cx="6721422" cy="1417443"/>
          </a:xfrm>
          <a:prstGeom prst="rect">
            <a:avLst/>
          </a:prstGeom>
        </p:spPr>
      </p:pic>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SI" dirty="0">
                <a:solidFill>
                  <a:srgbClr val="00B1F1"/>
                </a:solidFill>
              </a:rPr>
              <a:t>Kategorije vpliva: Ustvarjanje </a:t>
            </a:r>
            <a:r>
              <a:rPr lang="sl" dirty="0"/>
              <a:t>(III)</a:t>
            </a:r>
            <a:endParaRPr lang="en-GB" dirty="0"/>
          </a:p>
        </p:txBody>
      </p:sp>
      <p:sp>
        <p:nvSpPr>
          <p:cNvPr id="8" name="Abgerundete rechteckige Legende 4"/>
          <p:cNvSpPr/>
          <p:nvPr/>
        </p:nvSpPr>
        <p:spPr>
          <a:xfrm>
            <a:off x="7239000" y="3114920"/>
            <a:ext cx="2971800" cy="1014701"/>
          </a:xfrm>
          <a:prstGeom prst="wedgeRoundRectCallout">
            <a:avLst>
              <a:gd name="adj1" fmla="val -56110"/>
              <a:gd name="adj2" fmla="val -76037"/>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6. </a:t>
            </a:r>
            <a:r>
              <a:rPr lang="pl-PL" sz="1600" dirty="0">
                <a:solidFill>
                  <a:schemeClr val="bg1"/>
                </a:solidFill>
                <a:latin typeface="Raleway" panose="020B0503030101060003" pitchFamily="34" charset="-18"/>
              </a:rPr>
              <a:t>Dodajte vrednost za faktor (parametre lahko uporabite enako kot v procesih!)</a:t>
            </a:r>
            <a:endParaRPr lang="sl"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370156273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71B7A75-4FCE-4CAD-8179-9C6567EAA8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2462212"/>
            <a:ext cx="7834039" cy="2903472"/>
          </a:xfrm>
          <a:prstGeom prst="rect">
            <a:avLst/>
          </a:prstGeom>
        </p:spPr>
      </p:pic>
      <p:sp>
        <p:nvSpPr>
          <p:cNvPr id="3" name="Content Placeholder 2"/>
          <p:cNvSpPr>
            <a:spLocks noGrp="1"/>
          </p:cNvSpPr>
          <p:nvPr>
            <p:ph type="body" sz="quarter" idx="4294967295"/>
          </p:nvPr>
        </p:nvSpPr>
        <p:spPr>
          <a:xfrm>
            <a:off x="1117600" y="1066800"/>
            <a:ext cx="11074400" cy="1143000"/>
          </a:xfrm>
          <a:prstGeom prst="rect">
            <a:avLst/>
          </a:prstGeom>
        </p:spPr>
        <p:txBody>
          <a:bodyPr>
            <a:normAutofit fontScale="77500" lnSpcReduction="20000"/>
          </a:bodyPr>
          <a:lstStyle/>
          <a:p>
            <a:pPr>
              <a:defRPr/>
            </a:pPr>
            <a:r>
              <a:rPr lang="sl-SI" dirty="0">
                <a:latin typeface="Raleway" panose="020B0503030101060003" pitchFamily="34" charset="-18"/>
              </a:rPr>
              <a:t>Neposreden in pomnilniško učinkovit način izračuna inventarja</a:t>
            </a:r>
          </a:p>
          <a:p>
            <a:pPr>
              <a:defRPr/>
            </a:pPr>
            <a:r>
              <a:rPr lang="sl-SI" dirty="0">
                <a:latin typeface="Raleway" panose="020B0503030101060003" pitchFamily="34" charset="-18"/>
              </a:rPr>
              <a:t>Ni potrebe po predhodnem ustvarjanju sistema proizvoda</a:t>
            </a:r>
          </a:p>
          <a:p>
            <a:pPr>
              <a:defRPr/>
            </a:pPr>
            <a:r>
              <a:rPr lang="sl-SI" dirty="0">
                <a:latin typeface="Raleway" panose="020B0503030101060003" pitchFamily="34" charset="-18"/>
              </a:rPr>
              <a:t>Koristno pri uporabi baz PSILCA, </a:t>
            </a:r>
            <a:r>
              <a:rPr lang="sl-SI" dirty="0" err="1">
                <a:latin typeface="Raleway" panose="020B0503030101060003" pitchFamily="34" charset="-18"/>
              </a:rPr>
              <a:t>Exiobase</a:t>
            </a:r>
            <a:r>
              <a:rPr lang="sl-SI" dirty="0">
                <a:latin typeface="Raleway" panose="020B0503030101060003" pitchFamily="34" charset="-18"/>
              </a:rPr>
              <a:t> in </a:t>
            </a:r>
            <a:r>
              <a:rPr lang="sl-SI" dirty="0" err="1">
                <a:latin typeface="Raleway" panose="020B0503030101060003" pitchFamily="34" charset="-18"/>
              </a:rPr>
              <a:t>GaBi</a:t>
            </a:r>
            <a:r>
              <a:rPr lang="sl-SI" dirty="0">
                <a:latin typeface="Raleway" panose="020B0503030101060003" pitchFamily="34" charset="-18"/>
              </a:rPr>
              <a:t> (zelo obsežne baze podatkov)</a:t>
            </a:r>
            <a:endParaRPr lang="en-GB"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lstStyle/>
          <a:p>
            <a:r>
              <a:rPr lang="sl" dirty="0"/>
              <a:t>Študija primera: </a:t>
            </a:r>
            <a:r>
              <a:rPr lang="sl" dirty="0">
                <a:solidFill>
                  <a:srgbClr val="00B0F0"/>
                </a:solidFill>
              </a:rPr>
              <a:t>Neposredni izračun (I)</a:t>
            </a:r>
            <a:endParaRPr lang="en-GB" dirty="0">
              <a:solidFill>
                <a:srgbClr val="00B0F0"/>
              </a:solidFill>
            </a:endParaRPr>
          </a:p>
        </p:txBody>
      </p:sp>
      <p:sp>
        <p:nvSpPr>
          <p:cNvPr id="8" name="Abgerundete rechteckige Legende 12">
            <a:extLst>
              <a:ext uri="{FF2B5EF4-FFF2-40B4-BE49-F238E27FC236}">
                <a16:creationId xmlns:a16="http://schemas.microsoft.com/office/drawing/2014/main" id="{4CC77C23-87FA-4FB1-ABCC-E7EE527D2819}"/>
              </a:ext>
            </a:extLst>
          </p:cNvPr>
          <p:cNvSpPr/>
          <p:nvPr/>
        </p:nvSpPr>
        <p:spPr>
          <a:xfrm>
            <a:off x="6248400" y="5568578"/>
            <a:ext cx="3200400" cy="715962"/>
          </a:xfrm>
          <a:prstGeom prst="wedgeRoundRectCallout">
            <a:avLst>
              <a:gd name="adj1" fmla="val -21537"/>
              <a:gd name="adj2" fmla="val -92548"/>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600" dirty="0">
                <a:solidFill>
                  <a:schemeClr val="bg1"/>
                </a:solidFill>
                <a:latin typeface="Raleway" panose="020B0503030101060003" pitchFamily="34" charset="-18"/>
              </a:rPr>
              <a:t>1. </a:t>
            </a:r>
            <a:r>
              <a:rPr lang="sl-SI" sz="1600" dirty="0">
                <a:solidFill>
                  <a:schemeClr val="bg1"/>
                </a:solidFill>
                <a:latin typeface="Raleway" panose="020B0503030101060003" pitchFamily="34" charset="-18"/>
              </a:rPr>
              <a:t>Kliknite »</a:t>
            </a:r>
            <a:r>
              <a:rPr lang="sl-SI" sz="1600" dirty="0" err="1">
                <a:solidFill>
                  <a:schemeClr val="bg1"/>
                </a:solidFill>
                <a:latin typeface="Raleway" panose="020B0503030101060003" pitchFamily="34" charset="-18"/>
              </a:rPr>
              <a:t>Direct</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calculation</a:t>
            </a:r>
            <a:r>
              <a:rPr lang="sl-SI" sz="1600" dirty="0">
                <a:solidFill>
                  <a:schemeClr val="bg1"/>
                </a:solidFill>
                <a:latin typeface="Raleway" panose="020B0503030101060003" pitchFamily="34" charset="-18"/>
              </a:rPr>
              <a:t>« v zavihku General </a:t>
            </a:r>
            <a:r>
              <a:rPr lang="sl-SI" sz="1600" dirty="0" err="1">
                <a:solidFill>
                  <a:schemeClr val="bg1"/>
                </a:solidFill>
                <a:latin typeface="Raleway" panose="020B0503030101060003" pitchFamily="34" charset="-18"/>
              </a:rPr>
              <a:t>information</a:t>
            </a:r>
            <a:endParaRPr lang="de-DE"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52557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1117600" y="1676400"/>
            <a:ext cx="11074400" cy="533400"/>
          </a:xfrm>
          <a:prstGeom prst="rect">
            <a:avLst/>
          </a:prstGeom>
        </p:spPr>
        <p:txBody>
          <a:bodyPr>
            <a:normAutofit fontScale="92500"/>
          </a:bodyPr>
          <a:lstStyle/>
          <a:p>
            <a:pPr>
              <a:defRPr/>
            </a:pPr>
            <a:r>
              <a:rPr lang="sl-SI" dirty="0">
                <a:latin typeface="Raleway" panose="020B0503030101060003" pitchFamily="34" charset="-18"/>
              </a:rPr>
              <a:t>Predpogoj: povezave v procesih je treba preveriti za nedvoumnost</a:t>
            </a:r>
            <a:endParaRPr lang="en-GB"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lstStyle/>
          <a:p>
            <a:r>
              <a:rPr lang="sl" dirty="0"/>
              <a:t>Študija primera: </a:t>
            </a:r>
            <a:r>
              <a:rPr lang="sl" dirty="0">
                <a:solidFill>
                  <a:srgbClr val="00B0F0"/>
                </a:solidFill>
              </a:rPr>
              <a:t>Neposredni izračun (II)</a:t>
            </a:r>
            <a:endParaRPr lang="en-GB" dirty="0">
              <a:solidFill>
                <a:srgbClr val="00B0F0"/>
              </a:solidFill>
            </a:endParaRPr>
          </a:p>
        </p:txBody>
      </p:sp>
      <p:pic>
        <p:nvPicPr>
          <p:cNvPr id="5" name="Grafik 4">
            <a:extLst>
              <a:ext uri="{FF2B5EF4-FFF2-40B4-BE49-F238E27FC236}">
                <a16:creationId xmlns:a16="http://schemas.microsoft.com/office/drawing/2014/main" id="{D26C93FD-9A32-4EF3-9527-3A813C11AE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62200" y="2326614"/>
            <a:ext cx="7248772" cy="2298391"/>
          </a:xfrm>
          <a:prstGeom prst="rect">
            <a:avLst/>
          </a:prstGeom>
          <a:ln>
            <a:noFill/>
          </a:ln>
          <a:effectLst>
            <a:outerShdw blurRad="292100" dist="139700" dir="2700000" algn="tl" rotWithShape="0">
              <a:srgbClr val="333333">
                <a:alpha val="65000"/>
              </a:srgbClr>
            </a:outerShdw>
          </a:effectLst>
        </p:spPr>
      </p:pic>
      <p:sp>
        <p:nvSpPr>
          <p:cNvPr id="8" name="Abgerundete rechteckige Legende 12">
            <a:extLst>
              <a:ext uri="{FF2B5EF4-FFF2-40B4-BE49-F238E27FC236}">
                <a16:creationId xmlns:a16="http://schemas.microsoft.com/office/drawing/2014/main" id="{4CC77C23-87FA-4FB1-ABCC-E7EE527D2819}"/>
              </a:ext>
            </a:extLst>
          </p:cNvPr>
          <p:cNvSpPr/>
          <p:nvPr/>
        </p:nvSpPr>
        <p:spPr>
          <a:xfrm>
            <a:off x="6324600" y="4953000"/>
            <a:ext cx="2457994" cy="685800"/>
          </a:xfrm>
          <a:prstGeom prst="wedgeRoundRectCallout">
            <a:avLst>
              <a:gd name="adj1" fmla="val -15265"/>
              <a:gd name="adj2" fmla="val -127868"/>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600" dirty="0">
                <a:solidFill>
                  <a:schemeClr val="bg1"/>
                </a:solidFill>
                <a:latin typeface="Raleway" panose="020B0503030101060003" pitchFamily="34" charset="-18"/>
              </a:rPr>
              <a:t>2. </a:t>
            </a:r>
            <a:r>
              <a:rPr lang="sl-SI" sz="1600" dirty="0">
                <a:solidFill>
                  <a:schemeClr val="bg1"/>
                </a:solidFill>
                <a:latin typeface="Raleway" panose="020B0503030101060003" pitchFamily="34" charset="-18"/>
              </a:rPr>
              <a:t>Kliknite »</a:t>
            </a:r>
            <a:r>
              <a:rPr lang="sl-SI" sz="1600" dirty="0" err="1">
                <a:solidFill>
                  <a:schemeClr val="bg1"/>
                </a:solidFill>
                <a:latin typeface="Raleway" panose="020B0503030101060003" pitchFamily="34" charset="-18"/>
              </a:rPr>
              <a:t>Check</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linking</a:t>
            </a:r>
            <a:r>
              <a:rPr lang="sl-SI" sz="1600" dirty="0">
                <a:solidFill>
                  <a:schemeClr val="bg1"/>
                </a:solidFill>
                <a:latin typeface="Raleway" panose="020B0503030101060003" pitchFamily="34" charset="-18"/>
              </a:rPr>
              <a:t>«</a:t>
            </a:r>
            <a:endParaRPr lang="sl"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168657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AD4439-06EC-CB7D-BFBD-1369D9F5CB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9798" y="1743135"/>
            <a:ext cx="9211961" cy="2829320"/>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type="body" sz="quarter" idx="4294967295"/>
          </p:nvPr>
        </p:nvSpPr>
        <p:spPr>
          <a:xfrm>
            <a:off x="0" y="1244685"/>
            <a:ext cx="7162800" cy="417513"/>
          </a:xfrm>
          <a:prstGeom prst="rect">
            <a:avLst/>
          </a:prstGeom>
        </p:spPr>
        <p:txBody>
          <a:bodyPr>
            <a:normAutofit fontScale="70000" lnSpcReduction="20000"/>
          </a:bodyPr>
          <a:lstStyle/>
          <a:p>
            <a:pPr>
              <a:defRPr/>
            </a:pPr>
            <a:r>
              <a:rPr lang="sl-SI" dirty="0">
                <a:latin typeface="Raleway" panose="020B0503030101060003" pitchFamily="34" charset="-18"/>
              </a:rPr>
              <a:t>Povezave bodo nedvoumne in primerne za izračun, ko...</a:t>
            </a:r>
            <a:endParaRPr lang="en-GB"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lstStyle/>
          <a:p>
            <a:r>
              <a:rPr lang="sl" dirty="0"/>
              <a:t>Študija primera: </a:t>
            </a:r>
            <a:r>
              <a:rPr lang="sl" dirty="0">
                <a:solidFill>
                  <a:srgbClr val="00B0F0"/>
                </a:solidFill>
              </a:rPr>
              <a:t>Neposredni izračun (III)</a:t>
            </a:r>
            <a:endParaRPr lang="en-GB" dirty="0">
              <a:solidFill>
                <a:srgbClr val="00B0F0"/>
              </a:solidFill>
            </a:endParaRPr>
          </a:p>
        </p:txBody>
      </p:sp>
      <p:pic>
        <p:nvPicPr>
          <p:cNvPr id="7" name="Grafik 6">
            <a:extLst>
              <a:ext uri="{FF2B5EF4-FFF2-40B4-BE49-F238E27FC236}">
                <a16:creationId xmlns:a16="http://schemas.microsoft.com/office/drawing/2014/main" id="{7DCE09F3-5EDA-46AF-894E-B1D85C7DFB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7400" y="4046224"/>
            <a:ext cx="6138428" cy="1467109"/>
          </a:xfrm>
          <a:prstGeom prst="rect">
            <a:avLst/>
          </a:prstGeom>
          <a:ln>
            <a:noFill/>
          </a:ln>
          <a:effectLst>
            <a:outerShdw blurRad="292100" dist="139700" dir="2700000" algn="tl" rotWithShape="0">
              <a:srgbClr val="333333">
                <a:alpha val="65000"/>
              </a:srgbClr>
            </a:outerShdw>
          </a:effectLst>
        </p:spPr>
      </p:pic>
      <p:sp>
        <p:nvSpPr>
          <p:cNvPr id="8" name="Abgerundete rechteckige Legende 12">
            <a:extLst>
              <a:ext uri="{FF2B5EF4-FFF2-40B4-BE49-F238E27FC236}">
                <a16:creationId xmlns:a16="http://schemas.microsoft.com/office/drawing/2014/main" id="{4CC77C23-87FA-4FB1-ABCC-E7EE527D2819}"/>
              </a:ext>
            </a:extLst>
          </p:cNvPr>
          <p:cNvSpPr/>
          <p:nvPr/>
        </p:nvSpPr>
        <p:spPr>
          <a:xfrm>
            <a:off x="1524000" y="5234018"/>
            <a:ext cx="2457994" cy="1014382"/>
          </a:xfrm>
          <a:prstGeom prst="wedgeRoundRectCallout">
            <a:avLst>
              <a:gd name="adj1" fmla="val 77679"/>
              <a:gd name="adj2" fmla="val -46667"/>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600" dirty="0">
                <a:solidFill>
                  <a:schemeClr val="bg1"/>
                </a:solidFill>
                <a:latin typeface="Raleway" panose="020B0503030101060003" pitchFamily="34" charset="-18"/>
              </a:rPr>
              <a:t>3. </a:t>
            </a:r>
            <a:r>
              <a:rPr lang="sl-SI" sz="1600" dirty="0">
                <a:solidFill>
                  <a:schemeClr val="bg1"/>
                </a:solidFill>
                <a:latin typeface="Raleway" panose="020B0503030101060003" pitchFamily="34" charset="-18"/>
              </a:rPr>
              <a:t>Če so povezave nedvoumne, kliknite »Run </a:t>
            </a:r>
            <a:r>
              <a:rPr lang="sl-SI" sz="1600" dirty="0" err="1">
                <a:solidFill>
                  <a:schemeClr val="bg1"/>
                </a:solidFill>
                <a:latin typeface="Raleway" panose="020B0503030101060003" pitchFamily="34" charset="-18"/>
              </a:rPr>
              <a:t>calculation</a:t>
            </a:r>
            <a:r>
              <a:rPr lang="sl-SI" sz="1600" dirty="0">
                <a:solidFill>
                  <a:schemeClr val="bg1"/>
                </a:solidFill>
                <a:latin typeface="Raleway" panose="020B0503030101060003" pitchFamily="34" charset="-18"/>
              </a:rPr>
              <a:t>«</a:t>
            </a:r>
            <a:endParaRPr lang="sl" sz="1600" dirty="0">
              <a:solidFill>
                <a:schemeClr val="bg1"/>
              </a:solidFill>
              <a:latin typeface="Raleway" panose="020B0503030101060003" pitchFamily="34" charset="-18"/>
            </a:endParaRPr>
          </a:p>
        </p:txBody>
      </p:sp>
      <p:sp>
        <p:nvSpPr>
          <p:cNvPr id="9" name="Abgerundete rechteckige Legende 12">
            <a:extLst>
              <a:ext uri="{FF2B5EF4-FFF2-40B4-BE49-F238E27FC236}">
                <a16:creationId xmlns:a16="http://schemas.microsoft.com/office/drawing/2014/main" id="{F6158C31-9FC3-5F52-D0A7-481002E83409}"/>
              </a:ext>
            </a:extLst>
          </p:cNvPr>
          <p:cNvSpPr/>
          <p:nvPr/>
        </p:nvSpPr>
        <p:spPr>
          <a:xfrm>
            <a:off x="8805416" y="868119"/>
            <a:ext cx="3052186" cy="1151725"/>
          </a:xfrm>
          <a:prstGeom prst="wedgeRoundRectCallout">
            <a:avLst>
              <a:gd name="adj1" fmla="val -66625"/>
              <a:gd name="adj2" fmla="val 127513"/>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600" dirty="0">
                <a:solidFill>
                  <a:schemeClr val="bg1"/>
                </a:solidFill>
                <a:latin typeface="Raleway" panose="020B0503030101060003" pitchFamily="34" charset="-18"/>
              </a:rPr>
              <a:t>... je za vsak tok določen dobavitelj v zavihku »</a:t>
            </a:r>
            <a:r>
              <a:rPr lang="sl-SI" sz="1600" dirty="0" err="1">
                <a:solidFill>
                  <a:schemeClr val="bg1"/>
                </a:solidFill>
                <a:latin typeface="Raleway" panose="020B0503030101060003" pitchFamily="34" charset="-18"/>
              </a:rPr>
              <a:t>input</a:t>
            </a:r>
            <a:r>
              <a:rPr lang="sl-SI" sz="1600" dirty="0">
                <a:solidFill>
                  <a:schemeClr val="bg1"/>
                </a:solidFill>
                <a:latin typeface="Raleway" panose="020B0503030101060003" pitchFamily="34" charset="-18"/>
              </a:rPr>
              <a:t>/</a:t>
            </a:r>
            <a:r>
              <a:rPr lang="sl-SI" sz="1600" dirty="0" err="1">
                <a:solidFill>
                  <a:schemeClr val="bg1"/>
                </a:solidFill>
                <a:latin typeface="Raleway" panose="020B0503030101060003" pitchFamily="34" charset="-18"/>
              </a:rPr>
              <a:t>output</a:t>
            </a:r>
            <a:r>
              <a:rPr lang="sl-SI" sz="1600" dirty="0">
                <a:solidFill>
                  <a:schemeClr val="bg1"/>
                </a:solidFill>
                <a:latin typeface="Raleway" panose="020B0503030101060003" pitchFamily="34" charset="-18"/>
              </a:rPr>
              <a:t>« procesnih podatkovnih nizov.</a:t>
            </a:r>
            <a:endParaRPr lang="sl"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201999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133CC6F-73C4-46A1-898A-4982999224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8800" y="2417717"/>
            <a:ext cx="8283592" cy="3877426"/>
          </a:xfrm>
          <a:prstGeom prst="rect">
            <a:avLst/>
          </a:prstGeom>
        </p:spPr>
      </p:pic>
      <p:sp>
        <p:nvSpPr>
          <p:cNvPr id="5" name="Slide Number Placeholder 4">
            <a:extLst>
              <a:ext uri="{FF2B5EF4-FFF2-40B4-BE49-F238E27FC236}">
                <a16:creationId xmlns:a16="http://schemas.microsoft.com/office/drawing/2014/main" id="{F95A7E8E-D9A3-FBCD-0F6D-DF73F69698F0}"/>
              </a:ext>
            </a:extLst>
          </p:cNvPr>
          <p:cNvSpPr>
            <a:spLocks noGrp="1"/>
          </p:cNvSpPr>
          <p:nvPr>
            <p:ph type="sldNum" sz="quarter" idx="12"/>
          </p:nvPr>
        </p:nvSpPr>
        <p:spPr>
          <a:xfrm>
            <a:off x="9302170" y="6013940"/>
            <a:ext cx="883204" cy="365125"/>
          </a:xfrm>
        </p:spPr>
        <p:txBody>
          <a:bodyPr/>
          <a:lstStyle/>
          <a:p>
            <a:fld id="{0C6AF0EE-9F3D-4FC0-8CB2-19A67DBEA35F}" type="slidenum">
              <a:rPr lang="de-DE" smtClean="0"/>
              <a:pPr/>
              <a:t>146</a:t>
            </a:fld>
            <a:endParaRPr lang="de-DE"/>
          </a:p>
        </p:txBody>
      </p:sp>
      <p:sp>
        <p:nvSpPr>
          <p:cNvPr id="3" name="Content Placeholder 2"/>
          <p:cNvSpPr>
            <a:spLocks noGrp="1"/>
          </p:cNvSpPr>
          <p:nvPr>
            <p:ph type="body" sz="quarter" idx="4294967295"/>
          </p:nvPr>
        </p:nvSpPr>
        <p:spPr>
          <a:xfrm>
            <a:off x="1117600" y="1399530"/>
            <a:ext cx="11074400" cy="4724400"/>
          </a:xfrm>
          <a:prstGeom prst="rect">
            <a:avLst/>
          </a:prstGeom>
        </p:spPr>
        <p:txBody>
          <a:bodyPr>
            <a:normAutofit/>
          </a:bodyPr>
          <a:lstStyle/>
          <a:p>
            <a:pPr marL="0" indent="0">
              <a:buNone/>
              <a:defRPr/>
            </a:pPr>
            <a:endParaRPr lang="en-US" dirty="0">
              <a:latin typeface="Raleway" panose="020B0503030101060003" pitchFamily="34" charset="-18"/>
            </a:endParaRPr>
          </a:p>
          <a:p>
            <a:pPr>
              <a:defRPr/>
            </a:pPr>
            <a:endParaRPr lang="en-US" dirty="0">
              <a:latin typeface="Raleway" panose="020B0503030101060003" pitchFamily="34" charset="-18"/>
            </a:endParaRPr>
          </a:p>
          <a:p>
            <a:pPr>
              <a:defRPr/>
            </a:pPr>
            <a:endParaRPr lang="en-GB"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lstStyle/>
          <a:p>
            <a:r>
              <a:rPr lang="sl" dirty="0"/>
              <a:t>Študija primera: </a:t>
            </a:r>
            <a:r>
              <a:rPr lang="sl" dirty="0">
                <a:solidFill>
                  <a:srgbClr val="00B0F0"/>
                </a:solidFill>
              </a:rPr>
              <a:t>Neposredni izračun (IV)</a:t>
            </a:r>
            <a:endParaRPr lang="en-GB" dirty="0">
              <a:solidFill>
                <a:srgbClr val="00B0F0"/>
              </a:solidFill>
            </a:endParaRPr>
          </a:p>
        </p:txBody>
      </p:sp>
      <p:pic>
        <p:nvPicPr>
          <p:cNvPr id="10" name="Picture 3" descr="part2">
            <a:extLst>
              <a:ext uri="{FF2B5EF4-FFF2-40B4-BE49-F238E27FC236}">
                <a16:creationId xmlns:a16="http://schemas.microsoft.com/office/drawing/2014/main" id="{4CEF7269-51AE-46FF-B5DE-5AACD170E3C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76600" y="914400"/>
            <a:ext cx="5143500" cy="13684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4F88F540-6D0B-4854-94B3-DBAB714BF147}"/>
              </a:ext>
            </a:extLst>
          </p:cNvPr>
          <p:cNvSpPr/>
          <p:nvPr/>
        </p:nvSpPr>
        <p:spPr>
          <a:xfrm>
            <a:off x="7924800" y="2923530"/>
            <a:ext cx="1219200" cy="955268"/>
          </a:xfrm>
          <a:prstGeom prst="ellipse">
            <a:avLst/>
          </a:prstGeom>
          <a:noFill/>
          <a:ln w="38100">
            <a:solidFill>
              <a:srgbClr val="00B1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aleway" panose="020B0503030101060003" pitchFamily="34" charset="-18"/>
            </a:endParaRPr>
          </a:p>
        </p:txBody>
      </p:sp>
      <p:sp>
        <p:nvSpPr>
          <p:cNvPr id="8" name="Abgerundete rechteckige Legende 12">
            <a:extLst>
              <a:ext uri="{FF2B5EF4-FFF2-40B4-BE49-F238E27FC236}">
                <a16:creationId xmlns:a16="http://schemas.microsoft.com/office/drawing/2014/main" id="{4CC77C23-87FA-4FB1-ABCC-E7EE527D2819}"/>
              </a:ext>
            </a:extLst>
          </p:cNvPr>
          <p:cNvSpPr/>
          <p:nvPr/>
        </p:nvSpPr>
        <p:spPr>
          <a:xfrm>
            <a:off x="4800600" y="4066531"/>
            <a:ext cx="3067594" cy="1603424"/>
          </a:xfrm>
          <a:prstGeom prst="wedgeRoundRectCallout">
            <a:avLst>
              <a:gd name="adj1" fmla="val 60859"/>
              <a:gd name="adj2" fmla="val -79307"/>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600" dirty="0">
                <a:solidFill>
                  <a:schemeClr val="bg1"/>
                </a:solidFill>
                <a:latin typeface="Raleway" panose="020B0503030101060003" pitchFamily="34" charset="-18"/>
              </a:rPr>
              <a:t>4. </a:t>
            </a:r>
            <a:r>
              <a:rPr lang="sl-SI" sz="1600" dirty="0">
                <a:solidFill>
                  <a:schemeClr val="bg1"/>
                </a:solidFill>
                <a:latin typeface="Raleway" panose="020B0503030101060003" pitchFamily="34" charset="-18"/>
              </a:rPr>
              <a:t>Če so povezave dvoumne, najprej izberite dobavitelja za svoje tokove, preden znova zaženete neposredni izračun.</a:t>
            </a:r>
            <a:endParaRPr lang="sl"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78967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3357A-C95E-96AB-142E-1351940E7F6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678799" y="1600200"/>
            <a:ext cx="6120280" cy="3276600"/>
          </a:xfrm>
          <a:prstGeom prst="rect">
            <a:avLst/>
          </a:prstGeom>
          <a:effectLst>
            <a:reflection blurRad="6350" stA="50000" endA="300" endPos="55000" dir="5400000" sy="-100000" algn="bl" rotWithShape="0"/>
          </a:effectLst>
          <a:scene3d>
            <a:camera prst="perspectiveHeroicExtremeLeftFacing"/>
            <a:lightRig rig="threePt" dir="t"/>
          </a:scene3d>
        </p:spPr>
      </p:pic>
      <p:sp>
        <p:nvSpPr>
          <p:cNvPr id="6" name="Abgerundetes Rechteck 5"/>
          <p:cNvSpPr/>
          <p:nvPr/>
        </p:nvSpPr>
        <p:spPr>
          <a:xfrm>
            <a:off x="2024064" y="2286000"/>
            <a:ext cx="4714875" cy="1785938"/>
          </a:xfrm>
          <a:prstGeom prst="roundRect">
            <a:avLst>
              <a:gd name="adj" fmla="val 6287"/>
            </a:avLst>
          </a:prstGeom>
          <a:solidFill>
            <a:srgbClr val="12598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3600" dirty="0">
                <a:solidFill>
                  <a:schemeClr val="bg1"/>
                </a:solidFill>
                <a:latin typeface="Raleway" panose="020B0503030101060003" pitchFamily="34" charset="-18"/>
              </a:rPr>
              <a:t>Analiza in interpretacija rezultatov</a:t>
            </a:r>
            <a:endParaRPr lang="de-DE" sz="3600" dirty="0">
              <a:solidFill>
                <a:schemeClr val="bg1"/>
              </a:solidFill>
              <a:latin typeface="Raleway" panose="020B0503030101060003" pitchFamily="34" charset="-18"/>
            </a:endParaRPr>
          </a:p>
        </p:txBody>
      </p:sp>
      <p:sp>
        <p:nvSpPr>
          <p:cNvPr id="2" name="Textfeld 1"/>
          <p:cNvSpPr txBox="1"/>
          <p:nvPr/>
        </p:nvSpPr>
        <p:spPr>
          <a:xfrm>
            <a:off x="1846385" y="5470769"/>
            <a:ext cx="184666" cy="369332"/>
          </a:xfrm>
          <a:prstGeom prst="rect">
            <a:avLst/>
          </a:prstGeom>
          <a:noFill/>
        </p:spPr>
        <p:txBody>
          <a:bodyPr wrap="none" rtlCol="0">
            <a:spAutoFit/>
          </a:bodyPr>
          <a:lstStyle/>
          <a:p>
            <a:endParaRPr lang="de-DE" dirty="0">
              <a:latin typeface="Raleway" panose="020B0503030101060003" pitchFamily="34" charset="-18"/>
            </a:endParaRPr>
          </a:p>
        </p:txBody>
      </p:sp>
    </p:spTree>
    <p:extLst>
      <p:ext uri="{BB962C8B-B14F-4D97-AF65-F5344CB8AC3E}">
        <p14:creationId xmlns:p14="http://schemas.microsoft.com/office/powerpoint/2010/main" val="153289060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21C1C92-FF63-3A55-7821-0820B8E01DEE}"/>
              </a:ext>
            </a:extLst>
          </p:cNvPr>
          <p:cNvSpPr>
            <a:spLocks noGrp="1"/>
          </p:cNvSpPr>
          <p:nvPr>
            <p:ph type="body" sz="quarter" idx="4294967295"/>
          </p:nvPr>
        </p:nvSpPr>
        <p:spPr>
          <a:xfrm>
            <a:off x="0" y="1371600"/>
            <a:ext cx="8534400" cy="1414463"/>
          </a:xfrm>
          <a:prstGeom prst="rect">
            <a:avLst/>
          </a:prstGeom>
        </p:spPr>
        <p:txBody>
          <a:bodyPr/>
          <a:lstStyle/>
          <a:p>
            <a:r>
              <a:rPr lang="sl-SI" dirty="0">
                <a:latin typeface="Raleway" panose="020B0503030101060003" pitchFamily="34" charset="-18"/>
              </a:rPr>
              <a:t>Na ravni sistema izdelka</a:t>
            </a:r>
          </a:p>
          <a:p>
            <a:r>
              <a:rPr lang="sl-SI" dirty="0">
                <a:latin typeface="Raleway" panose="020B0503030101060003" pitchFamily="34" charset="-18"/>
              </a:rPr>
              <a:t>“</a:t>
            </a:r>
            <a:r>
              <a:rPr lang="sl-SI" dirty="0" err="1">
                <a:latin typeface="Raleway" panose="020B0503030101060003" pitchFamily="34" charset="-18"/>
              </a:rPr>
              <a:t>Lazy</a:t>
            </a:r>
            <a:r>
              <a:rPr lang="sl-SI" dirty="0">
                <a:latin typeface="Raleway" panose="020B0503030101060003" pitchFamily="34" charset="-18"/>
              </a:rPr>
              <a:t>/On-</a:t>
            </a:r>
            <a:r>
              <a:rPr lang="sl-SI" dirty="0" err="1">
                <a:latin typeface="Raleway" panose="020B0503030101060003" pitchFamily="34" charset="-18"/>
              </a:rPr>
              <a:t>demand</a:t>
            </a:r>
            <a:r>
              <a:rPr lang="sl-SI" dirty="0">
                <a:latin typeface="Raleway" panose="020B0503030101060003" pitchFamily="34" charset="-18"/>
              </a:rPr>
              <a:t>” izračuna rezultate, “</a:t>
            </a:r>
            <a:r>
              <a:rPr lang="sl-SI" dirty="0" err="1">
                <a:latin typeface="Raleway" panose="020B0503030101060003" pitchFamily="34" charset="-18"/>
              </a:rPr>
              <a:t>Eager</a:t>
            </a:r>
            <a:r>
              <a:rPr lang="sl-SI" dirty="0">
                <a:latin typeface="Raleway" panose="020B0503030101060003" pitchFamily="34" charset="-18"/>
              </a:rPr>
              <a:t>/</a:t>
            </a:r>
            <a:r>
              <a:rPr lang="sl-SI" dirty="0" err="1">
                <a:latin typeface="Raleway" panose="020B0503030101060003" pitchFamily="34" charset="-18"/>
              </a:rPr>
              <a:t>All</a:t>
            </a:r>
            <a:r>
              <a:rPr lang="sl-SI" dirty="0">
                <a:latin typeface="Raleway" panose="020B0503030101060003" pitchFamily="34" charset="-18"/>
              </a:rPr>
              <a:t>” pa prikaže več zavihkov za vizualizacijo rezultatov</a:t>
            </a:r>
            <a:endParaRPr lang="sl" dirty="0">
              <a:latin typeface="Raleway" panose="020B0503030101060003" pitchFamily="34" charset="-18"/>
            </a:endParaRPr>
          </a:p>
        </p:txBody>
      </p:sp>
      <p:sp>
        <p:nvSpPr>
          <p:cNvPr id="4" name="Title 3"/>
          <p:cNvSpPr>
            <a:spLocks noGrp="1"/>
          </p:cNvSpPr>
          <p:nvPr>
            <p:ph type="title" idx="4294967295"/>
          </p:nvPr>
        </p:nvSpPr>
        <p:spPr>
          <a:xfrm>
            <a:off x="0" y="274638"/>
            <a:ext cx="10972800" cy="1143000"/>
          </a:xfrm>
          <a:prstGeom prst="rect">
            <a:avLst/>
          </a:prstGeom>
        </p:spPr>
        <p:txBody>
          <a:bodyPr/>
          <a:lstStyle/>
          <a:p>
            <a:r>
              <a:rPr lang="sl-SI" dirty="0"/>
              <a:t>Izračun rezultatov</a:t>
            </a:r>
            <a:endParaRPr lang="en-GB" dirty="0"/>
          </a:p>
        </p:txBody>
      </p:sp>
      <p:pic>
        <p:nvPicPr>
          <p:cNvPr id="3" name="Grafik 2">
            <a:extLst>
              <a:ext uri="{FF2B5EF4-FFF2-40B4-BE49-F238E27FC236}">
                <a16:creationId xmlns:a16="http://schemas.microsoft.com/office/drawing/2014/main" id="{09F680CF-E0F1-45C5-B095-48E3A6A652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4600" y="2821664"/>
            <a:ext cx="4669215" cy="380773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0A86C17-8D15-5F7B-CA48-8DF34AEDFE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9385" y="2834239"/>
            <a:ext cx="2728130" cy="3827842"/>
          </a:xfrm>
          <a:prstGeom prst="rect">
            <a:avLst/>
          </a:prstGeom>
          <a:ln>
            <a:noFill/>
          </a:ln>
          <a:effectLst>
            <a:outerShdw blurRad="292100" dist="139700" dir="2700000" algn="tl" rotWithShape="0">
              <a:srgbClr val="333333">
                <a:alpha val="65000"/>
              </a:srgbClr>
            </a:outerShdw>
          </a:effectLst>
        </p:spPr>
      </p:pic>
      <p:sp>
        <p:nvSpPr>
          <p:cNvPr id="7" name="Abgerundete rechteckige Legende 4">
            <a:extLst>
              <a:ext uri="{FF2B5EF4-FFF2-40B4-BE49-F238E27FC236}">
                <a16:creationId xmlns:a16="http://schemas.microsoft.com/office/drawing/2014/main" id="{9B11BD9F-928C-A2CF-5149-8EA56DA128CE}"/>
              </a:ext>
            </a:extLst>
          </p:cNvPr>
          <p:cNvSpPr/>
          <p:nvPr/>
        </p:nvSpPr>
        <p:spPr>
          <a:xfrm>
            <a:off x="300465" y="4267200"/>
            <a:ext cx="2438400" cy="938501"/>
          </a:xfrm>
          <a:prstGeom prst="wedgeRoundRectCallout">
            <a:avLst>
              <a:gd name="adj1" fmla="val 63591"/>
              <a:gd name="adj2" fmla="val 170130"/>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1. </a:t>
            </a:r>
            <a:r>
              <a:rPr lang="sl-SI" sz="1600" dirty="0">
                <a:solidFill>
                  <a:schemeClr val="bg1"/>
                </a:solidFill>
                <a:latin typeface="Raleway" panose="020B0503030101060003" pitchFamily="34" charset="-18"/>
              </a:rPr>
              <a:t>Na ravni sistema izdelka kliknite “</a:t>
            </a:r>
            <a:r>
              <a:rPr lang="sl-SI" sz="1600" dirty="0" err="1">
                <a:solidFill>
                  <a:schemeClr val="bg1"/>
                </a:solidFill>
                <a:latin typeface="Raleway" panose="020B0503030101060003" pitchFamily="34" charset="-18"/>
              </a:rPr>
              <a:t>calculate</a:t>
            </a:r>
            <a:r>
              <a:rPr lang="sl-SI" sz="1600" dirty="0">
                <a:solidFill>
                  <a:schemeClr val="bg1"/>
                </a:solidFill>
                <a:latin typeface="Raleway" panose="020B0503030101060003" pitchFamily="34" charset="-18"/>
              </a:rPr>
              <a:t>”</a:t>
            </a:r>
            <a:endParaRPr lang="sl" sz="1600" dirty="0">
              <a:solidFill>
                <a:schemeClr val="bg1"/>
              </a:solidFill>
              <a:latin typeface="Raleway" panose="020B0503030101060003" pitchFamily="34" charset="-18"/>
            </a:endParaRPr>
          </a:p>
        </p:txBody>
      </p:sp>
      <p:sp>
        <p:nvSpPr>
          <p:cNvPr id="10" name="Abgerundete rechteckige Legende 4">
            <a:extLst>
              <a:ext uri="{FF2B5EF4-FFF2-40B4-BE49-F238E27FC236}">
                <a16:creationId xmlns:a16="http://schemas.microsoft.com/office/drawing/2014/main" id="{F9716E16-81DC-F3D6-39BC-84D9E96ABF2F}"/>
              </a:ext>
            </a:extLst>
          </p:cNvPr>
          <p:cNvSpPr/>
          <p:nvPr/>
        </p:nvSpPr>
        <p:spPr>
          <a:xfrm>
            <a:off x="9361864" y="1482353"/>
            <a:ext cx="2663825" cy="1413813"/>
          </a:xfrm>
          <a:prstGeom prst="wedgeRoundRectCallout">
            <a:avLst>
              <a:gd name="adj1" fmla="val -49343"/>
              <a:gd name="adj2" fmla="val 114373"/>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2. </a:t>
            </a:r>
            <a:r>
              <a:rPr lang="sl-SI" sz="1600" dirty="0">
                <a:solidFill>
                  <a:schemeClr val="bg1"/>
                </a:solidFill>
                <a:latin typeface="Raleway" panose="020B0503030101060003" pitchFamily="34" charset="-18"/>
              </a:rPr>
              <a:t>Končne nastavitve: izberite metodo alokacije in LCIA metodo</a:t>
            </a:r>
            <a:endParaRPr lang="sl"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121133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F971CD7-722F-4CF0-86F5-581F9B6927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590" y="1189873"/>
            <a:ext cx="6892210" cy="5522107"/>
          </a:xfrm>
          <a:prstGeom prst="rect">
            <a:avLst/>
          </a:prstGeom>
        </p:spPr>
      </p:pic>
      <p:sp>
        <p:nvSpPr>
          <p:cNvPr id="3" name="Title 2"/>
          <p:cNvSpPr>
            <a:spLocks noGrp="1"/>
          </p:cNvSpPr>
          <p:nvPr>
            <p:ph type="title" idx="4294967295"/>
          </p:nvPr>
        </p:nvSpPr>
        <p:spPr>
          <a:xfrm>
            <a:off x="0" y="274638"/>
            <a:ext cx="10972800" cy="1143000"/>
          </a:xfrm>
          <a:prstGeom prst="rect">
            <a:avLst/>
          </a:prstGeom>
        </p:spPr>
        <p:txBody>
          <a:bodyPr>
            <a:normAutofit/>
          </a:bodyPr>
          <a:lstStyle/>
          <a:p>
            <a:r>
              <a:rPr lang="it-IT" dirty="0" err="1"/>
              <a:t>Analiza</a:t>
            </a:r>
            <a:r>
              <a:rPr lang="it-IT" dirty="0"/>
              <a:t>: </a:t>
            </a:r>
            <a:r>
              <a:rPr lang="it-IT" dirty="0" err="1"/>
              <a:t>Prispevki</a:t>
            </a:r>
            <a:r>
              <a:rPr lang="it-IT" dirty="0"/>
              <a:t> </a:t>
            </a:r>
            <a:r>
              <a:rPr lang="it-IT" dirty="0" err="1"/>
              <a:t>tokov</a:t>
            </a:r>
            <a:r>
              <a:rPr lang="it-IT" dirty="0"/>
              <a:t> in </a:t>
            </a:r>
            <a:r>
              <a:rPr lang="it-IT" dirty="0" err="1"/>
              <a:t>vplivov</a:t>
            </a:r>
            <a:endParaRPr lang="en-GB" dirty="0">
              <a:solidFill>
                <a:srgbClr val="00B1F1"/>
              </a:solidFill>
            </a:endParaRPr>
          </a:p>
        </p:txBody>
      </p:sp>
      <p:sp>
        <p:nvSpPr>
          <p:cNvPr id="4" name="Abgerundete rechteckige Legende 3"/>
          <p:cNvSpPr/>
          <p:nvPr/>
        </p:nvSpPr>
        <p:spPr>
          <a:xfrm>
            <a:off x="4249316" y="4038600"/>
            <a:ext cx="2438400" cy="914400"/>
          </a:xfrm>
          <a:prstGeom prst="wedgeRoundRectCallout">
            <a:avLst>
              <a:gd name="adj1" fmla="val -111863"/>
              <a:gd name="adj2" fmla="val 43391"/>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600" dirty="0">
                <a:solidFill>
                  <a:schemeClr val="bg1"/>
                </a:solidFill>
                <a:latin typeface="Raleway" panose="020B0503030101060003" pitchFamily="34" charset="-18"/>
              </a:rPr>
              <a:t>Določite, kateri tok vas zanima — rezultati se prikažejo v diagramu</a:t>
            </a:r>
            <a:endParaRPr lang="de-DE" sz="1600" dirty="0">
              <a:solidFill>
                <a:schemeClr val="bg1"/>
              </a:solidFill>
              <a:latin typeface="Raleway" panose="020B0503030101060003" pitchFamily="34" charset="-18"/>
            </a:endParaRPr>
          </a:p>
        </p:txBody>
      </p:sp>
      <p:sp>
        <p:nvSpPr>
          <p:cNvPr id="5" name="Abgerundete rechteckige Legende 4"/>
          <p:cNvSpPr/>
          <p:nvPr/>
        </p:nvSpPr>
        <p:spPr>
          <a:xfrm>
            <a:off x="4249316" y="1910026"/>
            <a:ext cx="3568080" cy="646584"/>
          </a:xfrm>
          <a:prstGeom prst="wedgeRoundRectCallout">
            <a:avLst>
              <a:gd name="adj1" fmla="val -88011"/>
              <a:gd name="adj2" fmla="val 74093"/>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600" dirty="0">
                <a:solidFill>
                  <a:schemeClr val="bg1"/>
                </a:solidFill>
                <a:latin typeface="Raleway" panose="020B0503030101060003" pitchFamily="34" charset="-18"/>
              </a:rPr>
              <a:t>Izberite kategorijo vpliva, ki jo želite analizirati</a:t>
            </a:r>
            <a:endParaRPr lang="de-DE" sz="1600" dirty="0">
              <a:solidFill>
                <a:schemeClr val="bg1"/>
              </a:solidFill>
              <a:latin typeface="Raleway" panose="020B0503030101060003" pitchFamily="34" charset="-18"/>
            </a:endParaRPr>
          </a:p>
        </p:txBody>
      </p:sp>
      <p:sp>
        <p:nvSpPr>
          <p:cNvPr id="9" name="Rectangle 8">
            <a:extLst>
              <a:ext uri="{FF2B5EF4-FFF2-40B4-BE49-F238E27FC236}">
                <a16:creationId xmlns:a16="http://schemas.microsoft.com/office/drawing/2014/main" id="{F2DA10D2-509A-45C4-A2B0-5AB3F3F2F288}"/>
              </a:ext>
            </a:extLst>
          </p:cNvPr>
          <p:cNvSpPr/>
          <p:nvPr/>
        </p:nvSpPr>
        <p:spPr>
          <a:xfrm>
            <a:off x="2286000" y="2209800"/>
            <a:ext cx="838200" cy="3468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Raleway" panose="020B0503030101060003" pitchFamily="34" charset="-18"/>
            </a:endParaRPr>
          </a:p>
        </p:txBody>
      </p:sp>
      <p:sp>
        <p:nvSpPr>
          <p:cNvPr id="11" name="Abgerundete rechteckige Legende 3">
            <a:extLst>
              <a:ext uri="{FF2B5EF4-FFF2-40B4-BE49-F238E27FC236}">
                <a16:creationId xmlns:a16="http://schemas.microsoft.com/office/drawing/2014/main" id="{EC9848D7-07E2-4913-A461-2B04D982E082}"/>
              </a:ext>
            </a:extLst>
          </p:cNvPr>
          <p:cNvSpPr/>
          <p:nvPr/>
        </p:nvSpPr>
        <p:spPr>
          <a:xfrm>
            <a:off x="8250936" y="2592280"/>
            <a:ext cx="2721864" cy="836720"/>
          </a:xfrm>
          <a:prstGeom prst="wedgeRoundRectCallout">
            <a:avLst>
              <a:gd name="adj1" fmla="val -115443"/>
              <a:gd name="adj2" fmla="val 86141"/>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600" dirty="0">
                <a:solidFill>
                  <a:schemeClr val="bg1"/>
                </a:solidFill>
                <a:latin typeface="Raleway" panose="020B0503030101060003" pitchFamily="34" charset="-18"/>
              </a:rPr>
              <a:t>Možnost ogleda neposrednih vplivov (</a:t>
            </a:r>
            <a:r>
              <a:rPr lang="sl-SI" sz="1600" dirty="0" err="1">
                <a:solidFill>
                  <a:schemeClr val="bg1"/>
                </a:solidFill>
                <a:latin typeface="Raleway" panose="020B0503030101060003" pitchFamily="34" charset="-18"/>
              </a:rPr>
              <a:t>Direct</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Impacts</a:t>
            </a:r>
            <a:r>
              <a:rPr lang="sl-SI" sz="1600" dirty="0">
                <a:solidFill>
                  <a:schemeClr val="bg1"/>
                </a:solidFill>
                <a:latin typeface="Raleway" panose="020B0503030101060003" pitchFamily="34" charset="-18"/>
              </a:rPr>
              <a:t>)</a:t>
            </a:r>
            <a:endParaRPr lang="de-DE"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302032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267200" y="2667000"/>
            <a:ext cx="7154862" cy="2387600"/>
          </a:xfrm>
          <a:prstGeom prst="rect">
            <a:avLst/>
          </a:prstGeom>
        </p:spPr>
        <p:txBody>
          <a:bodyPr>
            <a:normAutofit/>
          </a:bodyPr>
          <a:lstStyle/>
          <a:p>
            <a:r>
              <a:rPr lang="sl-SI" dirty="0"/>
              <a:t>Cilj in</a:t>
            </a:r>
            <a:r>
              <a:rPr lang="sl-SI" sz="4800" dirty="0"/>
              <a:t> obseg </a:t>
            </a:r>
            <a:r>
              <a:rPr lang="sl-SI" dirty="0"/>
              <a:t>analize</a:t>
            </a:r>
            <a:endParaRPr lang="en-US" dirty="0"/>
          </a:p>
        </p:txBody>
      </p:sp>
    </p:spTree>
    <p:extLst>
      <p:ext uri="{BB962C8B-B14F-4D97-AF65-F5344CB8AC3E}">
        <p14:creationId xmlns:p14="http://schemas.microsoft.com/office/powerpoint/2010/main" val="3024608794"/>
      </p:ext>
    </p:extLst>
  </p:cSld>
  <p:clrMapOvr>
    <a:masterClrMapping/>
  </p:clrMapOvr>
  <mc:AlternateContent xmlns:mc="http://schemas.openxmlformats.org/markup-compatibility/2006" xmlns:p14="http://schemas.microsoft.com/office/powerpoint/2010/main">
    <mc:Choice Requires="p14">
      <p:transition spd="slow" p14:dur="2000" advTm="10648"/>
    </mc:Choice>
    <mc:Fallback xmlns="">
      <p:transition spd="slow" advTm="10648"/>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5D6E128-042C-41E5-B150-62ADC66F5A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6757" y="914400"/>
            <a:ext cx="7356325" cy="5854906"/>
          </a:xfrm>
          <a:prstGeom prst="rect">
            <a:avLst/>
          </a:prstGeom>
        </p:spPr>
      </p:pic>
      <p:sp>
        <p:nvSpPr>
          <p:cNvPr id="3" name="Title 2"/>
          <p:cNvSpPr>
            <a:spLocks noGrp="1"/>
          </p:cNvSpPr>
          <p:nvPr>
            <p:ph type="title" idx="4294967295"/>
          </p:nvPr>
        </p:nvSpPr>
        <p:spPr>
          <a:xfrm>
            <a:off x="0" y="274638"/>
            <a:ext cx="10972800" cy="792162"/>
          </a:xfrm>
          <a:prstGeom prst="rect">
            <a:avLst/>
          </a:prstGeom>
        </p:spPr>
        <p:txBody>
          <a:bodyPr>
            <a:normAutofit/>
          </a:bodyPr>
          <a:lstStyle/>
          <a:p>
            <a:r>
              <a:rPr lang="sl" dirty="0"/>
              <a:t>Analiza: </a:t>
            </a:r>
            <a:r>
              <a:rPr lang="sl" dirty="0">
                <a:solidFill>
                  <a:srgbClr val="00B1F1"/>
                </a:solidFill>
              </a:rPr>
              <a:t>Rezultati popisa</a:t>
            </a:r>
            <a:endParaRPr lang="en-GB" dirty="0">
              <a:solidFill>
                <a:srgbClr val="00B1F1"/>
              </a:solidFill>
            </a:endParaRPr>
          </a:p>
        </p:txBody>
      </p:sp>
      <p:sp>
        <p:nvSpPr>
          <p:cNvPr id="11" name="Abgerundete rechteckige Legende 3">
            <a:extLst>
              <a:ext uri="{FF2B5EF4-FFF2-40B4-BE49-F238E27FC236}">
                <a16:creationId xmlns:a16="http://schemas.microsoft.com/office/drawing/2014/main" id="{05CEF6C5-3B36-44EC-BD1D-0F63CE9DA9A5}"/>
              </a:ext>
            </a:extLst>
          </p:cNvPr>
          <p:cNvSpPr/>
          <p:nvPr/>
        </p:nvSpPr>
        <p:spPr>
          <a:xfrm>
            <a:off x="8549341" y="404020"/>
            <a:ext cx="2438400" cy="1272380"/>
          </a:xfrm>
          <a:prstGeom prst="wedgeRoundRectCallout">
            <a:avLst>
              <a:gd name="adj1" fmla="val -95817"/>
              <a:gd name="adj2" fmla="val 51943"/>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1600" dirty="0">
                <a:solidFill>
                  <a:schemeClr val="bg1"/>
                </a:solidFill>
                <a:latin typeface="Raleway" panose="020B0503030101060003" pitchFamily="34" charset="-18"/>
              </a:rPr>
              <a:t>Če za produktni tok na vhodni strani procesa ni določenega</a:t>
            </a:r>
            <a:r>
              <a:rPr lang="sl" sz="1600" dirty="0">
                <a:solidFill>
                  <a:schemeClr val="bg1"/>
                </a:solidFill>
                <a:latin typeface="Raleway" panose="020B0503030101060003" pitchFamily="34" charset="-18"/>
              </a:rPr>
              <a:t>.</a:t>
            </a:r>
            <a:endParaRPr lang="de-DE" sz="1600" dirty="0">
              <a:solidFill>
                <a:schemeClr val="bg1"/>
              </a:solidFill>
              <a:latin typeface="Raleway" panose="020B0503030101060003" pitchFamily="34" charset="-18"/>
            </a:endParaRPr>
          </a:p>
        </p:txBody>
      </p:sp>
      <p:sp>
        <p:nvSpPr>
          <p:cNvPr id="12" name="Abgerundete rechteckige Legende 3">
            <a:extLst>
              <a:ext uri="{FF2B5EF4-FFF2-40B4-BE49-F238E27FC236}">
                <a16:creationId xmlns:a16="http://schemas.microsoft.com/office/drawing/2014/main" id="{95D2EB7A-127C-4673-97EB-EBD0421E5F16}"/>
              </a:ext>
            </a:extLst>
          </p:cNvPr>
          <p:cNvSpPr/>
          <p:nvPr/>
        </p:nvSpPr>
        <p:spPr>
          <a:xfrm>
            <a:off x="8610600" y="3733800"/>
            <a:ext cx="2438400" cy="1143000"/>
          </a:xfrm>
          <a:prstGeom prst="wedgeRoundRectCallout">
            <a:avLst>
              <a:gd name="adj1" fmla="val -93423"/>
              <a:gd name="adj2" fmla="val -36113"/>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600" dirty="0">
                <a:solidFill>
                  <a:schemeClr val="bg1"/>
                </a:solidFill>
                <a:latin typeface="Raleway" panose="020B0503030101060003" pitchFamily="34" charset="-18"/>
              </a:rPr>
              <a:t>Možno je preveriti, kateri procesi prispevajo k določenemu toku.</a:t>
            </a:r>
            <a:endParaRPr lang="de-DE" sz="1600" dirty="0">
              <a:solidFill>
                <a:schemeClr val="bg1"/>
              </a:solidFill>
              <a:latin typeface="Raleway" panose="020B0503030101060003" pitchFamily="34" charset="-18"/>
            </a:endParaRPr>
          </a:p>
        </p:txBody>
      </p:sp>
      <p:sp>
        <p:nvSpPr>
          <p:cNvPr id="13" name="Abgerundete rechteckige Legende 3">
            <a:extLst>
              <a:ext uri="{FF2B5EF4-FFF2-40B4-BE49-F238E27FC236}">
                <a16:creationId xmlns:a16="http://schemas.microsoft.com/office/drawing/2014/main" id="{3759894B-9FF7-4031-B11A-BAD53E45B44D}"/>
              </a:ext>
            </a:extLst>
          </p:cNvPr>
          <p:cNvSpPr/>
          <p:nvPr/>
        </p:nvSpPr>
        <p:spPr>
          <a:xfrm>
            <a:off x="8610600" y="2068910"/>
            <a:ext cx="2438400" cy="1272380"/>
          </a:xfrm>
          <a:prstGeom prst="wedgeRoundRectCallout">
            <a:avLst>
              <a:gd name="adj1" fmla="val -92334"/>
              <a:gd name="adj2" fmla="val -38937"/>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sz="1600" dirty="0">
                <a:solidFill>
                  <a:schemeClr val="bg1"/>
                </a:solidFill>
                <a:latin typeface="Raleway" panose="020B0503030101060003" pitchFamily="34" charset="-18"/>
              </a:rPr>
              <a:t>V nasprotnem primeru so prikazani samo elementarni tokovi</a:t>
            </a:r>
            <a:r>
              <a:rPr lang="sl" sz="1600" dirty="0">
                <a:solidFill>
                  <a:schemeClr val="bg1"/>
                </a:solidFill>
                <a:latin typeface="Raleway" panose="020B0503030101060003" pitchFamily="34" charset="-18"/>
              </a:rPr>
              <a:t>.</a:t>
            </a:r>
            <a:endParaRPr lang="de-DE"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289794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AE77B1D-41BC-4477-BD3C-F94BBAAF1B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407910"/>
            <a:ext cx="8969517" cy="3970364"/>
          </a:xfrm>
          <a:prstGeom prst="rect">
            <a:avLst/>
          </a:prstGeom>
        </p:spPr>
      </p:pic>
      <p:sp>
        <p:nvSpPr>
          <p:cNvPr id="3" name="Title 2"/>
          <p:cNvSpPr>
            <a:spLocks noGrp="1"/>
          </p:cNvSpPr>
          <p:nvPr>
            <p:ph type="title" idx="4294967295"/>
          </p:nvPr>
        </p:nvSpPr>
        <p:spPr>
          <a:xfrm>
            <a:off x="0" y="274638"/>
            <a:ext cx="10972800" cy="1143000"/>
          </a:xfrm>
          <a:prstGeom prst="rect">
            <a:avLst/>
          </a:prstGeom>
        </p:spPr>
        <p:txBody>
          <a:bodyPr>
            <a:normAutofit/>
          </a:bodyPr>
          <a:lstStyle/>
          <a:p>
            <a:r>
              <a:rPr lang="sl-SI" dirty="0"/>
              <a:t>Analiza: Analiza vplivov (rezultati LCIA)</a:t>
            </a:r>
            <a:endParaRPr lang="en-GB" dirty="0">
              <a:solidFill>
                <a:srgbClr val="00B1F1"/>
              </a:solidFill>
            </a:endParaRPr>
          </a:p>
        </p:txBody>
      </p:sp>
      <p:sp>
        <p:nvSpPr>
          <p:cNvPr id="5" name="Abgerundete rechteckige Legende 3">
            <a:extLst>
              <a:ext uri="{FF2B5EF4-FFF2-40B4-BE49-F238E27FC236}">
                <a16:creationId xmlns:a16="http://schemas.microsoft.com/office/drawing/2014/main" id="{A8C031C1-C2A8-4CEE-A432-01C250F27686}"/>
              </a:ext>
            </a:extLst>
          </p:cNvPr>
          <p:cNvSpPr/>
          <p:nvPr/>
        </p:nvSpPr>
        <p:spPr>
          <a:xfrm>
            <a:off x="10301941" y="1580752"/>
            <a:ext cx="1737659" cy="933848"/>
          </a:xfrm>
          <a:prstGeom prst="wedgeRoundRectCallout">
            <a:avLst>
              <a:gd name="adj1" fmla="val -115443"/>
              <a:gd name="adj2" fmla="val 86141"/>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600" dirty="0">
                <a:solidFill>
                  <a:schemeClr val="bg1"/>
                </a:solidFill>
                <a:latin typeface="Raleway" panose="020B0503030101060003" pitchFamily="34" charset="-18"/>
              </a:rPr>
              <a:t>Skupni rezultati (Total </a:t>
            </a:r>
            <a:r>
              <a:rPr lang="sl-SI" sz="1600" dirty="0" err="1">
                <a:solidFill>
                  <a:schemeClr val="bg1"/>
                </a:solidFill>
                <a:latin typeface="Raleway" panose="020B0503030101060003" pitchFamily="34" charset="-18"/>
              </a:rPr>
              <a:t>results</a:t>
            </a:r>
            <a:r>
              <a:rPr lang="sl-SI" sz="1600" dirty="0">
                <a:solidFill>
                  <a:schemeClr val="bg1"/>
                </a:solidFill>
                <a:latin typeface="Raleway" panose="020B0503030101060003" pitchFamily="34" charset="-18"/>
              </a:rPr>
              <a:t>)</a:t>
            </a:r>
            <a:endParaRPr lang="de-DE" sz="1600" dirty="0">
              <a:solidFill>
                <a:schemeClr val="bg1"/>
              </a:solidFill>
              <a:latin typeface="Raleway" panose="020B0503030101060003" pitchFamily="34" charset="-18"/>
            </a:endParaRPr>
          </a:p>
        </p:txBody>
      </p:sp>
      <p:sp>
        <p:nvSpPr>
          <p:cNvPr id="6" name="Abgerundete rechteckige Legende 3">
            <a:extLst>
              <a:ext uri="{FF2B5EF4-FFF2-40B4-BE49-F238E27FC236}">
                <a16:creationId xmlns:a16="http://schemas.microsoft.com/office/drawing/2014/main" id="{469D1977-303E-4B2A-B9E1-681D35569F23}"/>
              </a:ext>
            </a:extLst>
          </p:cNvPr>
          <p:cNvSpPr/>
          <p:nvPr/>
        </p:nvSpPr>
        <p:spPr>
          <a:xfrm>
            <a:off x="10287000" y="2647552"/>
            <a:ext cx="1737659" cy="933848"/>
          </a:xfrm>
          <a:prstGeom prst="wedgeRoundRectCallout">
            <a:avLst>
              <a:gd name="adj1" fmla="val -114712"/>
              <a:gd name="adj2" fmla="val 57582"/>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600" dirty="0">
                <a:solidFill>
                  <a:schemeClr val="bg1"/>
                </a:solidFill>
                <a:latin typeface="Raleway" panose="020B0503030101060003" pitchFamily="34" charset="-18"/>
              </a:rPr>
              <a:t>Neposredni vplivi (</a:t>
            </a:r>
            <a:r>
              <a:rPr lang="sl-SI" sz="1600" dirty="0" err="1">
                <a:solidFill>
                  <a:schemeClr val="bg1"/>
                </a:solidFill>
                <a:latin typeface="Raleway" panose="020B0503030101060003" pitchFamily="34" charset="-18"/>
              </a:rPr>
              <a:t>Direct</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Impacts</a:t>
            </a:r>
            <a:r>
              <a:rPr lang="sl-SI" sz="1600" dirty="0">
                <a:solidFill>
                  <a:schemeClr val="bg1"/>
                </a:solidFill>
                <a:latin typeface="Raleway" panose="020B0503030101060003" pitchFamily="34" charset="-18"/>
              </a:rPr>
              <a:t>)</a:t>
            </a:r>
            <a:endParaRPr lang="de-DE"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95394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4BE53BD-EDAB-45BC-9ED0-77E88FAF7B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8778" y="1417638"/>
            <a:ext cx="5184184" cy="2798231"/>
          </a:xfrm>
          <a:prstGeom prst="rect">
            <a:avLst/>
          </a:prstGeom>
        </p:spPr>
      </p:pic>
      <p:pic>
        <p:nvPicPr>
          <p:cNvPr id="2" name="Grafik 1">
            <a:extLst>
              <a:ext uri="{FF2B5EF4-FFF2-40B4-BE49-F238E27FC236}">
                <a16:creationId xmlns:a16="http://schemas.microsoft.com/office/drawing/2014/main" id="{B7ABAF5D-4A03-4EDD-8017-89F5E4758E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 y="1417638"/>
            <a:ext cx="5990917" cy="2609854"/>
          </a:xfrm>
          <a:prstGeom prst="rect">
            <a:avLst/>
          </a:prstGeom>
        </p:spPr>
      </p:pic>
      <p:sp>
        <p:nvSpPr>
          <p:cNvPr id="3" name="Title 2"/>
          <p:cNvSpPr>
            <a:spLocks noGrp="1"/>
          </p:cNvSpPr>
          <p:nvPr>
            <p:ph type="title" idx="4294967295"/>
          </p:nvPr>
        </p:nvSpPr>
        <p:spPr>
          <a:xfrm>
            <a:off x="0" y="274638"/>
            <a:ext cx="10972800" cy="1143000"/>
          </a:xfrm>
          <a:prstGeom prst="rect">
            <a:avLst/>
          </a:prstGeom>
        </p:spPr>
        <p:txBody>
          <a:bodyPr>
            <a:normAutofit/>
          </a:bodyPr>
          <a:lstStyle/>
          <a:p>
            <a:r>
              <a:rPr lang="sl-SI" dirty="0"/>
              <a:t>Analiza: Rezultati procesov</a:t>
            </a:r>
            <a:endParaRPr lang="en-GB" dirty="0">
              <a:solidFill>
                <a:srgbClr val="00B1F1"/>
              </a:solidFill>
            </a:endParaRPr>
          </a:p>
        </p:txBody>
      </p:sp>
      <p:sp>
        <p:nvSpPr>
          <p:cNvPr id="9" name="Rectangle 8">
            <a:extLst>
              <a:ext uri="{FF2B5EF4-FFF2-40B4-BE49-F238E27FC236}">
                <a16:creationId xmlns:a16="http://schemas.microsoft.com/office/drawing/2014/main" id="{04002E3E-5810-43DB-BDA4-2DD738DD7A17}"/>
              </a:ext>
            </a:extLst>
          </p:cNvPr>
          <p:cNvSpPr/>
          <p:nvPr/>
        </p:nvSpPr>
        <p:spPr>
          <a:xfrm>
            <a:off x="304800" y="1600200"/>
            <a:ext cx="1524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Raleway" panose="020B0503030101060003" pitchFamily="34" charset="-18"/>
            </a:endParaRPr>
          </a:p>
        </p:txBody>
      </p:sp>
      <p:sp>
        <p:nvSpPr>
          <p:cNvPr id="6" name="Abgerundete rechteckige Legende 3">
            <a:extLst>
              <a:ext uri="{FF2B5EF4-FFF2-40B4-BE49-F238E27FC236}">
                <a16:creationId xmlns:a16="http://schemas.microsoft.com/office/drawing/2014/main" id="{3A21713D-8C88-4181-AC01-C7AF8BEA7388}"/>
              </a:ext>
            </a:extLst>
          </p:cNvPr>
          <p:cNvSpPr/>
          <p:nvPr/>
        </p:nvSpPr>
        <p:spPr>
          <a:xfrm>
            <a:off x="9372600" y="4800600"/>
            <a:ext cx="2057400" cy="1667526"/>
          </a:xfrm>
          <a:prstGeom prst="wedgeRoundRectCallout">
            <a:avLst>
              <a:gd name="adj1" fmla="val 28477"/>
              <a:gd name="adj2" fmla="val -108945"/>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600" dirty="0">
                <a:solidFill>
                  <a:schemeClr val="bg1"/>
                </a:solidFill>
                <a:latin typeface="Raleway" panose="020B0503030101060003" pitchFamily="34" charset="-18"/>
              </a:rPr>
              <a:t>Neposredni vplivi (</a:t>
            </a:r>
            <a:r>
              <a:rPr lang="sl-SI" sz="1600" dirty="0" err="1">
                <a:solidFill>
                  <a:schemeClr val="bg1"/>
                </a:solidFill>
                <a:latin typeface="Raleway" panose="020B0503030101060003" pitchFamily="34" charset="-18"/>
              </a:rPr>
              <a:t>Direct</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Impacts</a:t>
            </a:r>
            <a:r>
              <a:rPr lang="sl-SI" sz="1600" dirty="0">
                <a:solidFill>
                  <a:schemeClr val="bg1"/>
                </a:solidFill>
                <a:latin typeface="Raleway" panose="020B0503030101060003" pitchFamily="34" charset="-18"/>
              </a:rPr>
              <a:t>)</a:t>
            </a:r>
            <a:endParaRPr lang="de-DE" sz="1600" dirty="0">
              <a:solidFill>
                <a:schemeClr val="bg1"/>
              </a:solidFill>
              <a:latin typeface="Raleway" panose="020B0503030101060003" pitchFamily="34" charset="-18"/>
            </a:endParaRPr>
          </a:p>
        </p:txBody>
      </p:sp>
      <p:sp>
        <p:nvSpPr>
          <p:cNvPr id="7" name="Abgerundete rechteckige Legende 3">
            <a:extLst>
              <a:ext uri="{FF2B5EF4-FFF2-40B4-BE49-F238E27FC236}">
                <a16:creationId xmlns:a16="http://schemas.microsoft.com/office/drawing/2014/main" id="{8084C2B1-0DDC-47DF-BEAE-24E63EECABD3}"/>
              </a:ext>
            </a:extLst>
          </p:cNvPr>
          <p:cNvSpPr/>
          <p:nvPr/>
        </p:nvSpPr>
        <p:spPr>
          <a:xfrm>
            <a:off x="6070600" y="4412597"/>
            <a:ext cx="2745153" cy="2055529"/>
          </a:xfrm>
          <a:prstGeom prst="wedgeRoundRectCallout">
            <a:avLst>
              <a:gd name="adj1" fmla="val 83833"/>
              <a:gd name="adj2" fmla="val -75279"/>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600" dirty="0">
                <a:solidFill>
                  <a:schemeClr val="bg1"/>
                </a:solidFill>
                <a:latin typeface="Raleway" panose="020B0503030101060003" pitchFamily="34" charset="-18"/>
              </a:rPr>
              <a:t>Vplivi iz predhodnih faz, vključno z neposrednimi (</a:t>
            </a:r>
            <a:r>
              <a:rPr lang="sl-SI" sz="1600" dirty="0" err="1">
                <a:solidFill>
                  <a:schemeClr val="bg1"/>
                </a:solidFill>
                <a:latin typeface="Raleway" panose="020B0503030101060003" pitchFamily="34" charset="-18"/>
              </a:rPr>
              <a:t>Upstream</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including</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direct</a:t>
            </a:r>
            <a:r>
              <a:rPr lang="sl-SI" sz="1600" dirty="0">
                <a:solidFill>
                  <a:schemeClr val="bg1"/>
                </a:solidFill>
                <a:latin typeface="Raleway" panose="020B0503030101060003" pitchFamily="34" charset="-18"/>
              </a:rPr>
              <a:t>)</a:t>
            </a:r>
            <a:endParaRPr lang="de-DE"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117597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6F22DF-72D0-A57F-E6D0-BFC8EEE3771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0600" y="1905000"/>
            <a:ext cx="9885340" cy="3619984"/>
          </a:xfrm>
          <a:prstGeom prst="rect">
            <a:avLst/>
          </a:prstGeom>
        </p:spPr>
      </p:pic>
      <p:sp>
        <p:nvSpPr>
          <p:cNvPr id="3" name="Title 2"/>
          <p:cNvSpPr>
            <a:spLocks noGrp="1"/>
          </p:cNvSpPr>
          <p:nvPr>
            <p:ph type="title" idx="4294967295"/>
          </p:nvPr>
        </p:nvSpPr>
        <p:spPr>
          <a:xfrm>
            <a:off x="0" y="274638"/>
            <a:ext cx="10972800" cy="1143000"/>
          </a:xfrm>
          <a:prstGeom prst="rect">
            <a:avLst/>
          </a:prstGeom>
        </p:spPr>
        <p:txBody>
          <a:bodyPr>
            <a:normAutofit/>
          </a:bodyPr>
          <a:lstStyle/>
          <a:p>
            <a:r>
              <a:rPr lang="sl" dirty="0"/>
              <a:t>Analiza: </a:t>
            </a:r>
            <a:r>
              <a:rPr lang="sl" dirty="0">
                <a:solidFill>
                  <a:srgbClr val="00B1F1"/>
                </a:solidFill>
              </a:rPr>
              <a:t>Drevo prispevkov</a:t>
            </a:r>
            <a:endParaRPr lang="en-GB" dirty="0">
              <a:solidFill>
                <a:srgbClr val="00B1F1"/>
              </a:solidFill>
            </a:endParaRPr>
          </a:p>
        </p:txBody>
      </p:sp>
      <p:sp>
        <p:nvSpPr>
          <p:cNvPr id="5" name="Abgerundete rechteckige Legende 3">
            <a:extLst>
              <a:ext uri="{FF2B5EF4-FFF2-40B4-BE49-F238E27FC236}">
                <a16:creationId xmlns:a16="http://schemas.microsoft.com/office/drawing/2014/main" id="{4289E5B8-9C4F-4D34-B83A-4A3981C0A32F}"/>
              </a:ext>
            </a:extLst>
          </p:cNvPr>
          <p:cNvSpPr/>
          <p:nvPr/>
        </p:nvSpPr>
        <p:spPr>
          <a:xfrm>
            <a:off x="6629400" y="2056916"/>
            <a:ext cx="2895600" cy="891864"/>
          </a:xfrm>
          <a:prstGeom prst="wedgeRoundRectCallout">
            <a:avLst>
              <a:gd name="adj1" fmla="val 3585"/>
              <a:gd name="adj2" fmla="val 132739"/>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600" dirty="0">
                <a:solidFill>
                  <a:schemeClr val="bg1"/>
                </a:solidFill>
                <a:latin typeface="Raleway" panose="020B0503030101060003" pitchFamily="34" charset="-18"/>
              </a:rPr>
              <a:t>Predhodne faze vključno z neposrednimi vplivi (</a:t>
            </a:r>
            <a:r>
              <a:rPr lang="sl-SI" sz="1600" dirty="0" err="1">
                <a:solidFill>
                  <a:schemeClr val="bg1"/>
                </a:solidFill>
                <a:latin typeface="Raleway" panose="020B0503030101060003" pitchFamily="34" charset="-18"/>
              </a:rPr>
              <a:t>Upstream</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including</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direct</a:t>
            </a:r>
            <a:r>
              <a:rPr lang="sl-SI" sz="1600" dirty="0">
                <a:solidFill>
                  <a:schemeClr val="bg1"/>
                </a:solidFill>
                <a:latin typeface="Raleway" panose="020B0503030101060003" pitchFamily="34" charset="-18"/>
              </a:rPr>
              <a:t>)</a:t>
            </a:r>
            <a:endParaRPr lang="de-DE"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37313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74638"/>
            <a:ext cx="10972800" cy="1143000"/>
          </a:xfrm>
          <a:prstGeom prst="rect">
            <a:avLst/>
          </a:prstGeom>
        </p:spPr>
        <p:txBody>
          <a:bodyPr>
            <a:normAutofit/>
          </a:bodyPr>
          <a:lstStyle/>
          <a:p>
            <a:r>
              <a:rPr lang="sl"/>
              <a:t>Analiza: </a:t>
            </a:r>
            <a:r>
              <a:rPr lang="sl">
                <a:solidFill>
                  <a:srgbClr val="00B1F1"/>
                </a:solidFill>
              </a:rPr>
              <a:t>Združevanje</a:t>
            </a:r>
            <a:endParaRPr lang="en-GB" dirty="0">
              <a:solidFill>
                <a:srgbClr val="00B1F1"/>
              </a:solidFill>
            </a:endParaRPr>
          </a:p>
        </p:txBody>
      </p:sp>
      <p:pic>
        <p:nvPicPr>
          <p:cNvPr id="4" name="Picture 3">
            <a:extLst>
              <a:ext uri="{FF2B5EF4-FFF2-40B4-BE49-F238E27FC236}">
                <a16:creationId xmlns:a16="http://schemas.microsoft.com/office/drawing/2014/main" id="{9234E47C-9852-43FB-9091-7AB886DC5B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330" y="1229061"/>
            <a:ext cx="6720082" cy="526304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A04AFC2-4393-46AF-B458-D5D250D18A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67600" y="315297"/>
            <a:ext cx="2324100" cy="2143125"/>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1816DE3-9CF8-416E-845B-05360C3E8B6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31789" y="2557308"/>
            <a:ext cx="4471778" cy="1743383"/>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F4F6A5A3-DA4F-4621-901B-F167D289B43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438053" y="4572000"/>
            <a:ext cx="4676596" cy="15607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74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74638"/>
            <a:ext cx="10972800" cy="1143000"/>
          </a:xfrm>
          <a:prstGeom prst="rect">
            <a:avLst/>
          </a:prstGeom>
        </p:spPr>
        <p:txBody>
          <a:bodyPr>
            <a:normAutofit/>
          </a:bodyPr>
          <a:lstStyle/>
          <a:p>
            <a:r>
              <a:rPr lang="sl"/>
              <a:t>Analiza: </a:t>
            </a:r>
            <a:r>
              <a:rPr lang="sl">
                <a:solidFill>
                  <a:srgbClr val="00B1F1"/>
                </a:solidFill>
              </a:rPr>
              <a:t>Združevanje</a:t>
            </a:r>
            <a:endParaRPr lang="en-GB" dirty="0">
              <a:solidFill>
                <a:srgbClr val="00B1F1"/>
              </a:solidFill>
            </a:endParaRPr>
          </a:p>
        </p:txBody>
      </p:sp>
      <p:pic>
        <p:nvPicPr>
          <p:cNvPr id="10" name="Grafik 9">
            <a:extLst>
              <a:ext uri="{FF2B5EF4-FFF2-40B4-BE49-F238E27FC236}">
                <a16:creationId xmlns:a16="http://schemas.microsoft.com/office/drawing/2014/main" id="{760F446D-62FF-FF98-DE2A-4A57129991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23949" y="1190847"/>
            <a:ext cx="6109901" cy="539251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9385925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F395201-18DA-4536-B5E7-7F4BAAF613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6748" y="1384970"/>
            <a:ext cx="6461152" cy="5069346"/>
          </a:xfrm>
          <a:prstGeom prst="rect">
            <a:avLst/>
          </a:prstGeom>
        </p:spPr>
      </p:pic>
      <p:sp>
        <p:nvSpPr>
          <p:cNvPr id="3" name="Title 2"/>
          <p:cNvSpPr>
            <a:spLocks noGrp="1"/>
          </p:cNvSpPr>
          <p:nvPr>
            <p:ph type="title" idx="4294967295"/>
          </p:nvPr>
        </p:nvSpPr>
        <p:spPr>
          <a:xfrm>
            <a:off x="0" y="274638"/>
            <a:ext cx="10972800" cy="1143000"/>
          </a:xfrm>
          <a:prstGeom prst="rect">
            <a:avLst/>
          </a:prstGeom>
        </p:spPr>
        <p:txBody>
          <a:bodyPr>
            <a:normAutofit/>
          </a:bodyPr>
          <a:lstStyle/>
          <a:p>
            <a:r>
              <a:rPr lang="sl" dirty="0"/>
              <a:t>Analiza: </a:t>
            </a:r>
            <a:r>
              <a:rPr lang="sl" dirty="0">
                <a:solidFill>
                  <a:srgbClr val="00B1F1"/>
                </a:solidFill>
              </a:rPr>
              <a:t>Lokacije</a:t>
            </a:r>
            <a:endParaRPr lang="en-GB" dirty="0">
              <a:solidFill>
                <a:srgbClr val="00B1F1"/>
              </a:solidFill>
            </a:endParaRPr>
          </a:p>
        </p:txBody>
      </p:sp>
      <p:sp>
        <p:nvSpPr>
          <p:cNvPr id="7" name="Abgerundete rechteckige Legende 3"/>
          <p:cNvSpPr/>
          <p:nvPr/>
        </p:nvSpPr>
        <p:spPr>
          <a:xfrm>
            <a:off x="6400800" y="4495800"/>
            <a:ext cx="2895600" cy="1142999"/>
          </a:xfrm>
          <a:prstGeom prst="wedgeRoundRectCallout">
            <a:avLst>
              <a:gd name="adj1" fmla="val -91691"/>
              <a:gd name="adj2" fmla="val 33938"/>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dirty="0">
                <a:solidFill>
                  <a:schemeClr val="bg1"/>
                </a:solidFill>
                <a:latin typeface="Raleway" panose="020B0503030101060003" pitchFamily="34" charset="-18"/>
              </a:rPr>
              <a:t>Če na zemljevidu ni prikazanih točk, kliknite »osveži« (</a:t>
            </a:r>
            <a:r>
              <a:rPr lang="sl-SI" dirty="0" err="1">
                <a:solidFill>
                  <a:schemeClr val="bg1"/>
                </a:solidFill>
                <a:latin typeface="Raleway" panose="020B0503030101060003" pitchFamily="34" charset="-18"/>
              </a:rPr>
              <a:t>reload</a:t>
            </a:r>
            <a:r>
              <a:rPr lang="sl-SI" dirty="0">
                <a:solidFill>
                  <a:schemeClr val="bg1"/>
                </a:solidFill>
                <a:latin typeface="Raleway" panose="020B0503030101060003" pitchFamily="34" charset="-18"/>
              </a:rPr>
              <a:t>)</a:t>
            </a:r>
            <a:endParaRPr lang="de-DE" dirty="0">
              <a:solidFill>
                <a:schemeClr val="bg1"/>
              </a:solidFill>
              <a:latin typeface="Raleway" panose="020B0503030101060003" pitchFamily="34" charset="-18"/>
            </a:endParaRPr>
          </a:p>
        </p:txBody>
      </p:sp>
      <p:sp>
        <p:nvSpPr>
          <p:cNvPr id="11" name="Abgerundete rechteckige Legende 3">
            <a:extLst>
              <a:ext uri="{FF2B5EF4-FFF2-40B4-BE49-F238E27FC236}">
                <a16:creationId xmlns:a16="http://schemas.microsoft.com/office/drawing/2014/main" id="{B301A49A-4646-4906-B8F6-12663CBE50A9}"/>
              </a:ext>
            </a:extLst>
          </p:cNvPr>
          <p:cNvSpPr/>
          <p:nvPr/>
        </p:nvSpPr>
        <p:spPr>
          <a:xfrm>
            <a:off x="5880100" y="1600200"/>
            <a:ext cx="2895600" cy="640432"/>
          </a:xfrm>
          <a:prstGeom prst="wedgeRoundRectCallout">
            <a:avLst>
              <a:gd name="adj1" fmla="val -43768"/>
              <a:gd name="adj2" fmla="val 117537"/>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dirty="0">
                <a:solidFill>
                  <a:schemeClr val="bg1"/>
                </a:solidFill>
                <a:latin typeface="Raleway" panose="020B0503030101060003" pitchFamily="34" charset="-18"/>
              </a:rPr>
              <a:t>Glede na lokacije, dodane procesom</a:t>
            </a:r>
            <a:endParaRPr lang="de-DE" dirty="0">
              <a:solidFill>
                <a:schemeClr val="bg1"/>
              </a:solidFill>
              <a:latin typeface="Raleway" panose="020B0503030101060003" pitchFamily="34" charset="-18"/>
            </a:endParaRPr>
          </a:p>
        </p:txBody>
      </p:sp>
    </p:spTree>
    <p:extLst>
      <p:ext uri="{BB962C8B-B14F-4D97-AF65-F5344CB8AC3E}">
        <p14:creationId xmlns:p14="http://schemas.microsoft.com/office/powerpoint/2010/main" val="174489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3880F75-C599-47DD-A2BD-3A0396418E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5400" y="1380349"/>
            <a:ext cx="9418806" cy="4946153"/>
          </a:xfrm>
          <a:prstGeom prst="rect">
            <a:avLst/>
          </a:prstGeom>
        </p:spPr>
      </p:pic>
      <p:sp>
        <p:nvSpPr>
          <p:cNvPr id="3" name="Title 2"/>
          <p:cNvSpPr>
            <a:spLocks noGrp="1"/>
          </p:cNvSpPr>
          <p:nvPr>
            <p:ph type="title" idx="4294967295"/>
          </p:nvPr>
        </p:nvSpPr>
        <p:spPr>
          <a:xfrm>
            <a:off x="0" y="274638"/>
            <a:ext cx="10972800" cy="1143000"/>
          </a:xfrm>
          <a:prstGeom prst="rect">
            <a:avLst/>
          </a:prstGeom>
        </p:spPr>
        <p:txBody>
          <a:bodyPr>
            <a:normAutofit/>
          </a:bodyPr>
          <a:lstStyle/>
          <a:p>
            <a:r>
              <a:rPr lang="sl" dirty="0"/>
              <a:t>Analiza: </a:t>
            </a:r>
            <a:r>
              <a:rPr lang="sl" dirty="0">
                <a:solidFill>
                  <a:srgbClr val="00B1F1"/>
                </a:solidFill>
              </a:rPr>
              <a:t>Sankeyjev diagram</a:t>
            </a:r>
            <a:endParaRPr lang="en-GB" dirty="0">
              <a:solidFill>
                <a:srgbClr val="00B1F1"/>
              </a:solidFill>
            </a:endParaRPr>
          </a:p>
        </p:txBody>
      </p:sp>
      <p:sp>
        <p:nvSpPr>
          <p:cNvPr id="7" name="Abgerundete rechteckige Legende 3"/>
          <p:cNvSpPr/>
          <p:nvPr/>
        </p:nvSpPr>
        <p:spPr>
          <a:xfrm>
            <a:off x="304800" y="2362200"/>
            <a:ext cx="2684033" cy="914400"/>
          </a:xfrm>
          <a:prstGeom prst="wedgeRoundRectCallout">
            <a:avLst>
              <a:gd name="adj1" fmla="val -3336"/>
              <a:gd name="adj2" fmla="val -148888"/>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dirty="0">
                <a:solidFill>
                  <a:schemeClr val="bg1"/>
                </a:solidFill>
                <a:latin typeface="Raleway" panose="020B0503030101060003" pitchFamily="34" charset="-18"/>
              </a:rPr>
              <a:t>Kliknite tukaj za nastavitev možnosti diagrama</a:t>
            </a:r>
            <a:endParaRPr lang="de-DE" dirty="0">
              <a:solidFill>
                <a:schemeClr val="bg1"/>
              </a:solidFill>
              <a:latin typeface="Raleway" panose="020B0503030101060003" pitchFamily="34" charset="-18"/>
            </a:endParaRPr>
          </a:p>
        </p:txBody>
      </p:sp>
    </p:spTree>
    <p:extLst>
      <p:ext uri="{BB962C8B-B14F-4D97-AF65-F5344CB8AC3E}">
        <p14:creationId xmlns:p14="http://schemas.microsoft.com/office/powerpoint/2010/main" val="16495336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20BEC2-FA92-2485-CC47-BF1B937E5E9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00" y="1295400"/>
            <a:ext cx="6344108" cy="5287962"/>
          </a:xfrm>
          <a:prstGeom prst="rect">
            <a:avLst/>
          </a:prstGeom>
        </p:spPr>
      </p:pic>
      <p:sp>
        <p:nvSpPr>
          <p:cNvPr id="3" name="Title 2"/>
          <p:cNvSpPr>
            <a:spLocks noGrp="1"/>
          </p:cNvSpPr>
          <p:nvPr>
            <p:ph type="title" idx="4294967295"/>
          </p:nvPr>
        </p:nvSpPr>
        <p:spPr>
          <a:xfrm>
            <a:off x="0" y="274638"/>
            <a:ext cx="10972800" cy="1143000"/>
          </a:xfrm>
          <a:prstGeom prst="rect">
            <a:avLst/>
          </a:prstGeom>
        </p:spPr>
        <p:txBody>
          <a:bodyPr>
            <a:normAutofit/>
          </a:bodyPr>
          <a:lstStyle/>
          <a:p>
            <a:r>
              <a:rPr lang="sl-SI" dirty="0"/>
              <a:t>Analiza: Preverjanje metode LCIA</a:t>
            </a:r>
            <a:endParaRPr lang="en-GB" dirty="0">
              <a:solidFill>
                <a:srgbClr val="00B1F1"/>
              </a:solidFill>
            </a:endParaRPr>
          </a:p>
        </p:txBody>
      </p:sp>
      <p:sp>
        <p:nvSpPr>
          <p:cNvPr id="7" name="Abgerundete rechteckige Legende 3"/>
          <p:cNvSpPr/>
          <p:nvPr/>
        </p:nvSpPr>
        <p:spPr>
          <a:xfrm>
            <a:off x="7848600" y="4822372"/>
            <a:ext cx="2150633" cy="1142999"/>
          </a:xfrm>
          <a:prstGeom prst="wedgeRoundRectCallout">
            <a:avLst>
              <a:gd name="adj1" fmla="val -102651"/>
              <a:gd name="adj2" fmla="val 85159"/>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dirty="0">
                <a:solidFill>
                  <a:schemeClr val="bg1"/>
                </a:solidFill>
                <a:latin typeface="Raleway" panose="020B0503030101060003" pitchFamily="34" charset="-18"/>
              </a:rPr>
              <a:t>Tokovi, ki niso vključeni v izbrano metodo LCIA</a:t>
            </a:r>
            <a:endParaRPr lang="de-DE" dirty="0">
              <a:solidFill>
                <a:schemeClr val="bg1"/>
              </a:solidFill>
              <a:latin typeface="Raleway" panose="020B0503030101060003" pitchFamily="34" charset="-18"/>
            </a:endParaRPr>
          </a:p>
        </p:txBody>
      </p:sp>
    </p:spTree>
    <p:extLst>
      <p:ext uri="{BB962C8B-B14F-4D97-AF65-F5344CB8AC3E}">
        <p14:creationId xmlns:p14="http://schemas.microsoft.com/office/powerpoint/2010/main" val="236139009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74638"/>
            <a:ext cx="7620000" cy="1143000"/>
          </a:xfrm>
          <a:prstGeom prst="rect">
            <a:avLst/>
          </a:prstGeom>
        </p:spPr>
        <p:txBody>
          <a:bodyPr>
            <a:normAutofit fontScale="90000"/>
          </a:bodyPr>
          <a:lstStyle/>
          <a:p>
            <a:r>
              <a:rPr lang="sl" dirty="0"/>
              <a:t>Interpretacija rezultatov – povzetek</a:t>
            </a:r>
            <a:endParaRPr lang="en-GB" dirty="0">
              <a:solidFill>
                <a:srgbClr val="00B1F1"/>
              </a:solidFill>
            </a:endParaRPr>
          </a:p>
        </p:txBody>
      </p:sp>
      <p:sp>
        <p:nvSpPr>
          <p:cNvPr id="8" name="Text Placeholder 6">
            <a:extLst>
              <a:ext uri="{FF2B5EF4-FFF2-40B4-BE49-F238E27FC236}">
                <a16:creationId xmlns:a16="http://schemas.microsoft.com/office/drawing/2014/main" id="{E720C3CC-8C5D-42D1-B4FC-E93A2685C420}"/>
              </a:ext>
            </a:extLst>
          </p:cNvPr>
          <p:cNvSpPr txBox="1">
            <a:spLocks/>
          </p:cNvSpPr>
          <p:nvPr/>
        </p:nvSpPr>
        <p:spPr>
          <a:xfrm>
            <a:off x="8229600" y="190672"/>
            <a:ext cx="3962400" cy="1143000"/>
          </a:xfrm>
          <a:prstGeom prst="rect">
            <a:avLst/>
          </a:prstGeom>
          <a:solidFill>
            <a:srgbClr val="92D050"/>
          </a:solid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Clr>
                <a:schemeClr val="tx1">
                  <a:lumMod val="65000"/>
                  <a:lumOff val="35000"/>
                </a:schemeClr>
              </a:buClr>
              <a:buFont typeface="Arial" pitchFamily="34" charset="0"/>
              <a:buChar char="•"/>
              <a:defRPr sz="2400" kern="1200">
                <a:solidFill>
                  <a:schemeClr val="tx1">
                    <a:lumMod val="65000"/>
                    <a:lumOff val="35000"/>
                  </a:schemeClr>
                </a:solidFill>
                <a:latin typeface="TheSans-Plain" pitchFamily="2" charset="0"/>
                <a:ea typeface="+mn-ea"/>
                <a:cs typeface="+mn-cs"/>
              </a:defRPr>
            </a:lvl1pPr>
            <a:lvl2pPr marL="742950" indent="-285750" algn="l" defTabSz="914400" rtl="0" eaLnBrk="1" latinLnBrk="0" hangingPunct="1">
              <a:spcBef>
                <a:spcPct val="20000"/>
              </a:spcBef>
              <a:buClr>
                <a:schemeClr val="tx1">
                  <a:lumMod val="65000"/>
                  <a:lumOff val="35000"/>
                </a:schemeClr>
              </a:buClr>
              <a:buFont typeface="Arial" pitchFamily="34" charset="0"/>
              <a:buChar char="•"/>
              <a:defRPr sz="2000" kern="1200">
                <a:solidFill>
                  <a:schemeClr val="tx1">
                    <a:lumMod val="65000"/>
                    <a:lumOff val="35000"/>
                  </a:schemeClr>
                </a:solidFill>
                <a:latin typeface="TheSans-Plain" pitchFamily="2" charset="0"/>
                <a:ea typeface="+mn-ea"/>
                <a:cs typeface="+mn-cs"/>
              </a:defRPr>
            </a:lvl2pPr>
            <a:lvl3pPr marL="1143000" indent="-228600" algn="l" defTabSz="914400" rtl="0" eaLnBrk="1" latinLnBrk="0" hangingPunct="1">
              <a:spcBef>
                <a:spcPct val="20000"/>
              </a:spcBef>
              <a:buClr>
                <a:schemeClr val="tx1">
                  <a:lumMod val="65000"/>
                  <a:lumOff val="35000"/>
                </a:schemeClr>
              </a:buClr>
              <a:buFont typeface="Arial" pitchFamily="34" charset="0"/>
              <a:buChar char="•"/>
              <a:defRPr sz="1800" kern="1200">
                <a:solidFill>
                  <a:schemeClr val="tx1">
                    <a:lumMod val="65000"/>
                    <a:lumOff val="35000"/>
                  </a:schemeClr>
                </a:solidFill>
                <a:latin typeface="TheSans-Plain" pitchFamily="2" charset="0"/>
                <a:ea typeface="+mn-ea"/>
                <a:cs typeface="+mn-cs"/>
              </a:defRPr>
            </a:lvl3pPr>
            <a:lvl4pPr marL="1600200" indent="-228600" algn="l" defTabSz="914400" rtl="0" eaLnBrk="1" latinLnBrk="0" hangingPunct="1">
              <a:spcBef>
                <a:spcPct val="20000"/>
              </a:spcBef>
              <a:buClr>
                <a:schemeClr val="tx1">
                  <a:lumMod val="65000"/>
                  <a:lumOff val="35000"/>
                </a:schemeClr>
              </a:buClr>
              <a:buFont typeface="Arial" pitchFamily="34" charset="0"/>
              <a:buChar char="•"/>
              <a:defRPr sz="1800" kern="1200">
                <a:solidFill>
                  <a:schemeClr val="tx1">
                    <a:lumMod val="65000"/>
                    <a:lumOff val="35000"/>
                  </a:schemeClr>
                </a:solidFill>
                <a:latin typeface="TheSans-Plain" pitchFamily="2" charset="0"/>
                <a:ea typeface="+mn-ea"/>
                <a:cs typeface="+mn-cs"/>
              </a:defRPr>
            </a:lvl4pPr>
            <a:lvl5pPr marL="2057400" indent="-228600" algn="l" defTabSz="914400" rtl="0" eaLnBrk="1" latinLnBrk="0" hangingPunct="1">
              <a:spcBef>
                <a:spcPct val="20000"/>
              </a:spcBef>
              <a:buClr>
                <a:schemeClr val="tx1">
                  <a:lumMod val="65000"/>
                  <a:lumOff val="35000"/>
                </a:schemeClr>
              </a:buClr>
              <a:buFont typeface="Arial" pitchFamily="34" charset="0"/>
              <a:buChar char="•"/>
              <a:defRPr sz="1600" kern="1200">
                <a:solidFill>
                  <a:schemeClr val="tx1">
                    <a:lumMod val="65000"/>
                    <a:lumOff val="35000"/>
                  </a:schemeClr>
                </a:solidFill>
                <a:latin typeface="TheSans-Plain"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l-SI" sz="1600" dirty="0">
                <a:solidFill>
                  <a:srgbClr val="000000"/>
                </a:solidFill>
                <a:latin typeface="TheSansBold-Plain" pitchFamily="2" charset="0"/>
              </a:rPr>
              <a:t>Legenda</a:t>
            </a:r>
          </a:p>
          <a:p>
            <a:r>
              <a:rPr lang="sl-SI" sz="1600" dirty="0">
                <a:solidFill>
                  <a:srgbClr val="000000"/>
                </a:solidFill>
                <a:latin typeface="TheSansBold-Plain" pitchFamily="2" charset="0"/>
              </a:rPr>
              <a:t>Skupni rezultati (zelena) = Vhodni + Neposredni (celoten življenjski cikel)</a:t>
            </a:r>
          </a:p>
          <a:p>
            <a:r>
              <a:rPr lang="sl-SI" sz="1600" dirty="0">
                <a:solidFill>
                  <a:srgbClr val="000000"/>
                </a:solidFill>
                <a:latin typeface="TheSansBold-Plain" pitchFamily="2" charset="0"/>
              </a:rPr>
              <a:t>Neposredni rezultati (siva) = Samo kar se zgodi v izbranem procesu</a:t>
            </a:r>
            <a:endParaRPr lang="en-GB" sz="1800" dirty="0">
              <a:latin typeface="TheSansBold-Plain" pitchFamily="2" charset="0"/>
            </a:endParaRPr>
          </a:p>
        </p:txBody>
      </p:sp>
      <p:sp>
        <p:nvSpPr>
          <p:cNvPr id="9" name="TextBox 8">
            <a:extLst>
              <a:ext uri="{FF2B5EF4-FFF2-40B4-BE49-F238E27FC236}">
                <a16:creationId xmlns:a16="http://schemas.microsoft.com/office/drawing/2014/main" id="{A0A6819D-FABB-7657-499D-5C55405F2A7F}"/>
              </a:ext>
            </a:extLst>
          </p:cNvPr>
          <p:cNvSpPr txBox="1"/>
          <p:nvPr/>
        </p:nvSpPr>
        <p:spPr>
          <a:xfrm>
            <a:off x="692150" y="1752600"/>
            <a:ext cx="10807700" cy="4524315"/>
          </a:xfrm>
          <a:prstGeom prst="rect">
            <a:avLst/>
          </a:prstGeom>
          <a:noFill/>
        </p:spPr>
        <p:txBody>
          <a:bodyPr wrap="square">
            <a:spAutoFit/>
          </a:bodyPr>
          <a:lstStyle/>
          <a:p>
            <a:r>
              <a:rPr lang="sl-SI" dirty="0">
                <a:latin typeface="Raleway" panose="020B0503030101060003" pitchFamily="34" charset="-18"/>
              </a:rPr>
              <a:t>Splošne informacije (neposredni rezultati): glavni prispevajoči procesi k vplivom in k tokom (inventar)</a:t>
            </a:r>
            <a:br>
              <a:rPr lang="sl-SI" dirty="0">
                <a:latin typeface="Raleway" panose="020B0503030101060003" pitchFamily="34" charset="-18"/>
              </a:rPr>
            </a:br>
            <a:r>
              <a:rPr lang="sl-SI" dirty="0">
                <a:latin typeface="Raleway" panose="020B0503030101060003" pitchFamily="34" charset="-18"/>
              </a:rPr>
              <a:t>Rezultati inventarja: skupna količina vhodnih in izhodnih tokov (neposredni rezultati, če razprete tokove); skupna količina produktov, proizvedenih v vseh procesih v življenjskem ciklu (skupne zahteve)</a:t>
            </a:r>
            <a:br>
              <a:rPr lang="sl-SI" dirty="0">
                <a:latin typeface="Raleway" panose="020B0503030101060003" pitchFamily="34" charset="-18"/>
              </a:rPr>
            </a:br>
            <a:r>
              <a:rPr lang="sl-SI" dirty="0">
                <a:latin typeface="Raleway" panose="020B0503030101060003" pitchFamily="34" charset="-18"/>
              </a:rPr>
              <a:t>Analiza vplivov: skupni rezultati (neposredni rezultati, če razprete kategorije → to ustreza splošnim informacijam)</a:t>
            </a:r>
            <a:br>
              <a:rPr lang="sl-SI" dirty="0">
                <a:latin typeface="Raleway" panose="020B0503030101060003" pitchFamily="34" charset="-18"/>
              </a:rPr>
            </a:br>
            <a:r>
              <a:rPr lang="sl-SI" dirty="0">
                <a:latin typeface="Raleway" panose="020B0503030101060003" pitchFamily="34" charset="-18"/>
              </a:rPr>
              <a:t>Rezultati procesov (neposredni in skupni rezultati): prispevek tokov k procesom (inventar) in prispevek procesov k vplivom</a:t>
            </a:r>
            <a:br>
              <a:rPr lang="sl-SI" dirty="0">
                <a:latin typeface="Raleway" panose="020B0503030101060003" pitchFamily="34" charset="-18"/>
              </a:rPr>
            </a:br>
            <a:r>
              <a:rPr lang="sl-SI" dirty="0">
                <a:latin typeface="Raleway" panose="020B0503030101060003" pitchFamily="34" charset="-18"/>
              </a:rPr>
              <a:t>Drevo prispevkov (skupni rezultati): prispevek tokov k procesom in procesov k vplivom (v različnih delih življenjskega cikla; ne ustreza neposredno rezultatom procesov)</a:t>
            </a:r>
            <a:br>
              <a:rPr lang="sl-SI" dirty="0">
                <a:latin typeface="Raleway" panose="020B0503030101060003" pitchFamily="34" charset="-18"/>
              </a:rPr>
            </a:br>
            <a:r>
              <a:rPr lang="sl-SI" dirty="0">
                <a:latin typeface="Raleway" panose="020B0503030101060003" pitchFamily="34" charset="-18"/>
              </a:rPr>
              <a:t>Združevanje (neposredni rezultati): možnost združevanja tokov in prikaza združenih rezultatov po skupinah</a:t>
            </a:r>
            <a:br>
              <a:rPr lang="sl-SI" dirty="0">
                <a:latin typeface="Raleway" panose="020B0503030101060003" pitchFamily="34" charset="-18"/>
              </a:rPr>
            </a:br>
            <a:r>
              <a:rPr lang="sl-SI" dirty="0">
                <a:latin typeface="Raleway" panose="020B0503030101060003" pitchFamily="34" charset="-18"/>
              </a:rPr>
              <a:t>Lokacije (neposredni rezultati): geografska lokalizacija vplivov</a:t>
            </a:r>
            <a:br>
              <a:rPr lang="sl-SI" dirty="0">
                <a:latin typeface="Raleway" panose="020B0503030101060003" pitchFamily="34" charset="-18"/>
              </a:rPr>
            </a:br>
            <a:r>
              <a:rPr lang="sl-SI" dirty="0" err="1">
                <a:latin typeface="Raleway" panose="020B0503030101060003" pitchFamily="34" charset="-18"/>
              </a:rPr>
              <a:t>Sankeyev</a:t>
            </a:r>
            <a:r>
              <a:rPr lang="sl-SI" dirty="0">
                <a:latin typeface="Raleway" panose="020B0503030101060003" pitchFamily="34" charset="-18"/>
              </a:rPr>
              <a:t> diagram (neposredni in skupni rezultati): prispevek tokov k procesom (inventar) in procesov k vplivom (to ustreza rezultatom procesov)</a:t>
            </a:r>
            <a:br>
              <a:rPr lang="sl-SI" dirty="0">
                <a:latin typeface="Raleway" panose="020B0503030101060003" pitchFamily="34" charset="-18"/>
              </a:rPr>
            </a:br>
            <a:r>
              <a:rPr lang="sl-SI" dirty="0">
                <a:latin typeface="Raleway" panose="020B0503030101060003" pitchFamily="34" charset="-18"/>
              </a:rPr>
              <a:t>Preverjanje LCIA: tokovi, ki niso vključeni v izbrano metodo ocenjevanja vplivov</a:t>
            </a:r>
            <a:endParaRPr lang="en-GB" dirty="0">
              <a:latin typeface="Raleway" panose="020B0503030101060003" pitchFamily="34" charset="-18"/>
            </a:endParaRPr>
          </a:p>
        </p:txBody>
      </p:sp>
    </p:spTree>
    <p:extLst>
      <p:ext uri="{BB962C8B-B14F-4D97-AF65-F5344CB8AC3E}">
        <p14:creationId xmlns:p14="http://schemas.microsoft.com/office/powerpoint/2010/main" val="2087061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1676400"/>
            <a:ext cx="6858000" cy="2781300"/>
          </a:xfrm>
          <a:prstGeom prst="rect">
            <a:avLst/>
          </a:prstGeom>
        </p:spPr>
        <p:txBody>
          <a:bodyPr/>
          <a:lstStyle/>
          <a:p>
            <a:pPr algn="ctr"/>
            <a:r>
              <a:rPr lang="sl" dirty="0">
                <a:solidFill>
                  <a:srgbClr val="00B1F1"/>
                </a:solidFill>
                <a:cs typeface="Times New Roman"/>
              </a:rPr>
              <a:t>Kaj je</a:t>
            </a:r>
            <a:br>
              <a:rPr lang="sl-SI" dirty="0">
                <a:solidFill>
                  <a:srgbClr val="00B1F1"/>
                </a:solidFill>
                <a:cs typeface="Times New Roman"/>
              </a:rPr>
            </a:br>
            <a:r>
              <a:rPr lang="sl" dirty="0">
                <a:solidFill>
                  <a:srgbClr val="800080"/>
                </a:solidFill>
                <a:cs typeface="Times New Roman"/>
              </a:rPr>
              <a:t>CILJ IN OBSEG ANALIZE?</a:t>
            </a:r>
            <a:br>
              <a:rPr lang="sl" dirty="0">
                <a:solidFill>
                  <a:srgbClr val="800080"/>
                </a:solidFill>
                <a:cs typeface="Times New Roman"/>
              </a:rPr>
            </a:br>
            <a:r>
              <a:rPr lang="sl" dirty="0">
                <a:solidFill>
                  <a:srgbClr val="800080"/>
                </a:solidFill>
                <a:cs typeface="Times New Roman"/>
              </a:rPr>
              <a:t>FUNKCIJSKA ENOTA? </a:t>
            </a:r>
            <a:br>
              <a:rPr lang="en-US" dirty="0">
                <a:solidFill>
                  <a:srgbClr val="800080"/>
                </a:solidFill>
                <a:cs typeface="Times New Roman"/>
              </a:rPr>
            </a:br>
            <a:r>
              <a:rPr lang="sl" dirty="0">
                <a:solidFill>
                  <a:srgbClr val="800080"/>
                </a:solidFill>
                <a:cs typeface="Times New Roman"/>
              </a:rPr>
              <a:t>MEJA SISTEMA?</a:t>
            </a:r>
            <a:endParaRPr lang="en-US" u="sng" dirty="0">
              <a:solidFill>
                <a:srgbClr val="800080"/>
              </a:solidFill>
              <a:cs typeface="Times New Roman"/>
            </a:endParaRPr>
          </a:p>
        </p:txBody>
      </p:sp>
    </p:spTree>
    <p:extLst>
      <p:ext uri="{BB962C8B-B14F-4D97-AF65-F5344CB8AC3E}">
        <p14:creationId xmlns:p14="http://schemas.microsoft.com/office/powerpoint/2010/main" val="36553542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20E0F-51AE-BA32-1938-C115E974424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46ACCC4-3F53-AF98-669D-657DCF40B857}"/>
              </a:ext>
            </a:extLst>
          </p:cNvPr>
          <p:cNvSpPr>
            <a:spLocks noGrp="1"/>
          </p:cNvSpPr>
          <p:nvPr>
            <p:ph type="body" sz="quarter" idx="4294967295"/>
          </p:nvPr>
        </p:nvSpPr>
        <p:spPr>
          <a:xfrm>
            <a:off x="1066800" y="1539875"/>
            <a:ext cx="11125200" cy="4503738"/>
          </a:xfrm>
          <a:prstGeom prst="rect">
            <a:avLst/>
          </a:prstGeom>
        </p:spPr>
        <p:txBody>
          <a:bodyPr/>
          <a:lstStyle/>
          <a:p>
            <a:pPr marL="0" indent="0" algn="just">
              <a:buNone/>
            </a:pPr>
            <a:r>
              <a:rPr lang="sl-SI" dirty="0">
                <a:latin typeface="Raleway" panose="020B0503030101060003" pitchFamily="34" charset="-18"/>
              </a:rPr>
              <a:t>Za prikaz prispevkov posameznih faz življenjskega cikla je primeren drugačen pristop modeliranja:</a:t>
            </a:r>
            <a:endParaRPr lang="sl" dirty="0">
              <a:latin typeface="Raleway" panose="020B0503030101060003" pitchFamily="34" charset="-18"/>
            </a:endParaRPr>
          </a:p>
          <a:p>
            <a:pPr marL="0" indent="0">
              <a:buNone/>
            </a:pPr>
            <a:endParaRPr lang="en-GB" dirty="0">
              <a:latin typeface="Raleway" panose="020B0503030101060003" pitchFamily="34" charset="-18"/>
            </a:endParaRPr>
          </a:p>
          <a:p>
            <a:pPr marL="0" indent="0">
              <a:buNone/>
            </a:pPr>
            <a:endParaRPr lang="en-GB" dirty="0">
              <a:latin typeface="Raleway" panose="020B0503030101060003" pitchFamily="34" charset="-18"/>
            </a:endParaRPr>
          </a:p>
        </p:txBody>
      </p:sp>
      <p:sp>
        <p:nvSpPr>
          <p:cNvPr id="2" name="Titel 1">
            <a:extLst>
              <a:ext uri="{FF2B5EF4-FFF2-40B4-BE49-F238E27FC236}">
                <a16:creationId xmlns:a16="http://schemas.microsoft.com/office/drawing/2014/main" id="{952B034B-2F30-36AC-4EB4-73CC59DB13B1}"/>
              </a:ext>
            </a:extLst>
          </p:cNvPr>
          <p:cNvSpPr>
            <a:spLocks noGrp="1"/>
          </p:cNvSpPr>
          <p:nvPr>
            <p:ph type="title" idx="4294967295"/>
          </p:nvPr>
        </p:nvSpPr>
        <p:spPr>
          <a:xfrm>
            <a:off x="0" y="47625"/>
            <a:ext cx="10972800" cy="1143000"/>
          </a:xfrm>
          <a:prstGeom prst="rect">
            <a:avLst/>
          </a:prstGeom>
        </p:spPr>
        <p:txBody>
          <a:bodyPr>
            <a:normAutofit fontScale="90000"/>
          </a:bodyPr>
          <a:lstStyle/>
          <a:p>
            <a:r>
              <a:rPr lang="sl" dirty="0">
                <a:solidFill>
                  <a:srgbClr val="00B1F1"/>
                </a:solidFill>
              </a:rPr>
              <a:t>Linearni življenjski cikel v primerjavi s fazami življenjskega cikla</a:t>
            </a:r>
            <a:endParaRPr lang="en-GB" dirty="0">
              <a:solidFill>
                <a:srgbClr val="00B1F1"/>
              </a:solidFill>
            </a:endParaRPr>
          </a:p>
        </p:txBody>
      </p:sp>
      <p:sp>
        <p:nvSpPr>
          <p:cNvPr id="20" name="Textfeld 19">
            <a:extLst>
              <a:ext uri="{FF2B5EF4-FFF2-40B4-BE49-F238E27FC236}">
                <a16:creationId xmlns:a16="http://schemas.microsoft.com/office/drawing/2014/main" id="{651A2A87-F1C9-DF2F-7810-533B07EBAA52}"/>
              </a:ext>
            </a:extLst>
          </p:cNvPr>
          <p:cNvSpPr txBox="1"/>
          <p:nvPr/>
        </p:nvSpPr>
        <p:spPr>
          <a:xfrm>
            <a:off x="403338" y="2505670"/>
            <a:ext cx="1667279" cy="923330"/>
          </a:xfrm>
          <a:prstGeom prst="rect">
            <a:avLst/>
          </a:prstGeom>
          <a:noFill/>
        </p:spPr>
        <p:txBody>
          <a:bodyPr wrap="square">
            <a:spAutoFit/>
          </a:bodyPr>
          <a:lstStyle/>
          <a:p>
            <a:r>
              <a:rPr lang="sl" dirty="0">
                <a:solidFill>
                  <a:srgbClr val="00B1F1"/>
                </a:solidFill>
                <a:latin typeface="Raleway" panose="020B0503030101060003" pitchFamily="34" charset="-18"/>
              </a:rPr>
              <a:t>Model življenjskega cikla</a:t>
            </a:r>
            <a:endParaRPr lang="en-DE" dirty="0">
              <a:latin typeface="Raleway" panose="020B0503030101060003" pitchFamily="34" charset="-18"/>
            </a:endParaRPr>
          </a:p>
        </p:txBody>
      </p:sp>
      <p:sp>
        <p:nvSpPr>
          <p:cNvPr id="22" name="Textfeld 21">
            <a:extLst>
              <a:ext uri="{FF2B5EF4-FFF2-40B4-BE49-F238E27FC236}">
                <a16:creationId xmlns:a16="http://schemas.microsoft.com/office/drawing/2014/main" id="{9C0DC57F-4F27-65EE-ADA0-A0B373CCE18B}"/>
              </a:ext>
            </a:extLst>
          </p:cNvPr>
          <p:cNvSpPr txBox="1"/>
          <p:nvPr/>
        </p:nvSpPr>
        <p:spPr>
          <a:xfrm>
            <a:off x="403338" y="4852179"/>
            <a:ext cx="1667279" cy="923330"/>
          </a:xfrm>
          <a:prstGeom prst="rect">
            <a:avLst/>
          </a:prstGeom>
          <a:noFill/>
        </p:spPr>
        <p:txBody>
          <a:bodyPr wrap="square">
            <a:spAutoFit/>
          </a:bodyPr>
          <a:lstStyle/>
          <a:p>
            <a:r>
              <a:rPr lang="sl" dirty="0">
                <a:solidFill>
                  <a:srgbClr val="00B1F1"/>
                </a:solidFill>
                <a:latin typeface="Raleway" panose="020B0503030101060003" pitchFamily="34" charset="-18"/>
              </a:rPr>
              <a:t>Faze življenjskega cikla</a:t>
            </a:r>
            <a:endParaRPr lang="en-DE" dirty="0">
              <a:latin typeface="Raleway" panose="020B0503030101060003" pitchFamily="34" charset="-18"/>
            </a:endParaRPr>
          </a:p>
        </p:txBody>
      </p:sp>
      <p:sp>
        <p:nvSpPr>
          <p:cNvPr id="23" name="Textfeld 22">
            <a:extLst>
              <a:ext uri="{FF2B5EF4-FFF2-40B4-BE49-F238E27FC236}">
                <a16:creationId xmlns:a16="http://schemas.microsoft.com/office/drawing/2014/main" id="{308FFBAF-6625-A9D1-5AEB-5FD71C77FD14}"/>
              </a:ext>
            </a:extLst>
          </p:cNvPr>
          <p:cNvSpPr txBox="1"/>
          <p:nvPr/>
        </p:nvSpPr>
        <p:spPr>
          <a:xfrm>
            <a:off x="7772400" y="4024917"/>
            <a:ext cx="4168662" cy="584775"/>
          </a:xfrm>
          <a:prstGeom prst="rect">
            <a:avLst/>
          </a:prstGeom>
          <a:noFill/>
        </p:spPr>
        <p:txBody>
          <a:bodyPr wrap="square">
            <a:spAutoFit/>
          </a:bodyPr>
          <a:lstStyle/>
          <a:p>
            <a:r>
              <a:rPr lang="sl" sz="1600" dirty="0">
                <a:solidFill>
                  <a:srgbClr val="00B1F1"/>
                </a:solidFill>
                <a:latin typeface="Raleway" panose="020B0503030101060003" pitchFamily="34" charset="-18"/>
              </a:rPr>
              <a:t>Sankeyjev diagram stopenj življenjskega cikla</a:t>
            </a:r>
            <a:endParaRPr lang="en-DE" sz="1600" dirty="0">
              <a:latin typeface="Raleway" panose="020B0503030101060003" pitchFamily="34" charset="-18"/>
            </a:endParaRPr>
          </a:p>
        </p:txBody>
      </p:sp>
      <p:pic>
        <p:nvPicPr>
          <p:cNvPr id="10" name="Grafik 9">
            <a:extLst>
              <a:ext uri="{FF2B5EF4-FFF2-40B4-BE49-F238E27FC236}">
                <a16:creationId xmlns:a16="http://schemas.microsoft.com/office/drawing/2014/main" id="{AC5F52AD-75D8-3BAB-0AE1-652361B8D8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7557" y="2199973"/>
            <a:ext cx="5164752" cy="1370119"/>
          </a:xfrm>
          <a:prstGeom prst="rect">
            <a:avLst/>
          </a:prstGeom>
        </p:spPr>
      </p:pic>
      <p:pic>
        <p:nvPicPr>
          <p:cNvPr id="6" name="Grafik 5">
            <a:extLst>
              <a:ext uri="{FF2B5EF4-FFF2-40B4-BE49-F238E27FC236}">
                <a16:creationId xmlns:a16="http://schemas.microsoft.com/office/drawing/2014/main" id="{A78A07C3-53BF-7AA4-1587-693752509A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7557" y="3730228"/>
            <a:ext cx="4564073" cy="3056179"/>
          </a:xfrm>
          <a:prstGeom prst="rect">
            <a:avLst/>
          </a:prstGeom>
        </p:spPr>
      </p:pic>
      <p:pic>
        <p:nvPicPr>
          <p:cNvPr id="11" name="Grafik 10">
            <a:extLst>
              <a:ext uri="{FF2B5EF4-FFF2-40B4-BE49-F238E27FC236}">
                <a16:creationId xmlns:a16="http://schemas.microsoft.com/office/drawing/2014/main" id="{D5D101D0-FF54-8BCF-4A72-73E7BBAE87C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33439" y="4391974"/>
            <a:ext cx="2887922" cy="1919733"/>
          </a:xfrm>
          <a:prstGeom prst="rect">
            <a:avLst/>
          </a:prstGeom>
        </p:spPr>
      </p:pic>
      <p:pic>
        <p:nvPicPr>
          <p:cNvPr id="13" name="Grafik 12">
            <a:extLst>
              <a:ext uri="{FF2B5EF4-FFF2-40B4-BE49-F238E27FC236}">
                <a16:creationId xmlns:a16="http://schemas.microsoft.com/office/drawing/2014/main" id="{9DA911C5-ED32-6C51-DDD9-7C60FEE494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61666" y="2468861"/>
            <a:ext cx="3886563" cy="1261367"/>
          </a:xfrm>
          <a:prstGeom prst="rect">
            <a:avLst/>
          </a:prstGeom>
        </p:spPr>
      </p:pic>
      <p:sp>
        <p:nvSpPr>
          <p:cNvPr id="14" name="Textfeld 13">
            <a:extLst>
              <a:ext uri="{FF2B5EF4-FFF2-40B4-BE49-F238E27FC236}">
                <a16:creationId xmlns:a16="http://schemas.microsoft.com/office/drawing/2014/main" id="{FBD699FD-D360-DFB8-DABE-38EBBE02D2EF}"/>
              </a:ext>
            </a:extLst>
          </p:cNvPr>
          <p:cNvSpPr txBox="1"/>
          <p:nvPr/>
        </p:nvSpPr>
        <p:spPr>
          <a:xfrm>
            <a:off x="7772400" y="1861419"/>
            <a:ext cx="3810000" cy="584775"/>
          </a:xfrm>
          <a:prstGeom prst="rect">
            <a:avLst/>
          </a:prstGeom>
          <a:noFill/>
        </p:spPr>
        <p:txBody>
          <a:bodyPr wrap="square">
            <a:spAutoFit/>
          </a:bodyPr>
          <a:lstStyle/>
          <a:p>
            <a:r>
              <a:rPr lang="sl-SI" sz="1600" dirty="0">
                <a:solidFill>
                  <a:srgbClr val="00B1F1"/>
                </a:solidFill>
                <a:latin typeface="Raleway" panose="020B0503030101060003" pitchFamily="34" charset="-18"/>
              </a:rPr>
              <a:t>Drevo prispevkov faz življenjskega cikla</a:t>
            </a:r>
            <a:endParaRPr lang="en-DE" sz="1600" dirty="0">
              <a:latin typeface="Raleway" panose="020B0503030101060003" pitchFamily="34" charset="-18"/>
            </a:endParaRPr>
          </a:p>
        </p:txBody>
      </p:sp>
    </p:spTree>
    <p:extLst>
      <p:ext uri="{BB962C8B-B14F-4D97-AF65-F5344CB8AC3E}">
        <p14:creationId xmlns:p14="http://schemas.microsoft.com/office/powerpoint/2010/main" val="52871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3357A-C95E-96AB-142E-1351940E7F6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678799" y="1600200"/>
            <a:ext cx="6120280" cy="3276600"/>
          </a:xfrm>
          <a:prstGeom prst="rect">
            <a:avLst/>
          </a:prstGeom>
          <a:effectLst>
            <a:reflection blurRad="6350" stA="50000" endA="300" endPos="55000" dir="5400000" sy="-100000" algn="bl" rotWithShape="0"/>
          </a:effectLst>
          <a:scene3d>
            <a:camera prst="perspectiveHeroicExtremeLeftFacing"/>
            <a:lightRig rig="threePt" dir="t"/>
          </a:scene3d>
        </p:spPr>
      </p:pic>
      <p:sp>
        <p:nvSpPr>
          <p:cNvPr id="6" name="Abgerundetes Rechteck 5"/>
          <p:cNvSpPr/>
          <p:nvPr/>
        </p:nvSpPr>
        <p:spPr>
          <a:xfrm>
            <a:off x="2024064" y="2928938"/>
            <a:ext cx="4714875" cy="1143000"/>
          </a:xfrm>
          <a:prstGeom prst="roundRect">
            <a:avLst>
              <a:gd name="adj" fmla="val 6287"/>
            </a:avLst>
          </a:prstGeom>
          <a:solidFill>
            <a:srgbClr val="12598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3600" dirty="0">
                <a:solidFill>
                  <a:schemeClr val="bg1"/>
                </a:solidFill>
                <a:latin typeface="Raleway" panose="020B0503030101060003" pitchFamily="34" charset="-18"/>
              </a:rPr>
              <a:t>Projekti</a:t>
            </a:r>
            <a:endParaRPr lang="de-DE" sz="3600" dirty="0">
              <a:solidFill>
                <a:schemeClr val="bg1"/>
              </a:solidFill>
              <a:latin typeface="Raleway" panose="020B0503030101060003" pitchFamily="34" charset="-18"/>
            </a:endParaRPr>
          </a:p>
        </p:txBody>
      </p:sp>
      <p:sp>
        <p:nvSpPr>
          <p:cNvPr id="2" name="Textfeld 1"/>
          <p:cNvSpPr txBox="1"/>
          <p:nvPr/>
        </p:nvSpPr>
        <p:spPr>
          <a:xfrm>
            <a:off x="1846385" y="5470769"/>
            <a:ext cx="184666" cy="369332"/>
          </a:xfrm>
          <a:prstGeom prst="rect">
            <a:avLst/>
          </a:prstGeom>
          <a:noFill/>
        </p:spPr>
        <p:txBody>
          <a:bodyPr wrap="none" rtlCol="0">
            <a:spAutoFit/>
          </a:bodyPr>
          <a:lstStyle/>
          <a:p>
            <a:endParaRPr lang="de-DE" dirty="0">
              <a:latin typeface="Raleway" panose="020B0503030101060003" pitchFamily="34" charset="-18"/>
            </a:endParaRPr>
          </a:p>
        </p:txBody>
      </p:sp>
    </p:spTree>
    <p:extLst>
      <p:ext uri="{BB962C8B-B14F-4D97-AF65-F5344CB8AC3E}">
        <p14:creationId xmlns:p14="http://schemas.microsoft.com/office/powerpoint/2010/main" val="18333689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a:prstGeom prst="rect">
            <a:avLst/>
          </a:prstGeom>
        </p:spPr>
        <p:txBody>
          <a:bodyPr/>
          <a:lstStyle/>
          <a:p>
            <a:r>
              <a:rPr lang="sl" dirty="0">
                <a:solidFill>
                  <a:srgbClr val="00B1F1"/>
                </a:solidFill>
              </a:rPr>
              <a:t>Modeliranje v openLCA</a:t>
            </a:r>
            <a:r>
              <a:rPr lang="sl" dirty="0">
                <a:solidFill>
                  <a:srgbClr val="00B0F0"/>
                </a:solidFill>
              </a:rPr>
              <a:t>: </a:t>
            </a:r>
            <a:r>
              <a:rPr lang="sl" dirty="0"/>
              <a:t>Projekti</a:t>
            </a:r>
            <a:endParaRPr lang="en-GB"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399" y="1178592"/>
            <a:ext cx="6933218" cy="4993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123124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5597CEB-E5AA-4EB4-8345-4E19007474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2362201"/>
            <a:ext cx="3619814" cy="2446232"/>
          </a:xfrm>
          <a:prstGeom prst="rect">
            <a:avLst/>
          </a:prstGeom>
        </p:spPr>
      </p:pic>
      <p:sp>
        <p:nvSpPr>
          <p:cNvPr id="19" name="Textfeld 18"/>
          <p:cNvSpPr txBox="1"/>
          <p:nvPr/>
        </p:nvSpPr>
        <p:spPr>
          <a:xfrm>
            <a:off x="2264833" y="3841750"/>
            <a:ext cx="184666" cy="369332"/>
          </a:xfrm>
          <a:prstGeom prst="rect">
            <a:avLst/>
          </a:prstGeom>
          <a:noFill/>
        </p:spPr>
        <p:txBody>
          <a:bodyPr wrap="none" rtlCol="0">
            <a:spAutoFit/>
          </a:bodyPr>
          <a:lstStyle/>
          <a:p>
            <a:endParaRPr lang="de-DE"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lstStyle/>
          <a:p>
            <a:r>
              <a:rPr lang="sl" dirty="0">
                <a:solidFill>
                  <a:srgbClr val="00B1F1"/>
                </a:solidFill>
              </a:rPr>
              <a:t>Projekt: </a:t>
            </a:r>
            <a:r>
              <a:rPr lang="sl" dirty="0"/>
              <a:t>Ustvarjanje</a:t>
            </a:r>
            <a:endParaRPr lang="en-GB" dirty="0"/>
          </a:p>
        </p:txBody>
      </p:sp>
      <p:sp>
        <p:nvSpPr>
          <p:cNvPr id="7" name="Abgerundete rechteckige Legende 6"/>
          <p:cNvSpPr/>
          <p:nvPr/>
        </p:nvSpPr>
        <p:spPr>
          <a:xfrm>
            <a:off x="4673922" y="2679069"/>
            <a:ext cx="2667000" cy="1143000"/>
          </a:xfrm>
          <a:prstGeom prst="wedgeRoundRectCallout">
            <a:avLst>
              <a:gd name="adj1" fmla="val -95411"/>
              <a:gd name="adj2" fmla="val -16409"/>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1. Desni klik na mapo Projekti in izberite »</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Create</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new</a:t>
            </a:r>
            <a:r>
              <a:rPr lang="sl-SI" sz="1600" dirty="0">
                <a:solidFill>
                  <a:schemeClr val="bg1"/>
                </a:solidFill>
                <a:latin typeface="Raleway" panose="020B0503030101060003" pitchFamily="34" charset="-18"/>
              </a:rPr>
              <a:t> </a:t>
            </a:r>
            <a:r>
              <a:rPr lang="sl-SI" sz="1600" dirty="0" err="1">
                <a:solidFill>
                  <a:schemeClr val="bg1"/>
                </a:solidFill>
                <a:latin typeface="Raleway" panose="020B0503030101060003" pitchFamily="34" charset="-18"/>
              </a:rPr>
              <a:t>project</a:t>
            </a:r>
            <a:r>
              <a:rPr lang="sl" sz="1600" dirty="0">
                <a:solidFill>
                  <a:schemeClr val="bg1"/>
                </a:solidFill>
                <a:latin typeface="Raleway" panose="020B0503030101060003" pitchFamily="34" charset="-18"/>
              </a:rPr>
              <a:t>«</a:t>
            </a:r>
          </a:p>
        </p:txBody>
      </p:sp>
    </p:spTree>
    <p:extLst>
      <p:ext uri="{BB962C8B-B14F-4D97-AF65-F5344CB8AC3E}">
        <p14:creationId xmlns:p14="http://schemas.microsoft.com/office/powerpoint/2010/main" val="121858023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feld 18"/>
          <p:cNvSpPr txBox="1"/>
          <p:nvPr/>
        </p:nvSpPr>
        <p:spPr>
          <a:xfrm>
            <a:off x="2264833" y="3841750"/>
            <a:ext cx="184666" cy="369332"/>
          </a:xfrm>
          <a:prstGeom prst="rect">
            <a:avLst/>
          </a:prstGeom>
          <a:noFill/>
        </p:spPr>
        <p:txBody>
          <a:bodyPr wrap="none" rtlCol="0">
            <a:spAutoFit/>
          </a:bodyPr>
          <a:lstStyle/>
          <a:p>
            <a:endParaRPr lang="de-DE"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lstStyle/>
          <a:p>
            <a:r>
              <a:rPr lang="sl" dirty="0">
                <a:solidFill>
                  <a:srgbClr val="00B1F1"/>
                </a:solidFill>
              </a:rPr>
              <a:t>Projekt:</a:t>
            </a:r>
            <a:r>
              <a:rPr lang="sl" dirty="0"/>
              <a:t> Ustvarjanje (II)</a:t>
            </a:r>
            <a:endParaRPr lang="en-GB" dirty="0"/>
          </a:p>
        </p:txBody>
      </p:sp>
      <p:pic>
        <p:nvPicPr>
          <p:cNvPr id="5" name="Grafik 4">
            <a:extLst>
              <a:ext uri="{FF2B5EF4-FFF2-40B4-BE49-F238E27FC236}">
                <a16:creationId xmlns:a16="http://schemas.microsoft.com/office/drawing/2014/main" id="{379F27D1-3F9A-43B5-9783-69F5E04671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7400" y="1762360"/>
            <a:ext cx="4990070" cy="3638081"/>
          </a:xfrm>
          <a:prstGeom prst="rect">
            <a:avLst/>
          </a:prstGeom>
          <a:ln>
            <a:noFill/>
          </a:ln>
          <a:effectLst>
            <a:outerShdw blurRad="292100" dist="139700" dir="2700000" algn="tl" rotWithShape="0">
              <a:srgbClr val="333333">
                <a:alpha val="65000"/>
              </a:srgbClr>
            </a:outerShdw>
          </a:effectLst>
        </p:spPr>
      </p:pic>
      <p:sp>
        <p:nvSpPr>
          <p:cNvPr id="12" name="Abgerundete rechteckige Legende 11"/>
          <p:cNvSpPr/>
          <p:nvPr/>
        </p:nvSpPr>
        <p:spPr>
          <a:xfrm>
            <a:off x="7162800" y="2590800"/>
            <a:ext cx="2286000" cy="990600"/>
          </a:xfrm>
          <a:prstGeom prst="wedgeRoundRectCallout">
            <a:avLst>
              <a:gd name="adj1" fmla="val -115991"/>
              <a:gd name="adj2" fmla="val 205253"/>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2. Poimenujte projekt in izberite »Finish«.</a:t>
            </a:r>
          </a:p>
        </p:txBody>
      </p:sp>
    </p:spTree>
    <p:extLst>
      <p:ext uri="{BB962C8B-B14F-4D97-AF65-F5344CB8AC3E}">
        <p14:creationId xmlns:p14="http://schemas.microsoft.com/office/powerpoint/2010/main" val="319088090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950F80A-A061-435D-9357-A6E9FDE514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7400" y="1066800"/>
            <a:ext cx="11057578" cy="5166808"/>
          </a:xfrm>
          <a:prstGeom prst="rect">
            <a:avLst/>
          </a:prstGeom>
        </p:spPr>
      </p:pic>
      <p:sp>
        <p:nvSpPr>
          <p:cNvPr id="2" name="Title 1"/>
          <p:cNvSpPr>
            <a:spLocks noGrp="1"/>
          </p:cNvSpPr>
          <p:nvPr>
            <p:ph type="title" idx="4294967295"/>
          </p:nvPr>
        </p:nvSpPr>
        <p:spPr>
          <a:xfrm>
            <a:off x="0" y="274638"/>
            <a:ext cx="10972800" cy="1143000"/>
          </a:xfrm>
          <a:prstGeom prst="rect">
            <a:avLst/>
          </a:prstGeom>
        </p:spPr>
        <p:txBody>
          <a:bodyPr/>
          <a:lstStyle/>
          <a:p>
            <a:r>
              <a:rPr lang="sl" dirty="0">
                <a:solidFill>
                  <a:srgbClr val="00B1F1"/>
                </a:solidFill>
              </a:rPr>
              <a:t>Projekt:</a:t>
            </a:r>
            <a:r>
              <a:rPr lang="sl" dirty="0"/>
              <a:t> Ustvarjanje (III)</a:t>
            </a:r>
            <a:endParaRPr lang="en-GB" dirty="0"/>
          </a:p>
        </p:txBody>
      </p:sp>
      <p:sp>
        <p:nvSpPr>
          <p:cNvPr id="19" name="Textfeld 18"/>
          <p:cNvSpPr txBox="1"/>
          <p:nvPr/>
        </p:nvSpPr>
        <p:spPr>
          <a:xfrm>
            <a:off x="2264833" y="3841750"/>
            <a:ext cx="184666" cy="369332"/>
          </a:xfrm>
          <a:prstGeom prst="rect">
            <a:avLst/>
          </a:prstGeom>
          <a:noFill/>
        </p:spPr>
        <p:txBody>
          <a:bodyPr wrap="none" rtlCol="0">
            <a:spAutoFit/>
          </a:bodyPr>
          <a:lstStyle/>
          <a:p>
            <a:endParaRPr lang="de-DE" dirty="0">
              <a:latin typeface="Raleway" panose="020B0503030101060003" pitchFamily="34" charset="-18"/>
            </a:endParaRPr>
          </a:p>
        </p:txBody>
      </p:sp>
      <p:sp>
        <p:nvSpPr>
          <p:cNvPr id="18" name="Abgerundete rechteckige Legende 17"/>
          <p:cNvSpPr/>
          <p:nvPr/>
        </p:nvSpPr>
        <p:spPr>
          <a:xfrm>
            <a:off x="8441267" y="2438400"/>
            <a:ext cx="2971800" cy="1821404"/>
          </a:xfrm>
          <a:prstGeom prst="wedgeRoundRectCallout">
            <a:avLst>
              <a:gd name="adj1" fmla="val 97541"/>
              <a:gd name="adj2" fmla="val 93244"/>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600" dirty="0">
                <a:solidFill>
                  <a:schemeClr val="bg1"/>
                </a:solidFill>
                <a:latin typeface="Raleway" panose="020B0503030101060003" pitchFamily="34" charset="-18"/>
              </a:rPr>
              <a:t>3. </a:t>
            </a:r>
            <a:r>
              <a:rPr lang="sl-SI" sz="1600" dirty="0">
                <a:solidFill>
                  <a:schemeClr val="bg1"/>
                </a:solidFill>
                <a:latin typeface="Raleway" panose="020B0503030101060003" pitchFamily="34" charset="-18"/>
              </a:rPr>
              <a:t>V urejevalnem oknu se bo odprl nov zavihek s projektom. Kliknite na zeleni gumb za izbiro različnih produktnih sistemov za primerjavo.</a:t>
            </a:r>
            <a:endParaRPr lang="sl"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307437013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E365C54-201C-4642-84F8-71F6132D69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7563" y="2103048"/>
            <a:ext cx="7376799" cy="4138019"/>
          </a:xfrm>
          <a:prstGeom prst="rect">
            <a:avLst/>
          </a:prstGeom>
        </p:spPr>
      </p:pic>
      <p:sp>
        <p:nvSpPr>
          <p:cNvPr id="6" name="Content Placeholder 5"/>
          <p:cNvSpPr>
            <a:spLocks noGrp="1"/>
          </p:cNvSpPr>
          <p:nvPr>
            <p:ph type="body" sz="quarter" idx="4294967295"/>
          </p:nvPr>
        </p:nvSpPr>
        <p:spPr>
          <a:xfrm>
            <a:off x="1117600" y="1495425"/>
            <a:ext cx="11074400" cy="4724400"/>
          </a:xfrm>
          <a:prstGeom prst="rect">
            <a:avLst/>
          </a:prstGeom>
        </p:spPr>
        <p:txBody>
          <a:bodyPr>
            <a:noAutofit/>
          </a:bodyPr>
          <a:lstStyle/>
          <a:p>
            <a:pPr>
              <a:defRPr/>
            </a:pPr>
            <a:r>
              <a:rPr lang="sl-SI" dirty="0">
                <a:latin typeface="Raleway" panose="020B0503030101060003" pitchFamily="34" charset="-18"/>
              </a:rPr>
              <a:t>Primerjati je mogoče enake ali različne produktne sisteme.</a:t>
            </a:r>
            <a:endParaRPr lang="en-GB"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 dirty="0"/>
              <a:t>Primerjalne ocene: </a:t>
            </a:r>
            <a:r>
              <a:rPr lang="sl" dirty="0">
                <a:solidFill>
                  <a:srgbClr val="00B1F1"/>
                </a:solidFill>
              </a:rPr>
              <a:t>Projekti</a:t>
            </a:r>
            <a:endParaRPr lang="en-GB" dirty="0">
              <a:solidFill>
                <a:srgbClr val="00B1F1"/>
              </a:solidFill>
            </a:endParaRPr>
          </a:p>
        </p:txBody>
      </p:sp>
      <p:sp>
        <p:nvSpPr>
          <p:cNvPr id="8" name="Abgerundete rechteckige Legende 7"/>
          <p:cNvSpPr/>
          <p:nvPr/>
        </p:nvSpPr>
        <p:spPr>
          <a:xfrm>
            <a:off x="4191000" y="3886200"/>
            <a:ext cx="1447800" cy="1018204"/>
          </a:xfrm>
          <a:prstGeom prst="wedgeRoundRectCallout">
            <a:avLst>
              <a:gd name="adj1" fmla="val 57268"/>
              <a:gd name="adj2" fmla="val 96067"/>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lgn="ctr">
              <a:defRPr/>
            </a:pPr>
            <a:r>
              <a:rPr lang="sl-SI" dirty="0">
                <a:solidFill>
                  <a:schemeClr val="bg1"/>
                </a:solidFill>
                <a:latin typeface="Raleway" panose="020B0503030101060003" pitchFamily="34" charset="-18"/>
              </a:rPr>
              <a:t>Primerjaj metode alokacije</a:t>
            </a:r>
            <a:endParaRPr lang="sl" dirty="0">
              <a:solidFill>
                <a:schemeClr val="bg1"/>
              </a:solidFill>
              <a:latin typeface="Raleway" panose="020B0503030101060003" pitchFamily="34" charset="-18"/>
            </a:endParaRPr>
          </a:p>
        </p:txBody>
      </p:sp>
      <p:sp>
        <p:nvSpPr>
          <p:cNvPr id="9" name="Abgerundete rechteckige Legende 7"/>
          <p:cNvSpPr/>
          <p:nvPr/>
        </p:nvSpPr>
        <p:spPr>
          <a:xfrm>
            <a:off x="6498079" y="3636610"/>
            <a:ext cx="2438400" cy="1018204"/>
          </a:xfrm>
          <a:prstGeom prst="wedgeRoundRectCallout">
            <a:avLst>
              <a:gd name="adj1" fmla="val -36550"/>
              <a:gd name="adj2" fmla="val 150232"/>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lgn="ctr">
              <a:defRPr/>
            </a:pPr>
            <a:r>
              <a:rPr lang="sl-SI" dirty="0">
                <a:solidFill>
                  <a:schemeClr val="bg1"/>
                </a:solidFill>
                <a:latin typeface="Raleway" panose="020B0503030101060003" pitchFamily="34" charset="-18"/>
              </a:rPr>
              <a:t>Spremeni ciljne količine produktnih sistemov</a:t>
            </a:r>
            <a:endParaRPr lang="sl" dirty="0">
              <a:solidFill>
                <a:schemeClr val="bg1"/>
              </a:solidFill>
              <a:latin typeface="Raleway" panose="020B0503030101060003" pitchFamily="34" charset="-18"/>
            </a:endParaRPr>
          </a:p>
        </p:txBody>
      </p:sp>
    </p:spTree>
    <p:extLst>
      <p:ext uri="{BB962C8B-B14F-4D97-AF65-F5344CB8AC3E}">
        <p14:creationId xmlns:p14="http://schemas.microsoft.com/office/powerpoint/2010/main" val="195056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49980FA-A985-42AE-9A41-1EAC8217A6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7100" y="1752600"/>
            <a:ext cx="5257800" cy="4958305"/>
          </a:xfrm>
          <a:prstGeom prst="rect">
            <a:avLst/>
          </a:prstGeom>
        </p:spPr>
      </p:pic>
      <p:sp>
        <p:nvSpPr>
          <p:cNvPr id="6" name="Content Placeholder 5"/>
          <p:cNvSpPr>
            <a:spLocks noGrp="1"/>
          </p:cNvSpPr>
          <p:nvPr>
            <p:ph type="body" sz="quarter" idx="4294967295"/>
          </p:nvPr>
        </p:nvSpPr>
        <p:spPr>
          <a:xfrm>
            <a:off x="1117600" y="1238250"/>
            <a:ext cx="11074400" cy="4724400"/>
          </a:xfrm>
          <a:prstGeom prst="rect">
            <a:avLst/>
          </a:prstGeom>
        </p:spPr>
        <p:txBody>
          <a:bodyPr>
            <a:noAutofit/>
          </a:bodyPr>
          <a:lstStyle/>
          <a:p>
            <a:pPr>
              <a:defRPr/>
            </a:pPr>
            <a:r>
              <a:rPr lang="sl-SI" dirty="0">
                <a:latin typeface="Raleway" panose="020B0503030101060003" pitchFamily="34" charset="-18"/>
              </a:rPr>
              <a:t>Primerjati je mogoče enake ali različne produktne sisteme</a:t>
            </a:r>
            <a:endParaRPr lang="de-DE" dirty="0">
              <a:latin typeface="Raleway" panose="020B0503030101060003" pitchFamily="34" charset="-18"/>
              <a:sym typeface="Wingdings" pitchFamily="2" charset="2"/>
            </a:endParaRPr>
          </a:p>
          <a:p>
            <a:pPr marL="0" indent="0">
              <a:buNone/>
            </a:pPr>
            <a:endParaRPr lang="en-GB"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 dirty="0"/>
              <a:t>Primerjalne ocene: </a:t>
            </a:r>
            <a:r>
              <a:rPr lang="sl" dirty="0">
                <a:solidFill>
                  <a:srgbClr val="00B1F1"/>
                </a:solidFill>
              </a:rPr>
              <a:t>Projekti</a:t>
            </a:r>
            <a:endParaRPr lang="en-GB" dirty="0">
              <a:solidFill>
                <a:srgbClr val="00B1F1"/>
              </a:solidFill>
            </a:endParaRPr>
          </a:p>
        </p:txBody>
      </p:sp>
      <p:sp>
        <p:nvSpPr>
          <p:cNvPr id="11" name="Abgerundete rechteckige Legende 7"/>
          <p:cNvSpPr/>
          <p:nvPr/>
        </p:nvSpPr>
        <p:spPr>
          <a:xfrm>
            <a:off x="4343400" y="3892666"/>
            <a:ext cx="2819400" cy="951185"/>
          </a:xfrm>
          <a:prstGeom prst="wedgeRoundRectCallout">
            <a:avLst>
              <a:gd name="adj1" fmla="val 35927"/>
              <a:gd name="adj2" fmla="val 127273"/>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lgn="ctr">
              <a:defRPr/>
            </a:pPr>
            <a:r>
              <a:rPr lang="it-IT" dirty="0" err="1">
                <a:solidFill>
                  <a:schemeClr val="bg1"/>
                </a:solidFill>
                <a:latin typeface="Raleway" panose="020B0503030101060003" pitchFamily="34" charset="-18"/>
              </a:rPr>
              <a:t>Spremeni</a:t>
            </a:r>
            <a:r>
              <a:rPr lang="it-IT" dirty="0">
                <a:solidFill>
                  <a:schemeClr val="bg1"/>
                </a:solidFill>
                <a:latin typeface="Raleway" panose="020B0503030101060003" pitchFamily="34" charset="-18"/>
              </a:rPr>
              <a:t> </a:t>
            </a:r>
            <a:r>
              <a:rPr lang="it-IT" dirty="0" err="1">
                <a:solidFill>
                  <a:schemeClr val="bg1"/>
                </a:solidFill>
                <a:latin typeface="Raleway" panose="020B0503030101060003" pitchFamily="34" charset="-18"/>
              </a:rPr>
              <a:t>vrednosti</a:t>
            </a:r>
            <a:r>
              <a:rPr lang="it-IT" dirty="0">
                <a:solidFill>
                  <a:schemeClr val="bg1"/>
                </a:solidFill>
                <a:latin typeface="Raleway" panose="020B0503030101060003" pitchFamily="34" charset="-18"/>
              </a:rPr>
              <a:t> </a:t>
            </a:r>
            <a:r>
              <a:rPr lang="it-IT" dirty="0" err="1">
                <a:solidFill>
                  <a:schemeClr val="bg1"/>
                </a:solidFill>
                <a:latin typeface="Raleway" panose="020B0503030101060003" pitchFamily="34" charset="-18"/>
              </a:rPr>
              <a:t>parametrov</a:t>
            </a:r>
            <a:r>
              <a:rPr lang="it-IT" dirty="0">
                <a:solidFill>
                  <a:schemeClr val="bg1"/>
                </a:solidFill>
                <a:latin typeface="Raleway" panose="020B0503030101060003" pitchFamily="34" charset="-18"/>
              </a:rPr>
              <a:t> za </a:t>
            </a:r>
            <a:r>
              <a:rPr lang="it-IT" dirty="0" err="1">
                <a:solidFill>
                  <a:schemeClr val="bg1"/>
                </a:solidFill>
                <a:latin typeface="Raleway" panose="020B0503030101060003" pitchFamily="34" charset="-18"/>
              </a:rPr>
              <a:t>posamezno</a:t>
            </a:r>
            <a:r>
              <a:rPr lang="it-IT" dirty="0">
                <a:solidFill>
                  <a:schemeClr val="bg1"/>
                </a:solidFill>
                <a:latin typeface="Raleway" panose="020B0503030101060003" pitchFamily="34" charset="-18"/>
              </a:rPr>
              <a:t> </a:t>
            </a:r>
            <a:r>
              <a:rPr lang="it-IT" dirty="0" err="1">
                <a:solidFill>
                  <a:schemeClr val="bg1"/>
                </a:solidFill>
                <a:latin typeface="Raleway" panose="020B0503030101060003" pitchFamily="34" charset="-18"/>
              </a:rPr>
              <a:t>varianto</a:t>
            </a:r>
            <a:endParaRPr lang="sl" dirty="0">
              <a:solidFill>
                <a:schemeClr val="bg1"/>
              </a:solidFill>
              <a:latin typeface="Raleway" panose="020B0503030101060003" pitchFamily="34" charset="-18"/>
            </a:endParaRPr>
          </a:p>
        </p:txBody>
      </p:sp>
      <p:sp>
        <p:nvSpPr>
          <p:cNvPr id="9" name="Abgerundete rechteckige Legende 7"/>
          <p:cNvSpPr/>
          <p:nvPr/>
        </p:nvSpPr>
        <p:spPr>
          <a:xfrm>
            <a:off x="7446249" y="3124200"/>
            <a:ext cx="2819400" cy="951185"/>
          </a:xfrm>
          <a:prstGeom prst="wedgeRoundRectCallout">
            <a:avLst>
              <a:gd name="adj1" fmla="val -12073"/>
              <a:gd name="adj2" fmla="val 225336"/>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lgn="ctr">
              <a:defRPr/>
            </a:pPr>
            <a:r>
              <a:rPr lang="pl-PL" dirty="0">
                <a:solidFill>
                  <a:schemeClr val="bg1"/>
                </a:solidFill>
                <a:latin typeface="Raleway" panose="020B0503030101060003" pitchFamily="34" charset="-18"/>
              </a:rPr>
              <a:t>Dodaj parametre, uporabljene v produktnem sistemu</a:t>
            </a:r>
          </a:p>
        </p:txBody>
      </p:sp>
    </p:spTree>
    <p:extLst>
      <p:ext uri="{BB962C8B-B14F-4D97-AF65-F5344CB8AC3E}">
        <p14:creationId xmlns:p14="http://schemas.microsoft.com/office/powerpoint/2010/main" val="221972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4623D85-44BD-49FB-A6EC-1B4955121D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7400" y="1417638"/>
            <a:ext cx="6607113" cy="4054191"/>
          </a:xfrm>
          <a:prstGeom prst="rect">
            <a:avLst/>
          </a:prstGeom>
        </p:spPr>
      </p:pic>
      <p:sp>
        <p:nvSpPr>
          <p:cNvPr id="6" name="Content Placeholder 5"/>
          <p:cNvSpPr>
            <a:spLocks noGrp="1"/>
          </p:cNvSpPr>
          <p:nvPr>
            <p:ph type="body" sz="quarter" idx="4294967295"/>
          </p:nvPr>
        </p:nvSpPr>
        <p:spPr>
          <a:xfrm>
            <a:off x="0" y="1366838"/>
            <a:ext cx="11074400" cy="4724400"/>
          </a:xfrm>
          <a:prstGeom prst="rect">
            <a:avLst/>
          </a:prstGeom>
        </p:spPr>
        <p:txBody>
          <a:bodyPr>
            <a:noAutofit/>
          </a:bodyPr>
          <a:lstStyle/>
          <a:p>
            <a:pPr marL="0" lvl="1" indent="0">
              <a:buNone/>
              <a:defRPr/>
            </a:pPr>
            <a:endParaRPr lang="de-DE" sz="2600" dirty="0">
              <a:latin typeface="Raleway" panose="020B0503030101060003" pitchFamily="34" charset="-18"/>
              <a:sym typeface="Wingdings" pitchFamily="2" charset="2"/>
            </a:endParaRPr>
          </a:p>
          <a:p>
            <a:pPr marL="0" indent="0">
              <a:buNone/>
            </a:pPr>
            <a:endParaRPr lang="en-GB" sz="2600"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 dirty="0"/>
              <a:t>Primerjalne ocene: </a:t>
            </a:r>
            <a:r>
              <a:rPr lang="sl" dirty="0">
                <a:solidFill>
                  <a:srgbClr val="00B1F1"/>
                </a:solidFill>
              </a:rPr>
              <a:t>Projekti</a:t>
            </a:r>
            <a:endParaRPr lang="en-GB" dirty="0">
              <a:solidFill>
                <a:srgbClr val="00B1F1"/>
              </a:solidFill>
            </a:endParaRPr>
          </a:p>
        </p:txBody>
      </p:sp>
      <p:sp>
        <p:nvSpPr>
          <p:cNvPr id="9" name="Abgerundete rechteckige Legende 7"/>
          <p:cNvSpPr/>
          <p:nvPr/>
        </p:nvSpPr>
        <p:spPr>
          <a:xfrm>
            <a:off x="6493928" y="2362200"/>
            <a:ext cx="2851684" cy="1307121"/>
          </a:xfrm>
          <a:prstGeom prst="wedgeRoundRectCallout">
            <a:avLst>
              <a:gd name="adj1" fmla="val -159974"/>
              <a:gd name="adj2" fmla="val 64206"/>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lgn="ctr">
              <a:defRPr/>
            </a:pPr>
            <a:r>
              <a:rPr lang="nn-NO" dirty="0">
                <a:solidFill>
                  <a:schemeClr val="bg1"/>
                </a:solidFill>
                <a:latin typeface="Raleway" panose="020B0503030101060003" pitchFamily="34" charset="-18"/>
              </a:rPr>
              <a:t>Ko so vse spremenljivke nastavljene, kliknite »</a:t>
            </a:r>
            <a:r>
              <a:rPr lang="sl-SI" dirty="0" err="1">
                <a:solidFill>
                  <a:schemeClr val="bg1"/>
                </a:solidFill>
                <a:latin typeface="Raleway" panose="020B0503030101060003" pitchFamily="34" charset="-18"/>
              </a:rPr>
              <a:t>Calculate</a:t>
            </a:r>
            <a:r>
              <a:rPr lang="nn-NO" dirty="0">
                <a:solidFill>
                  <a:schemeClr val="bg1"/>
                </a:solidFill>
                <a:latin typeface="Raleway" panose="020B0503030101060003" pitchFamily="34" charset="-18"/>
              </a:rPr>
              <a:t>« za izračun rezultatov.</a:t>
            </a:r>
            <a:endParaRPr lang="sl" dirty="0">
              <a:solidFill>
                <a:schemeClr val="bg1"/>
              </a:solidFill>
              <a:latin typeface="Raleway" panose="020B0503030101060003" pitchFamily="34" charset="-18"/>
            </a:endParaRPr>
          </a:p>
        </p:txBody>
      </p:sp>
    </p:spTree>
    <p:extLst>
      <p:ext uri="{BB962C8B-B14F-4D97-AF65-F5344CB8AC3E}">
        <p14:creationId xmlns:p14="http://schemas.microsoft.com/office/powerpoint/2010/main" val="423049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4805349-2474-46D4-863E-BDED231519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1328" y="1219200"/>
            <a:ext cx="7804276" cy="4343400"/>
          </a:xfrm>
          <a:prstGeom prst="rect">
            <a:avLst/>
          </a:prstGeom>
        </p:spPr>
      </p:pic>
      <p:sp>
        <p:nvSpPr>
          <p:cNvPr id="6" name="Content Placeholder 5"/>
          <p:cNvSpPr>
            <a:spLocks noGrp="1"/>
          </p:cNvSpPr>
          <p:nvPr>
            <p:ph type="body" sz="quarter" idx="4294967295"/>
          </p:nvPr>
        </p:nvSpPr>
        <p:spPr>
          <a:xfrm>
            <a:off x="0" y="1366838"/>
            <a:ext cx="11074400" cy="4724400"/>
          </a:xfrm>
          <a:prstGeom prst="rect">
            <a:avLst/>
          </a:prstGeom>
        </p:spPr>
        <p:txBody>
          <a:bodyPr>
            <a:noAutofit/>
          </a:bodyPr>
          <a:lstStyle/>
          <a:p>
            <a:pPr marL="0" lvl="1" indent="0">
              <a:buNone/>
              <a:defRPr/>
            </a:pPr>
            <a:endParaRPr lang="de-DE" sz="2600" dirty="0">
              <a:latin typeface="Raleway" panose="020B0503030101060003" pitchFamily="34" charset="-18"/>
              <a:sym typeface="Wingdings" pitchFamily="2" charset="2"/>
            </a:endParaRPr>
          </a:p>
          <a:p>
            <a:pPr marL="0" indent="0">
              <a:buNone/>
            </a:pPr>
            <a:endParaRPr lang="en-GB" sz="2600"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 dirty="0"/>
              <a:t>Primerjalne ocene: </a:t>
            </a:r>
            <a:r>
              <a:rPr lang="sl" dirty="0">
                <a:solidFill>
                  <a:srgbClr val="00B1F1"/>
                </a:solidFill>
              </a:rPr>
              <a:t>Poročilo</a:t>
            </a:r>
            <a:endParaRPr lang="en-GB" dirty="0">
              <a:solidFill>
                <a:srgbClr val="00B1F1"/>
              </a:solidFill>
            </a:endParaRPr>
          </a:p>
        </p:txBody>
      </p:sp>
      <p:sp>
        <p:nvSpPr>
          <p:cNvPr id="9" name="Abgerundete rechteckige Legende 7"/>
          <p:cNvSpPr/>
          <p:nvPr/>
        </p:nvSpPr>
        <p:spPr>
          <a:xfrm>
            <a:off x="4724400" y="4093810"/>
            <a:ext cx="2851684" cy="1142999"/>
          </a:xfrm>
          <a:prstGeom prst="wedgeRoundRectCallout">
            <a:avLst>
              <a:gd name="adj1" fmla="val -83752"/>
              <a:gd name="adj2" fmla="val 57897"/>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lgn="ctr">
              <a:defRPr/>
            </a:pPr>
            <a:r>
              <a:rPr lang="sl-SI" dirty="0">
                <a:solidFill>
                  <a:schemeClr val="bg1"/>
                </a:solidFill>
                <a:latin typeface="Raleway" panose="020B0503030101060003" pitchFamily="34" charset="-18"/>
              </a:rPr>
              <a:t>Če želite ustvariti tudi poročilo, najprej kliknite »</a:t>
            </a:r>
            <a:r>
              <a:rPr lang="sl-SI" dirty="0" err="1">
                <a:solidFill>
                  <a:schemeClr val="bg1"/>
                </a:solidFill>
                <a:latin typeface="Raleway" panose="020B0503030101060003" pitchFamily="34" charset="-18"/>
              </a:rPr>
              <a:t>Create</a:t>
            </a:r>
            <a:r>
              <a:rPr lang="sl-SI" dirty="0">
                <a:solidFill>
                  <a:schemeClr val="bg1"/>
                </a:solidFill>
                <a:latin typeface="Raleway" panose="020B0503030101060003" pitchFamily="34" charset="-18"/>
              </a:rPr>
              <a:t> </a:t>
            </a:r>
            <a:r>
              <a:rPr lang="sl-SI" dirty="0" err="1">
                <a:solidFill>
                  <a:schemeClr val="bg1"/>
                </a:solidFill>
                <a:latin typeface="Raleway" panose="020B0503030101060003" pitchFamily="34" charset="-18"/>
              </a:rPr>
              <a:t>report</a:t>
            </a:r>
            <a:r>
              <a:rPr lang="sl-SI" dirty="0">
                <a:solidFill>
                  <a:schemeClr val="bg1"/>
                </a:solidFill>
                <a:latin typeface="Raleway" panose="020B0503030101060003" pitchFamily="34" charset="-18"/>
              </a:rPr>
              <a:t>«</a:t>
            </a:r>
            <a:endParaRPr lang="sl" dirty="0">
              <a:solidFill>
                <a:schemeClr val="bg1"/>
              </a:solidFill>
              <a:latin typeface="Raleway" panose="020B0503030101060003" pitchFamily="34" charset="-18"/>
            </a:endParaRPr>
          </a:p>
        </p:txBody>
      </p:sp>
    </p:spTree>
    <p:extLst>
      <p:ext uri="{BB962C8B-B14F-4D97-AF65-F5344CB8AC3E}">
        <p14:creationId xmlns:p14="http://schemas.microsoft.com/office/powerpoint/2010/main" val="421530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303213"/>
            <a:ext cx="10515600" cy="858837"/>
          </a:xfrm>
          <a:prstGeom prst="rect">
            <a:avLst/>
          </a:prstGeom>
        </p:spPr>
        <p:txBody>
          <a:bodyPr/>
          <a:lstStyle/>
          <a:p>
            <a:r>
              <a:rPr lang="sl-SI" dirty="0">
                <a:solidFill>
                  <a:srgbClr val="066E9F"/>
                </a:solidFill>
              </a:rPr>
              <a:t>Cilj analize</a:t>
            </a:r>
            <a:endParaRPr lang="en-US" dirty="0">
              <a:solidFill>
                <a:srgbClr val="066E9F"/>
              </a:solidFill>
            </a:endParaRPr>
          </a:p>
        </p:txBody>
      </p:sp>
      <p:sp>
        <p:nvSpPr>
          <p:cNvPr id="3" name="Content Placeholder 2"/>
          <p:cNvSpPr>
            <a:spLocks noGrp="1"/>
          </p:cNvSpPr>
          <p:nvPr>
            <p:ph idx="4294967295"/>
          </p:nvPr>
        </p:nvSpPr>
        <p:spPr>
          <a:xfrm>
            <a:off x="0" y="1379538"/>
            <a:ext cx="6503988" cy="4568825"/>
          </a:xfrm>
          <a:prstGeom prst="rect">
            <a:avLst/>
          </a:prstGeom>
        </p:spPr>
        <p:txBody>
          <a:bodyPr>
            <a:normAutofit/>
          </a:bodyPr>
          <a:lstStyle/>
          <a:p>
            <a:r>
              <a:rPr lang="en-US" sz="2400" dirty="0" err="1">
                <a:latin typeface="Raleway" panose="020B0503030101060003" pitchFamily="34" charset="-18"/>
              </a:rPr>
              <a:t>Prvi</a:t>
            </a:r>
            <a:r>
              <a:rPr lang="en-US" sz="2400" dirty="0">
                <a:latin typeface="Raleway" panose="020B0503030101060003" pitchFamily="34" charset="-18"/>
              </a:rPr>
              <a:t> </a:t>
            </a:r>
            <a:r>
              <a:rPr lang="en-US" sz="2400" dirty="0" err="1">
                <a:latin typeface="Raleway" panose="020B0503030101060003" pitchFamily="34" charset="-18"/>
              </a:rPr>
              <a:t>sestavni</a:t>
            </a:r>
            <a:r>
              <a:rPr lang="en-US" sz="2400" dirty="0">
                <a:latin typeface="Raleway" panose="020B0503030101060003" pitchFamily="34" charset="-18"/>
              </a:rPr>
              <a:t> del LCA v </a:t>
            </a:r>
            <a:r>
              <a:rPr lang="en-US" sz="2400" dirty="0" err="1">
                <a:latin typeface="Raleway" panose="020B0503030101060003" pitchFamily="34" charset="-18"/>
              </a:rPr>
              <a:t>skladu</a:t>
            </a:r>
            <a:r>
              <a:rPr lang="en-US" sz="2400" dirty="0">
                <a:latin typeface="Raleway" panose="020B0503030101060003" pitchFamily="34" charset="-18"/>
              </a:rPr>
              <a:t> z </a:t>
            </a:r>
            <a:r>
              <a:rPr lang="en-US" sz="2400" dirty="0" err="1">
                <a:latin typeface="Raleway" panose="020B0503030101060003" pitchFamily="34" charset="-18"/>
              </a:rPr>
              <a:t>zahtevami</a:t>
            </a:r>
            <a:r>
              <a:rPr lang="en-US" sz="2400" dirty="0">
                <a:latin typeface="Raleway" panose="020B0503030101060003" pitchFamily="34" charset="-18"/>
              </a:rPr>
              <a:t> </a:t>
            </a:r>
            <a:r>
              <a:rPr lang="en-US" sz="2400" dirty="0" err="1">
                <a:latin typeface="Raleway" panose="020B0503030101060003" pitchFamily="34" charset="-18"/>
              </a:rPr>
              <a:t>standarda</a:t>
            </a:r>
            <a:r>
              <a:rPr lang="en-US" sz="2400" dirty="0">
                <a:latin typeface="Raleway" panose="020B0503030101060003" pitchFamily="34" charset="-18"/>
              </a:rPr>
              <a:t> ISO 14044</a:t>
            </a:r>
          </a:p>
          <a:p>
            <a:r>
              <a:rPr lang="en-US" sz="2400" b="1" dirty="0" err="1">
                <a:solidFill>
                  <a:srgbClr val="066E9F"/>
                </a:solidFill>
                <a:latin typeface="Raleway" panose="020B0503030101060003" pitchFamily="34" charset="-18"/>
              </a:rPr>
              <a:t>Cilj</a:t>
            </a:r>
            <a:r>
              <a:rPr lang="en-US" sz="2400" b="1" dirty="0">
                <a:solidFill>
                  <a:srgbClr val="066E9F"/>
                </a:solidFill>
                <a:latin typeface="Raleway" panose="020B0503030101060003" pitchFamily="34" charset="-18"/>
              </a:rPr>
              <a:t> mora </a:t>
            </a:r>
            <a:r>
              <a:rPr lang="en-US" sz="2400" b="1" dirty="0" err="1">
                <a:solidFill>
                  <a:srgbClr val="066E9F"/>
                </a:solidFill>
                <a:latin typeface="Raleway" panose="020B0503030101060003" pitchFamily="34" charset="-18"/>
              </a:rPr>
              <a:t>nav</a:t>
            </a:r>
            <a:r>
              <a:rPr lang="sl-SI" sz="2400" b="1" dirty="0">
                <a:solidFill>
                  <a:srgbClr val="066E9F"/>
                </a:solidFill>
                <a:latin typeface="Raleway" panose="020B0503030101060003" pitchFamily="34" charset="-18"/>
              </a:rPr>
              <a:t>ajati</a:t>
            </a:r>
            <a:r>
              <a:rPr lang="en-US" sz="2400" b="1" dirty="0">
                <a:solidFill>
                  <a:srgbClr val="066E9F"/>
                </a:solidFill>
                <a:latin typeface="Raleway" panose="020B0503030101060003" pitchFamily="34" charset="-18"/>
              </a:rPr>
              <a:t>:</a:t>
            </a:r>
          </a:p>
          <a:p>
            <a:pPr lvl="1"/>
            <a:r>
              <a:rPr lang="en-US" dirty="0" err="1">
                <a:highlight>
                  <a:srgbClr val="A2C219"/>
                </a:highlight>
                <a:latin typeface="Raleway" panose="020B0503030101060003" pitchFamily="34" charset="-18"/>
              </a:rPr>
              <a:t>Razlogi</a:t>
            </a:r>
            <a:r>
              <a:rPr lang="en-US" dirty="0">
                <a:latin typeface="Raleway" panose="020B0503030101060003" pitchFamily="34" charset="-18"/>
              </a:rPr>
              <a:t> za </a:t>
            </a:r>
            <a:r>
              <a:rPr lang="en-US" dirty="0" err="1">
                <a:latin typeface="Raleway" panose="020B0503030101060003" pitchFamily="34" charset="-18"/>
              </a:rPr>
              <a:t>študij</a:t>
            </a:r>
            <a:r>
              <a:rPr lang="sl-SI" dirty="0">
                <a:latin typeface="Raleway" panose="020B0503030101060003" pitchFamily="34" charset="-18"/>
              </a:rPr>
              <a:t>o</a:t>
            </a:r>
            <a:endParaRPr lang="en-US" dirty="0">
              <a:latin typeface="Raleway" panose="020B0503030101060003" pitchFamily="34" charset="-18"/>
            </a:endParaRPr>
          </a:p>
          <a:p>
            <a:pPr lvl="1"/>
            <a:r>
              <a:rPr lang="en-US" dirty="0" err="1">
                <a:highlight>
                  <a:srgbClr val="A2C219"/>
                </a:highlight>
                <a:latin typeface="Raleway" panose="020B0503030101060003" pitchFamily="34" charset="-18"/>
              </a:rPr>
              <a:t>Cilj</a:t>
            </a:r>
            <a:r>
              <a:rPr lang="en-US" dirty="0">
                <a:latin typeface="Raleway" panose="020B0503030101060003" pitchFamily="34" charset="-18"/>
              </a:rPr>
              <a:t> </a:t>
            </a:r>
            <a:r>
              <a:rPr lang="en-US" dirty="0" err="1">
                <a:latin typeface="Raleway" panose="020B0503030101060003" pitchFamily="34" charset="-18"/>
              </a:rPr>
              <a:t>analize</a:t>
            </a:r>
            <a:endParaRPr lang="en-US" dirty="0">
              <a:latin typeface="Raleway" panose="020B0503030101060003" pitchFamily="34" charset="-18"/>
            </a:endParaRPr>
          </a:p>
          <a:p>
            <a:pPr lvl="1"/>
            <a:r>
              <a:rPr lang="en-US" dirty="0" err="1">
                <a:latin typeface="Raleway" panose="020B0503030101060003" pitchFamily="34" charset="-18"/>
              </a:rPr>
              <a:t>Predvidena</a:t>
            </a:r>
            <a:r>
              <a:rPr lang="en-US" dirty="0">
                <a:latin typeface="Raleway" panose="020B0503030101060003" pitchFamily="34" charset="-18"/>
              </a:rPr>
              <a:t> </a:t>
            </a:r>
            <a:r>
              <a:rPr lang="en-US" dirty="0" err="1">
                <a:highlight>
                  <a:srgbClr val="A2C219"/>
                </a:highlight>
                <a:latin typeface="Raleway" panose="020B0503030101060003" pitchFamily="34" charset="-18"/>
              </a:rPr>
              <a:t>uporaba</a:t>
            </a:r>
            <a:endParaRPr lang="en-US" dirty="0">
              <a:highlight>
                <a:srgbClr val="A2C219"/>
              </a:highlight>
              <a:latin typeface="Raleway" panose="020B0503030101060003" pitchFamily="34" charset="-18"/>
            </a:endParaRPr>
          </a:p>
          <a:p>
            <a:pPr lvl="1"/>
            <a:r>
              <a:rPr lang="sl-SI" dirty="0">
                <a:highlight>
                  <a:srgbClr val="A2C219"/>
                </a:highlight>
                <a:latin typeface="Raleway" panose="020B0503030101060003" pitchFamily="34" charset="-18"/>
              </a:rPr>
              <a:t>Ciljno skupino</a:t>
            </a:r>
            <a:endParaRPr lang="en-US" dirty="0">
              <a:highlight>
                <a:srgbClr val="A2C219"/>
              </a:highlight>
              <a:latin typeface="Raleway" panose="020B0503030101060003" pitchFamily="34" charset="-18"/>
            </a:endParaRPr>
          </a:p>
          <a:p>
            <a:pPr lvl="1"/>
            <a:r>
              <a:rPr lang="en-US" dirty="0">
                <a:latin typeface="Raleway" panose="020B0503030101060003" pitchFamily="34" charset="-18"/>
              </a:rPr>
              <a:t>Ali </a:t>
            </a:r>
            <a:r>
              <a:rPr lang="sl-SI" dirty="0">
                <a:latin typeface="Raleway" panose="020B0503030101060003" pitchFamily="34" charset="-18"/>
              </a:rPr>
              <a:t>gre za </a:t>
            </a:r>
            <a:r>
              <a:rPr lang="en-US" dirty="0" err="1">
                <a:highlight>
                  <a:srgbClr val="A2C219"/>
                </a:highlight>
                <a:latin typeface="Raleway" panose="020B0503030101060003" pitchFamily="34" charset="-18"/>
              </a:rPr>
              <a:t>primerjalno</a:t>
            </a:r>
            <a:r>
              <a:rPr lang="en-US" dirty="0">
                <a:highlight>
                  <a:srgbClr val="A2C219"/>
                </a:highlight>
                <a:latin typeface="Raleway" panose="020B0503030101060003" pitchFamily="34" charset="-18"/>
              </a:rPr>
              <a:t> </a:t>
            </a:r>
            <a:r>
              <a:rPr lang="sl-SI" dirty="0">
                <a:highlight>
                  <a:srgbClr val="A2C219"/>
                </a:highlight>
                <a:latin typeface="Raleway" panose="020B0503030101060003" pitchFamily="34" charset="-18"/>
              </a:rPr>
              <a:t>ocenjevanje</a:t>
            </a:r>
            <a:r>
              <a:rPr lang="sl-SI" dirty="0">
                <a:latin typeface="Raleway" panose="020B0503030101060003" pitchFamily="34" charset="-18"/>
              </a:rPr>
              <a:t> </a:t>
            </a:r>
            <a:r>
              <a:rPr lang="en-US" dirty="0">
                <a:latin typeface="Raleway" panose="020B0503030101060003" pitchFamily="34" charset="-18"/>
              </a:rPr>
              <a:t>in </a:t>
            </a:r>
            <a:r>
              <a:rPr lang="sl-SI" dirty="0">
                <a:latin typeface="Raleway" panose="020B0503030101060003" pitchFamily="34" charset="-18"/>
              </a:rPr>
              <a:t>bo </a:t>
            </a:r>
            <a:r>
              <a:rPr lang="en-US" dirty="0" err="1">
                <a:latin typeface="Raleway" panose="020B0503030101060003" pitchFamily="34" charset="-18"/>
              </a:rPr>
              <a:t>razkrit</a:t>
            </a:r>
            <a:r>
              <a:rPr lang="sl-SI" dirty="0">
                <a:latin typeface="Raleway" panose="020B0503030101060003" pitchFamily="34" charset="-18"/>
              </a:rPr>
              <a:t>o</a:t>
            </a:r>
            <a:r>
              <a:rPr lang="en-US" dirty="0">
                <a:latin typeface="Raleway" panose="020B0503030101060003" pitchFamily="34" charset="-18"/>
              </a:rPr>
              <a:t> </a:t>
            </a:r>
            <a:r>
              <a:rPr lang="en-US" dirty="0" err="1">
                <a:latin typeface="Raleway" panose="020B0503030101060003" pitchFamily="34" charset="-18"/>
              </a:rPr>
              <a:t>javnosti</a:t>
            </a:r>
            <a:endParaRPr lang="en-US" dirty="0">
              <a:latin typeface="Raleway" panose="020B0503030101060003" pitchFamily="34" charset="-18"/>
            </a:endParaRPr>
          </a:p>
        </p:txBody>
      </p:sp>
      <p:grpSp>
        <p:nvGrpSpPr>
          <p:cNvPr id="9" name="Canvas 6"/>
          <p:cNvGrpSpPr/>
          <p:nvPr/>
        </p:nvGrpSpPr>
        <p:grpSpPr>
          <a:xfrm>
            <a:off x="7340087" y="1206808"/>
            <a:ext cx="4556738" cy="3769453"/>
            <a:chOff x="0" y="0"/>
            <a:chExt cx="2667000" cy="2114550"/>
          </a:xfrm>
        </p:grpSpPr>
        <p:sp>
          <p:nvSpPr>
            <p:cNvPr id="10" name="Rectangle 9"/>
            <p:cNvSpPr/>
            <p:nvPr/>
          </p:nvSpPr>
          <p:spPr>
            <a:xfrm>
              <a:off x="0" y="0"/>
              <a:ext cx="2667000" cy="2114550"/>
            </a:xfrm>
            <a:prstGeom prst="rect">
              <a:avLst/>
            </a:prstGeom>
          </p:spPr>
          <p:txBody>
            <a:bodyPr/>
            <a:lstStyle/>
            <a:p>
              <a:endParaRPr lang="sl-SI" dirty="0">
                <a:latin typeface="Raleway" panose="020B0503030101060003" pitchFamily="34" charset="-18"/>
                <a:ea typeface="Open Sans" pitchFamily="2" charset="0"/>
                <a:cs typeface="Open Sans" pitchFamily="2" charset="0"/>
              </a:endParaRPr>
            </a:p>
          </p:txBody>
        </p:sp>
        <p:sp>
          <p:nvSpPr>
            <p:cNvPr id="11" name="Text Box 7"/>
            <p:cNvSpPr txBox="1"/>
            <p:nvPr/>
          </p:nvSpPr>
          <p:spPr>
            <a:xfrm>
              <a:off x="189525" y="865799"/>
              <a:ext cx="1066800" cy="439125"/>
            </a:xfrm>
            <a:prstGeom prst="rect">
              <a:avLst/>
            </a:prstGeom>
            <a:solidFill>
              <a:srgbClr val="A2C219"/>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pPr>
              <a:r>
                <a:rPr lang="sl-SI" sz="1200" b="1" dirty="0">
                  <a:solidFill>
                    <a:schemeClr val="bg1"/>
                  </a:solidFill>
                  <a:latin typeface="Raleway" panose="020B0503030101060003" pitchFamily="34" charset="-18"/>
                  <a:ea typeface="Open Sans" pitchFamily="2" charset="0"/>
                  <a:cs typeface="Open Sans" pitchFamily="2" charset="0"/>
                </a:rPr>
                <a:t>Analiza inventarja</a:t>
              </a:r>
              <a:endParaRPr lang="en-US" sz="1200" b="1" dirty="0">
                <a:solidFill>
                  <a:schemeClr val="bg1"/>
                </a:solidFill>
                <a:latin typeface="Raleway" panose="020B0503030101060003" pitchFamily="34" charset="-18"/>
                <a:ea typeface="Open Sans" pitchFamily="2" charset="0"/>
                <a:cs typeface="Open Sans" pitchFamily="2" charset="0"/>
              </a:endParaRPr>
            </a:p>
          </p:txBody>
        </p:sp>
        <p:sp>
          <p:nvSpPr>
            <p:cNvPr id="12" name="Text Box 7"/>
            <p:cNvSpPr txBox="1"/>
            <p:nvPr/>
          </p:nvSpPr>
          <p:spPr>
            <a:xfrm>
              <a:off x="189525" y="1589700"/>
              <a:ext cx="1066800" cy="438785"/>
            </a:xfrm>
            <a:prstGeom prst="rect">
              <a:avLst/>
            </a:prstGeom>
            <a:solidFill>
              <a:srgbClr val="A2C219"/>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sl-SI" sz="1200" b="1" dirty="0">
                  <a:solidFill>
                    <a:schemeClr val="bg1"/>
                  </a:solidFill>
                  <a:latin typeface="Raleway" panose="020B0503030101060003" pitchFamily="34" charset="-18"/>
                  <a:ea typeface="Open Sans" pitchFamily="2" charset="0"/>
                  <a:cs typeface="Open Sans" pitchFamily="2" charset="0"/>
                </a:rPr>
                <a:t>Ocenitev vpliva</a:t>
              </a:r>
              <a:endParaRPr lang="en-US" sz="1200" b="1" dirty="0">
                <a:solidFill>
                  <a:schemeClr val="bg1"/>
                </a:solidFill>
                <a:latin typeface="Raleway" panose="020B0503030101060003" pitchFamily="34" charset="-18"/>
                <a:ea typeface="Open Sans" pitchFamily="2" charset="0"/>
                <a:cs typeface="Open Sans" pitchFamily="2" charset="0"/>
              </a:endParaRPr>
            </a:p>
          </p:txBody>
        </p:sp>
        <p:sp>
          <p:nvSpPr>
            <p:cNvPr id="13" name="Text Box 7"/>
            <p:cNvSpPr txBox="1"/>
            <p:nvPr/>
          </p:nvSpPr>
          <p:spPr>
            <a:xfrm>
              <a:off x="189525" y="141899"/>
              <a:ext cx="1066800" cy="438785"/>
            </a:xfrm>
            <a:prstGeom prst="rect">
              <a:avLst/>
            </a:prstGeom>
            <a:solidFill>
              <a:srgbClr val="202953"/>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sl-SI" sz="1200" b="1" dirty="0">
                  <a:solidFill>
                    <a:schemeClr val="bg2"/>
                  </a:solidFill>
                  <a:latin typeface="Raleway" panose="020B0503030101060003" pitchFamily="34" charset="-18"/>
                  <a:ea typeface="Open Sans" pitchFamily="2" charset="0"/>
                  <a:cs typeface="Open Sans" pitchFamily="2" charset="0"/>
                </a:rPr>
                <a:t>Cilj in obseg</a:t>
              </a:r>
              <a:endParaRPr lang="en-US" sz="1200" b="1" dirty="0">
                <a:solidFill>
                  <a:schemeClr val="bg2"/>
                </a:solidFill>
                <a:latin typeface="Raleway" panose="020B0503030101060003" pitchFamily="34" charset="-18"/>
                <a:ea typeface="Open Sans" pitchFamily="2" charset="0"/>
                <a:cs typeface="Open Sans" pitchFamily="2" charset="0"/>
              </a:endParaRPr>
            </a:p>
          </p:txBody>
        </p:sp>
        <p:cxnSp>
          <p:nvCxnSpPr>
            <p:cNvPr id="15" name="Straight Arrow Connector 14"/>
            <p:cNvCxnSpPr/>
            <p:nvPr/>
          </p:nvCxnSpPr>
          <p:spPr>
            <a:xfrm flipV="1">
              <a:off x="631825" y="580733"/>
              <a:ext cx="0" cy="28575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11825" y="580582"/>
              <a:ext cx="0" cy="285609"/>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49900" y="1304789"/>
              <a:ext cx="0" cy="285115"/>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9605" y="1304789"/>
              <a:ext cx="0" cy="285115"/>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260643" y="444923"/>
              <a:ext cx="272014"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1401105" y="141265"/>
              <a:ext cx="0" cy="283464"/>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259500" y="1176950"/>
              <a:ext cx="269461"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1399835" y="873420"/>
              <a:ext cx="0" cy="28321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59500" y="1891326"/>
              <a:ext cx="269461"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a:off x="1399835" y="1587795"/>
              <a:ext cx="0" cy="28321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4" name="Text Box 8"/>
            <p:cNvSpPr txBox="1"/>
            <p:nvPr/>
          </p:nvSpPr>
          <p:spPr>
            <a:xfrm>
              <a:off x="1533280" y="141899"/>
              <a:ext cx="1012020" cy="1886162"/>
            </a:xfrm>
            <a:prstGeom prst="rect">
              <a:avLst/>
            </a:prstGeom>
            <a:solidFill>
              <a:srgbClr val="A2C219"/>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200" b="1" dirty="0">
                  <a:solidFill>
                    <a:schemeClr val="bg1"/>
                  </a:solidFill>
                  <a:latin typeface="Raleway" panose="020B0503030101060003" pitchFamily="34" charset="-18"/>
                  <a:ea typeface="Open Sans" pitchFamily="2" charset="0"/>
                  <a:cs typeface="Open Sans" pitchFamily="2" charset="0"/>
                </a:rPr>
                <a:t>Interpret</a:t>
              </a:r>
              <a:r>
                <a:rPr lang="sl-SI" sz="1200" b="1" dirty="0" err="1">
                  <a:solidFill>
                    <a:schemeClr val="bg1"/>
                  </a:solidFill>
                  <a:latin typeface="Raleway" panose="020B0503030101060003" pitchFamily="34" charset="-18"/>
                  <a:ea typeface="Open Sans" pitchFamily="2" charset="0"/>
                  <a:cs typeface="Open Sans" pitchFamily="2" charset="0"/>
                </a:rPr>
                <a:t>acija</a:t>
              </a:r>
              <a:endParaRPr lang="en-US" sz="1200" b="1" dirty="0">
                <a:solidFill>
                  <a:schemeClr val="bg1"/>
                </a:solidFill>
                <a:effectLst/>
                <a:latin typeface="Raleway" panose="020B0503030101060003" pitchFamily="34" charset="-18"/>
                <a:ea typeface="Open Sans" pitchFamily="2" charset="0"/>
                <a:cs typeface="Open Sans" pitchFamily="2" charset="0"/>
              </a:endParaRPr>
            </a:p>
          </p:txBody>
        </p:sp>
      </p:grpSp>
    </p:spTree>
    <p:extLst>
      <p:ext uri="{BB962C8B-B14F-4D97-AF65-F5344CB8AC3E}">
        <p14:creationId xmlns:p14="http://schemas.microsoft.com/office/powerpoint/2010/main" val="2295873843"/>
      </p:ext>
    </p:extLst>
  </p:cSld>
  <p:clrMapOvr>
    <a:masterClrMapping/>
  </p:clrMapOvr>
  <mc:AlternateContent xmlns:mc="http://schemas.openxmlformats.org/markup-compatibility/2006" xmlns:p14="http://schemas.microsoft.com/office/powerpoint/2010/main">
    <mc:Choice Requires="p14">
      <p:transition spd="slow" p14:dur="2000" advTm="94599"/>
    </mc:Choice>
    <mc:Fallback xmlns="">
      <p:transition spd="slow" advTm="94599"/>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enthält.&#10;&#10;Automatisch generierte Beschreibung">
            <a:extLst>
              <a:ext uri="{FF2B5EF4-FFF2-40B4-BE49-F238E27FC236}">
                <a16:creationId xmlns:a16="http://schemas.microsoft.com/office/drawing/2014/main" id="{3DE7482B-7AC7-4DEA-B55C-F38057FBBD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5540" y="1186882"/>
            <a:ext cx="6760919" cy="5396480"/>
          </a:xfrm>
          <a:prstGeom prst="rect">
            <a:avLst/>
          </a:prstGeom>
        </p:spPr>
      </p:pic>
      <p:sp>
        <p:nvSpPr>
          <p:cNvPr id="6" name="Content Placeholder 5"/>
          <p:cNvSpPr>
            <a:spLocks noGrp="1"/>
          </p:cNvSpPr>
          <p:nvPr>
            <p:ph type="body" sz="quarter" idx="4294967295"/>
          </p:nvPr>
        </p:nvSpPr>
        <p:spPr>
          <a:xfrm>
            <a:off x="1117600" y="1676400"/>
            <a:ext cx="11074400" cy="4724400"/>
          </a:xfrm>
          <a:prstGeom prst="rect">
            <a:avLst/>
          </a:prstGeom>
        </p:spPr>
        <p:txBody>
          <a:bodyPr>
            <a:noAutofit/>
          </a:bodyPr>
          <a:lstStyle/>
          <a:p>
            <a:pPr marL="0" lvl="1" indent="0">
              <a:buNone/>
              <a:defRPr/>
            </a:pPr>
            <a:endParaRPr lang="de-DE" sz="2600" dirty="0">
              <a:latin typeface="Raleway" panose="020B0503030101060003" pitchFamily="34" charset="-18"/>
              <a:sym typeface="Wingdings" pitchFamily="2" charset="2"/>
            </a:endParaRPr>
          </a:p>
          <a:p>
            <a:pPr marL="0" indent="0">
              <a:buNone/>
            </a:pPr>
            <a:endParaRPr lang="en-GB" sz="2600"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 dirty="0"/>
              <a:t>Projekt: </a:t>
            </a:r>
            <a:r>
              <a:rPr lang="sl" dirty="0" err="1">
                <a:solidFill>
                  <a:srgbClr val="00B1F1"/>
                </a:solidFill>
              </a:rPr>
              <a:t>Poročilo</a:t>
            </a:r>
            <a:endParaRPr lang="en-GB" dirty="0">
              <a:solidFill>
                <a:srgbClr val="00B1F1"/>
              </a:solidFill>
            </a:endParaRPr>
          </a:p>
        </p:txBody>
      </p:sp>
      <p:sp>
        <p:nvSpPr>
          <p:cNvPr id="9" name="Abgerundete rechteckige Legende 7"/>
          <p:cNvSpPr/>
          <p:nvPr/>
        </p:nvSpPr>
        <p:spPr>
          <a:xfrm>
            <a:off x="6581552" y="1752600"/>
            <a:ext cx="2394098" cy="985887"/>
          </a:xfrm>
          <a:prstGeom prst="wedgeRoundRectCallout">
            <a:avLst>
              <a:gd name="adj1" fmla="val -72265"/>
              <a:gd name="adj2" fmla="val 138873"/>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dirty="0">
                <a:solidFill>
                  <a:schemeClr val="bg1"/>
                </a:solidFill>
                <a:latin typeface="Raleway" panose="020B0503030101060003" pitchFamily="34" charset="-18"/>
              </a:rPr>
              <a:t>1. </a:t>
            </a:r>
            <a:r>
              <a:rPr lang="pl-PL" dirty="0">
                <a:solidFill>
                  <a:schemeClr val="bg1"/>
                </a:solidFill>
                <a:latin typeface="Raleway" panose="020B0503030101060003" pitchFamily="34" charset="-18"/>
              </a:rPr>
              <a:t>Za vsak razdelek je mogoče dodati besedilne opise</a:t>
            </a:r>
            <a:endParaRPr lang="sl" dirty="0">
              <a:solidFill>
                <a:schemeClr val="bg1"/>
              </a:solidFill>
              <a:latin typeface="Raleway" panose="020B0503030101060003" pitchFamily="34" charset="-18"/>
            </a:endParaRPr>
          </a:p>
        </p:txBody>
      </p:sp>
      <p:sp>
        <p:nvSpPr>
          <p:cNvPr id="10" name="Abgerundete rechteckige Legende 7"/>
          <p:cNvSpPr/>
          <p:nvPr/>
        </p:nvSpPr>
        <p:spPr>
          <a:xfrm>
            <a:off x="6895609" y="4191000"/>
            <a:ext cx="3668917" cy="1138267"/>
          </a:xfrm>
          <a:prstGeom prst="wedgeRoundRectCallout">
            <a:avLst>
              <a:gd name="adj1" fmla="val -99999"/>
              <a:gd name="adj2" fmla="val 109611"/>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dirty="0">
                <a:solidFill>
                  <a:schemeClr val="bg1"/>
                </a:solidFill>
                <a:latin typeface="Raleway" panose="020B0503030101060003" pitchFamily="34" charset="-18"/>
              </a:rPr>
              <a:t>2. </a:t>
            </a:r>
            <a:r>
              <a:rPr lang="sl-SI" dirty="0">
                <a:solidFill>
                  <a:schemeClr val="bg1"/>
                </a:solidFill>
                <a:latin typeface="Raleway" panose="020B0503030101060003" pitchFamily="34" charset="-18"/>
              </a:rPr>
              <a:t>Vrsto komponente, ki se prikaže v posameznem razdelku, je mogoče izbrati (npr. tabele, grafi).</a:t>
            </a:r>
            <a:endParaRPr lang="sl" dirty="0">
              <a:solidFill>
                <a:schemeClr val="bg1"/>
              </a:solidFill>
              <a:latin typeface="Raleway" panose="020B0503030101060003" pitchFamily="34" charset="-18"/>
            </a:endParaRPr>
          </a:p>
        </p:txBody>
      </p:sp>
    </p:spTree>
    <p:extLst>
      <p:ext uri="{BB962C8B-B14F-4D97-AF65-F5344CB8AC3E}">
        <p14:creationId xmlns:p14="http://schemas.microsoft.com/office/powerpoint/2010/main" val="101674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0400" y="1371600"/>
            <a:ext cx="6030679"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type="body" sz="quarter" idx="4294967295"/>
          </p:nvPr>
        </p:nvSpPr>
        <p:spPr>
          <a:xfrm>
            <a:off x="1117600" y="1676400"/>
            <a:ext cx="11074400" cy="4724400"/>
          </a:xfrm>
          <a:prstGeom prst="rect">
            <a:avLst/>
          </a:prstGeom>
        </p:spPr>
        <p:txBody>
          <a:bodyPr>
            <a:noAutofit/>
          </a:bodyPr>
          <a:lstStyle/>
          <a:p>
            <a:pPr marL="0" lvl="1" indent="0">
              <a:buNone/>
              <a:defRPr/>
            </a:pPr>
            <a:endParaRPr lang="de-DE" sz="2600" dirty="0">
              <a:latin typeface="Raleway" panose="020B0503030101060003" pitchFamily="34" charset="-18"/>
              <a:sym typeface="Wingdings" pitchFamily="2" charset="2"/>
            </a:endParaRPr>
          </a:p>
          <a:p>
            <a:pPr marL="0" indent="0">
              <a:buNone/>
            </a:pPr>
            <a:endParaRPr lang="en-GB" sz="2600"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 dirty="0"/>
              <a:t>Projekt: </a:t>
            </a:r>
            <a:r>
              <a:rPr lang="sl" dirty="0" err="1">
                <a:solidFill>
                  <a:srgbClr val="00B1F1"/>
                </a:solidFill>
              </a:rPr>
              <a:t>Poročilo</a:t>
            </a:r>
            <a:r>
              <a:rPr lang="sl" dirty="0">
                <a:solidFill>
                  <a:srgbClr val="00B1F1"/>
                </a:solidFill>
              </a:rPr>
              <a:t> </a:t>
            </a:r>
            <a:r>
              <a:rPr lang="sl" dirty="0" err="1">
                <a:solidFill>
                  <a:srgbClr val="00B1F1"/>
                </a:solidFill>
              </a:rPr>
              <a:t>razdelki</a:t>
            </a:r>
            <a:endParaRPr lang="en-GB" dirty="0">
              <a:solidFill>
                <a:srgbClr val="00B1F1"/>
              </a:solidFill>
            </a:endParaRPr>
          </a:p>
        </p:txBody>
      </p:sp>
      <p:sp>
        <p:nvSpPr>
          <p:cNvPr id="9" name="Abgerundete rechteckige Legende 7"/>
          <p:cNvSpPr/>
          <p:nvPr/>
        </p:nvSpPr>
        <p:spPr>
          <a:xfrm>
            <a:off x="5292724" y="1828801"/>
            <a:ext cx="2851684" cy="817209"/>
          </a:xfrm>
          <a:prstGeom prst="wedgeRoundRectCallout">
            <a:avLst>
              <a:gd name="adj1" fmla="val -87677"/>
              <a:gd name="adj2" fmla="val 24063"/>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2000" dirty="0">
                <a:solidFill>
                  <a:schemeClr val="bg1"/>
                </a:solidFill>
                <a:latin typeface="Raleway" panose="020B0503030101060003" pitchFamily="34" charset="-18"/>
              </a:rPr>
              <a:t>Dodate lahko nove razdelke</a:t>
            </a:r>
          </a:p>
        </p:txBody>
      </p:sp>
      <p:sp>
        <p:nvSpPr>
          <p:cNvPr id="10" name="Abgerundete rechteckige Legende 7"/>
          <p:cNvSpPr/>
          <p:nvPr/>
        </p:nvSpPr>
        <p:spPr>
          <a:xfrm>
            <a:off x="6511924" y="4343400"/>
            <a:ext cx="2210186" cy="683907"/>
          </a:xfrm>
          <a:prstGeom prst="wedgeRoundRectCallout">
            <a:avLst>
              <a:gd name="adj1" fmla="val 64201"/>
              <a:gd name="adj2" fmla="val -44842"/>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2000" dirty="0">
                <a:solidFill>
                  <a:schemeClr val="bg1"/>
                </a:solidFill>
                <a:latin typeface="Raleway" panose="020B0503030101060003" pitchFamily="34" charset="-18"/>
              </a:rPr>
              <a:t>Ali pa izbrišite obstoječe</a:t>
            </a:r>
          </a:p>
        </p:txBody>
      </p:sp>
    </p:spTree>
    <p:extLst>
      <p:ext uri="{BB962C8B-B14F-4D97-AF65-F5344CB8AC3E}">
        <p14:creationId xmlns:p14="http://schemas.microsoft.com/office/powerpoint/2010/main" val="292390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264AD7-6B43-7BDB-A731-6536AD763C00}"/>
              </a:ext>
            </a:extLst>
          </p:cNvPr>
          <p:cNvSpPr>
            <a:spLocks noGrp="1"/>
          </p:cNvSpPr>
          <p:nvPr>
            <p:ph type="sldNum" sz="quarter" idx="12"/>
          </p:nvPr>
        </p:nvSpPr>
        <p:spPr/>
        <p:txBody>
          <a:bodyPr/>
          <a:lstStyle/>
          <a:p>
            <a:fld id="{0C6AF0EE-9F3D-4FC0-8CB2-19A67DBEA35F}" type="slidenum">
              <a:rPr lang="de-DE" smtClean="0"/>
              <a:pPr/>
              <a:t>172</a:t>
            </a:fld>
            <a:endParaRPr lang="de-DE"/>
          </a:p>
        </p:txBody>
      </p:sp>
      <p:sp>
        <p:nvSpPr>
          <p:cNvPr id="6" name="Content Placeholder 5"/>
          <p:cNvSpPr>
            <a:spLocks noGrp="1"/>
          </p:cNvSpPr>
          <p:nvPr>
            <p:ph type="body" sz="quarter" idx="4294967295"/>
          </p:nvPr>
        </p:nvSpPr>
        <p:spPr>
          <a:xfrm>
            <a:off x="1117600" y="1676400"/>
            <a:ext cx="11074400" cy="4724400"/>
          </a:xfrm>
          <a:prstGeom prst="rect">
            <a:avLst/>
          </a:prstGeom>
        </p:spPr>
        <p:txBody>
          <a:bodyPr>
            <a:noAutofit/>
          </a:bodyPr>
          <a:lstStyle/>
          <a:p>
            <a:pPr marL="0" lvl="1" indent="0">
              <a:buNone/>
              <a:defRPr/>
            </a:pPr>
            <a:endParaRPr lang="de-DE" sz="2600" dirty="0">
              <a:latin typeface="Raleway" panose="020B0503030101060003" pitchFamily="34" charset="-18"/>
              <a:sym typeface="Wingdings" pitchFamily="2" charset="2"/>
            </a:endParaRPr>
          </a:p>
          <a:p>
            <a:pPr marL="0" indent="0">
              <a:buNone/>
            </a:pPr>
            <a:endParaRPr lang="en-GB" sz="2600"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 dirty="0"/>
              <a:t>Primer: </a:t>
            </a:r>
            <a:r>
              <a:rPr lang="sl" dirty="0">
                <a:solidFill>
                  <a:srgbClr val="00B1F1"/>
                </a:solidFill>
              </a:rPr>
              <a:t>poročilo </a:t>
            </a:r>
            <a:endParaRPr lang="en-GB" dirty="0">
              <a:solidFill>
                <a:srgbClr val="00B1F1"/>
              </a:solidFill>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0" y="1295400"/>
            <a:ext cx="7439810" cy="487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637765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02B260-B6A5-85C9-62B2-96D770ED0DB4}"/>
              </a:ext>
            </a:extLst>
          </p:cNvPr>
          <p:cNvSpPr>
            <a:spLocks noGrp="1"/>
          </p:cNvSpPr>
          <p:nvPr>
            <p:ph type="sldNum" sz="quarter" idx="12"/>
          </p:nvPr>
        </p:nvSpPr>
        <p:spPr/>
        <p:txBody>
          <a:bodyPr/>
          <a:lstStyle/>
          <a:p>
            <a:fld id="{0C6AF0EE-9F3D-4FC0-8CB2-19A67DBEA35F}" type="slidenum">
              <a:rPr lang="de-DE" smtClean="0"/>
              <a:pPr/>
              <a:t>173</a:t>
            </a:fld>
            <a:endParaRPr lang="de-DE"/>
          </a:p>
        </p:txBody>
      </p:sp>
      <p:sp>
        <p:nvSpPr>
          <p:cNvPr id="6" name="Content Placeholder 5"/>
          <p:cNvSpPr>
            <a:spLocks noGrp="1"/>
          </p:cNvSpPr>
          <p:nvPr>
            <p:ph type="body" sz="quarter" idx="4294967295"/>
          </p:nvPr>
        </p:nvSpPr>
        <p:spPr>
          <a:xfrm>
            <a:off x="1117600" y="1676400"/>
            <a:ext cx="11074400" cy="4724400"/>
          </a:xfrm>
          <a:prstGeom prst="rect">
            <a:avLst/>
          </a:prstGeom>
        </p:spPr>
        <p:txBody>
          <a:bodyPr>
            <a:noAutofit/>
          </a:bodyPr>
          <a:lstStyle/>
          <a:p>
            <a:pPr marL="0" lvl="1" indent="0">
              <a:buNone/>
              <a:defRPr/>
            </a:pPr>
            <a:endParaRPr lang="de-DE" sz="2600" dirty="0">
              <a:latin typeface="Raleway" panose="020B0503030101060003" pitchFamily="34" charset="-18"/>
              <a:sym typeface="Wingdings" pitchFamily="2" charset="2"/>
            </a:endParaRPr>
          </a:p>
          <a:p>
            <a:pPr marL="0" indent="0">
              <a:buNone/>
            </a:pPr>
            <a:endParaRPr lang="en-GB" sz="2600"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 dirty="0"/>
              <a:t>Primer: </a:t>
            </a:r>
            <a:r>
              <a:rPr lang="sl" dirty="0">
                <a:solidFill>
                  <a:srgbClr val="00B1F1"/>
                </a:solidFill>
              </a:rPr>
              <a:t>poročilo </a:t>
            </a:r>
            <a:endParaRPr lang="en-GB" dirty="0">
              <a:solidFill>
                <a:srgbClr val="70BB28"/>
              </a:solidFill>
            </a:endParaRPr>
          </a:p>
        </p:txBody>
      </p:sp>
      <p:pic>
        <p:nvPicPr>
          <p:cNvPr id="4" name="Grafik 3">
            <a:extLst>
              <a:ext uri="{FF2B5EF4-FFF2-40B4-BE49-F238E27FC236}">
                <a16:creationId xmlns:a16="http://schemas.microsoft.com/office/drawing/2014/main" id="{635B0D5E-C8E0-4035-9EAE-5A32F53F45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1400" y="1254361"/>
            <a:ext cx="5354852" cy="5568477"/>
          </a:xfrm>
          <a:prstGeom prst="rect">
            <a:avLst/>
          </a:prstGeom>
        </p:spPr>
      </p:pic>
    </p:spTree>
    <p:extLst>
      <p:ext uri="{BB962C8B-B14F-4D97-AF65-F5344CB8AC3E}">
        <p14:creationId xmlns:p14="http://schemas.microsoft.com/office/powerpoint/2010/main" val="225064026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3357A-C95E-96AB-142E-1351940E7F6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678799" y="1600200"/>
            <a:ext cx="6120280" cy="3276600"/>
          </a:xfrm>
          <a:prstGeom prst="rect">
            <a:avLst/>
          </a:prstGeom>
          <a:effectLst>
            <a:reflection blurRad="6350" stA="50000" endA="300" endPos="55000" dir="5400000" sy="-100000" algn="bl" rotWithShape="0"/>
          </a:effectLst>
          <a:scene3d>
            <a:camera prst="perspectiveHeroicExtremeLeftFacing"/>
            <a:lightRig rig="threePt" dir="t"/>
          </a:scene3d>
        </p:spPr>
      </p:pic>
      <p:sp>
        <p:nvSpPr>
          <p:cNvPr id="6" name="Abgerundetes Rechteck 5"/>
          <p:cNvSpPr/>
          <p:nvPr/>
        </p:nvSpPr>
        <p:spPr>
          <a:xfrm>
            <a:off x="2024064" y="2928938"/>
            <a:ext cx="4714875" cy="1143000"/>
          </a:xfrm>
          <a:prstGeom prst="roundRect">
            <a:avLst>
              <a:gd name="adj" fmla="val 6287"/>
            </a:avLst>
          </a:prstGeom>
          <a:solidFill>
            <a:srgbClr val="12598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3600" dirty="0">
                <a:solidFill>
                  <a:schemeClr val="bg1"/>
                </a:solidFill>
                <a:latin typeface="Raleway" panose="020B0503030101060003" pitchFamily="34" charset="-18"/>
              </a:rPr>
              <a:t>Izvoz podatkov LCA</a:t>
            </a:r>
            <a:endParaRPr lang="de-DE" dirty="0">
              <a:solidFill>
                <a:schemeClr val="bg1"/>
              </a:solidFill>
              <a:latin typeface="Raleway" panose="020B0503030101060003" pitchFamily="34" charset="-18"/>
            </a:endParaRPr>
          </a:p>
        </p:txBody>
      </p:sp>
      <p:sp>
        <p:nvSpPr>
          <p:cNvPr id="2" name="Textfeld 1"/>
          <p:cNvSpPr txBox="1"/>
          <p:nvPr/>
        </p:nvSpPr>
        <p:spPr>
          <a:xfrm>
            <a:off x="1846385" y="5470769"/>
            <a:ext cx="184666" cy="369332"/>
          </a:xfrm>
          <a:prstGeom prst="rect">
            <a:avLst/>
          </a:prstGeom>
          <a:noFill/>
        </p:spPr>
        <p:txBody>
          <a:bodyPr wrap="none" rtlCol="0">
            <a:spAutoFit/>
          </a:bodyPr>
          <a:lstStyle/>
          <a:p>
            <a:endParaRPr lang="de-DE" dirty="0">
              <a:latin typeface="Raleway" panose="020B0503030101060003" pitchFamily="34" charset="-18"/>
            </a:endParaRPr>
          </a:p>
        </p:txBody>
      </p:sp>
    </p:spTree>
    <p:extLst>
      <p:ext uri="{BB962C8B-B14F-4D97-AF65-F5344CB8AC3E}">
        <p14:creationId xmlns:p14="http://schemas.microsoft.com/office/powerpoint/2010/main" val="58857571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1117600" y="1676400"/>
            <a:ext cx="11074400" cy="4724400"/>
          </a:xfrm>
          <a:prstGeom prst="rect">
            <a:avLst/>
          </a:prstGeom>
        </p:spPr>
        <p:txBody>
          <a:bodyPr>
            <a:normAutofit/>
          </a:bodyPr>
          <a:lstStyle/>
          <a:p>
            <a:pPr>
              <a:defRPr/>
            </a:pPr>
            <a:r>
              <a:rPr lang="sl" sz="1800" dirty="0">
                <a:latin typeface="Raleway" panose="020B0503030101060003" pitchFamily="34" charset="-18"/>
                <a:ea typeface="Roboto" panose="02000000000000000000" pitchFamily="2" charset="0"/>
                <a:sym typeface="Wingdings" pitchFamily="2" charset="2"/>
              </a:rPr>
              <a:t>Podatkovne baze v openLCA so lokalne na vašem računalniku!</a:t>
            </a:r>
          </a:p>
          <a:p>
            <a:pPr>
              <a:defRPr/>
            </a:pPr>
            <a:endParaRPr lang="sl" sz="1800" dirty="0">
              <a:latin typeface="Raleway" panose="020B0503030101060003" pitchFamily="34" charset="-18"/>
              <a:ea typeface="Roboto" panose="02000000000000000000" pitchFamily="2" charset="0"/>
              <a:sym typeface="Wingdings" pitchFamily="2" charset="2"/>
            </a:endParaRPr>
          </a:p>
          <a:p>
            <a:pPr marL="0" indent="0">
              <a:buNone/>
              <a:defRPr/>
            </a:pPr>
            <a:r>
              <a:rPr lang="sl" sz="1800" dirty="0">
                <a:latin typeface="Raleway" panose="020B0503030101060003" pitchFamily="34" charset="-18"/>
                <a:ea typeface="Roboto" panose="02000000000000000000" pitchFamily="2" charset="0"/>
                <a:sym typeface="Wingdings" pitchFamily="2" charset="2"/>
              </a:rPr>
              <a:t>Za Windows: C:\Users\USERNAME\openLCA-data-1.4\databases</a:t>
            </a:r>
          </a:p>
          <a:p>
            <a:pPr marL="0" indent="0">
              <a:buNone/>
              <a:defRPr/>
            </a:pPr>
            <a:r>
              <a:rPr lang="sl" sz="1800" dirty="0">
                <a:latin typeface="Raleway" panose="020B0503030101060003" pitchFamily="34" charset="-18"/>
                <a:ea typeface="Roboto" panose="02000000000000000000" pitchFamily="2" charset="0"/>
                <a:sym typeface="Wingdings" pitchFamily="2" charset="2"/>
              </a:rPr>
              <a:t>Za MacOS: /Users/USERNAME/openLCA-data-1.4/databases</a:t>
            </a:r>
          </a:p>
          <a:p>
            <a:pPr marL="0" indent="0">
              <a:buNone/>
              <a:defRPr/>
            </a:pPr>
            <a:endParaRPr lang="es-ES" sz="1800" dirty="0">
              <a:latin typeface="Raleway" panose="020B0503030101060003" pitchFamily="34" charset="-18"/>
              <a:ea typeface="Roboto" panose="02000000000000000000" pitchFamily="2" charset="0"/>
              <a:sym typeface="Wingdings" pitchFamily="2" charset="2"/>
            </a:endParaRPr>
          </a:p>
          <a:p>
            <a:pPr>
              <a:defRPr/>
            </a:pPr>
            <a:r>
              <a:rPr lang="sl-SI" sz="1800" dirty="0">
                <a:latin typeface="Raleway" panose="020B0503030101060003" pitchFamily="34" charset="-18"/>
                <a:ea typeface="Roboto" panose="02000000000000000000" pitchFamily="2" charset="0"/>
                <a:sym typeface="Wingdings" pitchFamily="2" charset="2"/>
              </a:rPr>
              <a:t>Niso samodejno varnostno kopirane drugje.</a:t>
            </a:r>
            <a:endParaRPr lang="sl" sz="1800" dirty="0">
              <a:latin typeface="Raleway" panose="020B0503030101060003" pitchFamily="34" charset="-18"/>
              <a:ea typeface="Roboto" panose="02000000000000000000" pitchFamily="2" charset="0"/>
              <a:sym typeface="Wingdings" pitchFamily="2" charset="2"/>
            </a:endParaRPr>
          </a:p>
          <a:p>
            <a:pPr>
              <a:defRPr/>
            </a:pPr>
            <a:endParaRPr lang="es-ES" sz="1800" dirty="0">
              <a:latin typeface="Raleway" panose="020B0503030101060003" pitchFamily="34" charset="-18"/>
              <a:ea typeface="Roboto" panose="02000000000000000000" pitchFamily="2" charset="0"/>
              <a:sym typeface="Wingdings" pitchFamily="2" charset="2"/>
            </a:endParaRPr>
          </a:p>
          <a:p>
            <a:pPr>
              <a:defRPr/>
            </a:pPr>
            <a:r>
              <a:rPr lang="sl-SI" sz="1800" dirty="0">
                <a:latin typeface="Raleway" panose="020B0503030101060003" pitchFamily="34" charset="-18"/>
                <a:ea typeface="Roboto" panose="02000000000000000000" pitchFamily="2" charset="0"/>
                <a:sym typeface="Wingdings" pitchFamily="2" charset="2"/>
              </a:rPr>
              <a:t>Priporočljivo je, da svoje baze shranite na varno mesto, npr. v oblak.</a:t>
            </a:r>
            <a:endParaRPr lang="en-GB" sz="1800" dirty="0">
              <a:latin typeface="Raleway" panose="020B0503030101060003" pitchFamily="34" charset="-18"/>
              <a:ea typeface="Roboto" panose="02000000000000000000" pitchFamily="2" charset="0"/>
              <a:sym typeface="Wingdings" pitchFamily="2" charset="2"/>
            </a:endParaRPr>
          </a:p>
        </p:txBody>
      </p:sp>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 dirty="0">
                <a:solidFill>
                  <a:srgbClr val="800080"/>
                </a:solidFill>
              </a:rPr>
              <a:t>UPOŠTEVAJTE!</a:t>
            </a:r>
            <a:endParaRPr lang="en-GB" dirty="0">
              <a:solidFill>
                <a:srgbClr val="800080"/>
              </a:solidFill>
            </a:endParaRPr>
          </a:p>
        </p:txBody>
      </p:sp>
    </p:spTree>
    <p:extLst>
      <p:ext uri="{BB962C8B-B14F-4D97-AF65-F5344CB8AC3E}">
        <p14:creationId xmlns:p14="http://schemas.microsoft.com/office/powerpoint/2010/main" val="15832714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F7638D-9986-41D8-B3E3-F13EE80580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94259" y="2209800"/>
            <a:ext cx="3667353" cy="2438400"/>
          </a:xfrm>
          <a:prstGeom prst="rect">
            <a:avLst/>
          </a:prstGeom>
        </p:spPr>
      </p:pic>
      <p:sp>
        <p:nvSpPr>
          <p:cNvPr id="2" name="Title 1"/>
          <p:cNvSpPr>
            <a:spLocks noGrp="1"/>
          </p:cNvSpPr>
          <p:nvPr>
            <p:ph type="title" idx="4294967295"/>
          </p:nvPr>
        </p:nvSpPr>
        <p:spPr>
          <a:xfrm>
            <a:off x="0" y="274638"/>
            <a:ext cx="10972800" cy="1143000"/>
          </a:xfrm>
          <a:prstGeom prst="rect">
            <a:avLst/>
          </a:prstGeom>
        </p:spPr>
        <p:txBody>
          <a:bodyPr/>
          <a:lstStyle/>
          <a:p>
            <a:r>
              <a:rPr lang="sl" dirty="0"/>
              <a:t>Izvoz </a:t>
            </a:r>
            <a:r>
              <a:rPr lang="sl" u="sng" dirty="0">
                <a:solidFill>
                  <a:srgbClr val="00B1F1"/>
                </a:solidFill>
              </a:rPr>
              <a:t>baze podatkov </a:t>
            </a:r>
            <a:endParaRPr lang="en-GB" u="sng" dirty="0">
              <a:solidFill>
                <a:srgbClr val="00B1F1"/>
              </a:solidFill>
            </a:endParaRPr>
          </a:p>
        </p:txBody>
      </p:sp>
      <p:sp>
        <p:nvSpPr>
          <p:cNvPr id="10" name="Abgerundete rechteckige Legende 3"/>
          <p:cNvSpPr/>
          <p:nvPr/>
        </p:nvSpPr>
        <p:spPr>
          <a:xfrm>
            <a:off x="2209800" y="4778133"/>
            <a:ext cx="2857500" cy="1470267"/>
          </a:xfrm>
          <a:prstGeom prst="wedgeRoundRectCallout">
            <a:avLst>
              <a:gd name="adj1" fmla="val 24343"/>
              <a:gd name="adj2" fmla="val -231971"/>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dirty="0">
                <a:solidFill>
                  <a:schemeClr val="bg1"/>
                </a:solidFill>
                <a:latin typeface="Raleway" panose="020B0503030101060003" pitchFamily="34" charset="-18"/>
              </a:rPr>
              <a:t>1. Z desno miškino tipko kliknite ime baze podatkov in izberite »</a:t>
            </a:r>
            <a:r>
              <a:rPr lang="sl-SI" dirty="0">
                <a:solidFill>
                  <a:schemeClr val="bg1"/>
                </a:solidFill>
                <a:latin typeface="Raleway" panose="020B0503030101060003" pitchFamily="34" charset="-18"/>
              </a:rPr>
              <a:t> „</a:t>
            </a:r>
            <a:r>
              <a:rPr lang="sl-SI" dirty="0" err="1">
                <a:solidFill>
                  <a:schemeClr val="bg1"/>
                </a:solidFill>
                <a:latin typeface="Raleway" panose="020B0503030101060003" pitchFamily="34" charset="-18"/>
              </a:rPr>
              <a:t>Backup</a:t>
            </a:r>
            <a:r>
              <a:rPr lang="sl-SI" dirty="0">
                <a:solidFill>
                  <a:schemeClr val="bg1"/>
                </a:solidFill>
                <a:latin typeface="Raleway" panose="020B0503030101060003" pitchFamily="34" charset="-18"/>
              </a:rPr>
              <a:t> </a:t>
            </a:r>
            <a:r>
              <a:rPr lang="sl-SI" dirty="0" err="1">
                <a:solidFill>
                  <a:schemeClr val="bg1"/>
                </a:solidFill>
                <a:latin typeface="Raleway" panose="020B0503030101060003" pitchFamily="34" charset="-18"/>
              </a:rPr>
              <a:t>database</a:t>
            </a:r>
            <a:r>
              <a:rPr lang="sl-SI" dirty="0">
                <a:solidFill>
                  <a:schemeClr val="bg1"/>
                </a:solidFill>
                <a:latin typeface="Raleway" panose="020B0503030101060003" pitchFamily="34" charset="-18"/>
              </a:rPr>
              <a:t>“</a:t>
            </a:r>
            <a:endParaRPr lang="de-DE" dirty="0">
              <a:solidFill>
                <a:schemeClr val="bg1"/>
              </a:solidFill>
              <a:latin typeface="Raleway" panose="020B0503030101060003" pitchFamily="34" charset="-18"/>
            </a:endParaRPr>
          </a:p>
        </p:txBody>
      </p:sp>
      <p:pic>
        <p:nvPicPr>
          <p:cNvPr id="6758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1" y="1382486"/>
            <a:ext cx="4354140" cy="351405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Abgerundete rechteckige Legende 3"/>
          <p:cNvSpPr/>
          <p:nvPr/>
        </p:nvSpPr>
        <p:spPr>
          <a:xfrm>
            <a:off x="6248400" y="5410201"/>
            <a:ext cx="2438400" cy="1011237"/>
          </a:xfrm>
          <a:prstGeom prst="wedgeRoundRectCallout">
            <a:avLst>
              <a:gd name="adj1" fmla="val 17807"/>
              <a:gd name="adj2" fmla="val -171509"/>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dirty="0">
                <a:solidFill>
                  <a:schemeClr val="bg1"/>
                </a:solidFill>
                <a:latin typeface="Raleway" panose="020B0503030101060003" pitchFamily="34" charset="-18"/>
              </a:rPr>
              <a:t>2. Izberite imenik in ime za .</a:t>
            </a:r>
            <a:r>
              <a:rPr lang="sl-SI" dirty="0" err="1">
                <a:solidFill>
                  <a:schemeClr val="bg1"/>
                </a:solidFill>
                <a:latin typeface="Raleway" panose="020B0503030101060003" pitchFamily="34" charset="-18"/>
              </a:rPr>
              <a:t>zolca</a:t>
            </a:r>
            <a:r>
              <a:rPr lang="sl" dirty="0">
                <a:solidFill>
                  <a:schemeClr val="bg1"/>
                </a:solidFill>
                <a:latin typeface="Raleway" panose="020B0503030101060003" pitchFamily="34" charset="-18"/>
              </a:rPr>
              <a:t> datoteko </a:t>
            </a:r>
            <a:endParaRPr lang="de-DE" dirty="0">
              <a:solidFill>
                <a:schemeClr val="bg1"/>
              </a:solidFill>
              <a:latin typeface="Raleway" panose="020B0503030101060003" pitchFamily="34" charset="-18"/>
            </a:endParaRPr>
          </a:p>
        </p:txBody>
      </p:sp>
    </p:spTree>
    <p:extLst>
      <p:ext uri="{BB962C8B-B14F-4D97-AF65-F5344CB8AC3E}">
        <p14:creationId xmlns:p14="http://schemas.microsoft.com/office/powerpoint/2010/main" val="325647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BE967D3-3424-4C22-B0B7-138CDDC5A5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55013" y="1036265"/>
            <a:ext cx="4511431" cy="4252328"/>
          </a:xfrm>
          <a:prstGeom prst="rect">
            <a:avLst/>
          </a:prstGeom>
        </p:spPr>
      </p:pic>
      <p:pic>
        <p:nvPicPr>
          <p:cNvPr id="2" name="Grafik 1">
            <a:extLst>
              <a:ext uri="{FF2B5EF4-FFF2-40B4-BE49-F238E27FC236}">
                <a16:creationId xmlns:a16="http://schemas.microsoft.com/office/drawing/2014/main" id="{2D7385BD-B288-4871-A825-D6EE3954677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44509" y="1752600"/>
            <a:ext cx="4099349" cy="2819658"/>
          </a:xfrm>
          <a:prstGeom prst="rect">
            <a:avLst/>
          </a:prstGeom>
        </p:spPr>
      </p:pic>
      <p:sp>
        <p:nvSpPr>
          <p:cNvPr id="10" name="Abgerundete rechteckige Legende 3">
            <a:extLst>
              <a:ext uri="{FF2B5EF4-FFF2-40B4-BE49-F238E27FC236}">
                <a16:creationId xmlns:a16="http://schemas.microsoft.com/office/drawing/2014/main" id="{9CE1EFA2-4F04-46CA-A5C2-E04EB19397C1}"/>
              </a:ext>
            </a:extLst>
          </p:cNvPr>
          <p:cNvSpPr/>
          <p:nvPr/>
        </p:nvSpPr>
        <p:spPr>
          <a:xfrm>
            <a:off x="3200400" y="4648200"/>
            <a:ext cx="2143458" cy="1447800"/>
          </a:xfrm>
          <a:prstGeom prst="wedgeRoundRectCallout">
            <a:avLst>
              <a:gd name="adj1" fmla="val -47664"/>
              <a:gd name="adj2" fmla="val -97457"/>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dirty="0">
                <a:solidFill>
                  <a:schemeClr val="bg1"/>
                </a:solidFill>
                <a:latin typeface="Raleway" panose="020B0503030101060003" pitchFamily="34" charset="-18"/>
              </a:rPr>
              <a:t>1. Z desno miškino tipko kliknite bazo podatkov in izberite »Export</a:t>
            </a:r>
            <a:r>
              <a:rPr lang="sl" sz="1600" dirty="0">
                <a:solidFill>
                  <a:prstClr val="white"/>
                </a:solidFill>
                <a:latin typeface="Raleway" panose="020B0503030101060003" pitchFamily="34" charset="-18"/>
              </a:rPr>
              <a:t>«</a:t>
            </a:r>
            <a:endParaRPr lang="de-DE" dirty="0">
              <a:solidFill>
                <a:schemeClr val="bg1"/>
              </a:solidFill>
              <a:latin typeface="Raleway" panose="020B0503030101060003" pitchFamily="34" charset="-18"/>
            </a:endParaRPr>
          </a:p>
        </p:txBody>
      </p:sp>
      <p:sp>
        <p:nvSpPr>
          <p:cNvPr id="11" name="Abgerundete rechteckige Legende 3">
            <a:extLst>
              <a:ext uri="{FF2B5EF4-FFF2-40B4-BE49-F238E27FC236}">
                <a16:creationId xmlns:a16="http://schemas.microsoft.com/office/drawing/2014/main" id="{A04E789A-1129-42F9-A482-E100BD1C8DDC}"/>
              </a:ext>
            </a:extLst>
          </p:cNvPr>
          <p:cNvSpPr/>
          <p:nvPr/>
        </p:nvSpPr>
        <p:spPr>
          <a:xfrm>
            <a:off x="7239000" y="533400"/>
            <a:ext cx="2143458" cy="913218"/>
          </a:xfrm>
          <a:prstGeom prst="wedgeRoundRectCallout">
            <a:avLst>
              <a:gd name="adj1" fmla="val -48739"/>
              <a:gd name="adj2" fmla="val 178176"/>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dirty="0">
                <a:solidFill>
                  <a:schemeClr val="bg1"/>
                </a:solidFill>
                <a:latin typeface="Raleway" panose="020B0503030101060003" pitchFamily="34" charset="-18"/>
              </a:rPr>
              <a:t>2. Izberite želeni čarovnik za izvoz:</a:t>
            </a:r>
            <a:endParaRPr lang="de-DE" dirty="0">
              <a:solidFill>
                <a:schemeClr val="bg1"/>
              </a:solidFill>
              <a:latin typeface="Raleway" panose="020B0503030101060003" pitchFamily="34" charset="-18"/>
            </a:endParaRPr>
          </a:p>
        </p:txBody>
      </p:sp>
      <p:sp>
        <p:nvSpPr>
          <p:cNvPr id="14" name="Title 1">
            <a:extLst>
              <a:ext uri="{FF2B5EF4-FFF2-40B4-BE49-F238E27FC236}">
                <a16:creationId xmlns:a16="http://schemas.microsoft.com/office/drawing/2014/main" id="{A9DEB59D-CEE7-488C-91A9-90826D473527}"/>
              </a:ext>
            </a:extLst>
          </p:cNvPr>
          <p:cNvSpPr>
            <a:spLocks noGrp="1"/>
          </p:cNvSpPr>
          <p:nvPr>
            <p:ph type="title" idx="4294967295"/>
          </p:nvPr>
        </p:nvSpPr>
        <p:spPr>
          <a:xfrm>
            <a:off x="0" y="274638"/>
            <a:ext cx="10972800" cy="1143000"/>
          </a:xfrm>
          <a:prstGeom prst="rect">
            <a:avLst/>
          </a:prstGeom>
        </p:spPr>
        <p:txBody>
          <a:bodyPr/>
          <a:lstStyle/>
          <a:p>
            <a:r>
              <a:rPr lang="sl" dirty="0" err="1"/>
              <a:t>Primer </a:t>
            </a:r>
            <a:r>
              <a:rPr lang="sl" dirty="0"/>
              <a:t>: </a:t>
            </a:r>
            <a:r>
              <a:rPr lang="sl" dirty="0" err="1">
                <a:solidFill>
                  <a:srgbClr val="00B1F1"/>
                </a:solidFill>
              </a:rPr>
              <a:t>Proces</a:t>
            </a:r>
            <a:r>
              <a:rPr lang="sl" dirty="0">
                <a:solidFill>
                  <a:srgbClr val="00B1F1"/>
                </a:solidFill>
              </a:rPr>
              <a:t> </a:t>
            </a:r>
            <a:r>
              <a:rPr lang="sl" u="sng" dirty="0" err="1">
                <a:solidFill>
                  <a:srgbClr val="00B1F1"/>
                </a:solidFill>
              </a:rPr>
              <a:t>izvoz </a:t>
            </a:r>
            <a:r>
              <a:rPr lang="sl" dirty="0">
                <a:solidFill>
                  <a:srgbClr val="00B1F1"/>
                </a:solidFill>
              </a:rPr>
              <a:t>(I)</a:t>
            </a:r>
            <a:endParaRPr lang="en-GB" dirty="0">
              <a:solidFill>
                <a:srgbClr val="00B1F1"/>
              </a:solidFill>
            </a:endParaRPr>
          </a:p>
        </p:txBody>
      </p:sp>
    </p:spTree>
    <p:extLst>
      <p:ext uri="{BB962C8B-B14F-4D97-AF65-F5344CB8AC3E}">
        <p14:creationId xmlns:p14="http://schemas.microsoft.com/office/powerpoint/2010/main" val="267375960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EB50285-324D-44B5-80CC-AAF51A29B3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62203" y="1364018"/>
            <a:ext cx="5733997" cy="5349164"/>
          </a:xfrm>
          <a:prstGeom prst="rect">
            <a:avLst/>
          </a:prstGeom>
        </p:spPr>
      </p:pic>
      <p:sp>
        <p:nvSpPr>
          <p:cNvPr id="2" name="Title 1"/>
          <p:cNvSpPr>
            <a:spLocks noGrp="1"/>
          </p:cNvSpPr>
          <p:nvPr>
            <p:ph type="title" idx="4294967295"/>
          </p:nvPr>
        </p:nvSpPr>
        <p:spPr>
          <a:xfrm>
            <a:off x="0" y="274638"/>
            <a:ext cx="10972800" cy="1143000"/>
          </a:xfrm>
          <a:prstGeom prst="rect">
            <a:avLst/>
          </a:prstGeom>
        </p:spPr>
        <p:txBody>
          <a:bodyPr/>
          <a:lstStyle/>
          <a:p>
            <a:r>
              <a:rPr lang="sl" dirty="0"/>
              <a:t>Primer: </a:t>
            </a:r>
            <a:r>
              <a:rPr lang="sl" dirty="0">
                <a:solidFill>
                  <a:srgbClr val="00B1F1"/>
                </a:solidFill>
              </a:rPr>
              <a:t>Proces izvoz (II)</a:t>
            </a:r>
            <a:endParaRPr lang="en-GB" dirty="0">
              <a:solidFill>
                <a:srgbClr val="00B1F1"/>
              </a:solidFill>
            </a:endParaRPr>
          </a:p>
        </p:txBody>
      </p:sp>
      <p:sp>
        <p:nvSpPr>
          <p:cNvPr id="10" name="Abgerundete rechteckige Legende 3"/>
          <p:cNvSpPr/>
          <p:nvPr/>
        </p:nvSpPr>
        <p:spPr>
          <a:xfrm>
            <a:off x="5477760" y="4680976"/>
            <a:ext cx="2150633" cy="813005"/>
          </a:xfrm>
          <a:prstGeom prst="wedgeRoundRectCallout">
            <a:avLst>
              <a:gd name="adj1" fmla="val -43421"/>
              <a:gd name="adj2" fmla="val -169097"/>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dirty="0">
                <a:solidFill>
                  <a:schemeClr val="bg1"/>
                </a:solidFill>
                <a:latin typeface="Raleway" panose="020B0503030101060003" pitchFamily="34" charset="-18"/>
              </a:rPr>
              <a:t>4. Izberite procese za izvoz</a:t>
            </a:r>
            <a:endParaRPr lang="de-DE" dirty="0">
              <a:solidFill>
                <a:schemeClr val="bg1"/>
              </a:solidFill>
              <a:latin typeface="Raleway" panose="020B0503030101060003" pitchFamily="34" charset="-18"/>
            </a:endParaRPr>
          </a:p>
        </p:txBody>
      </p:sp>
      <p:sp>
        <p:nvSpPr>
          <p:cNvPr id="9" name="Abgerundete rechteckige Legende 3"/>
          <p:cNvSpPr/>
          <p:nvPr/>
        </p:nvSpPr>
        <p:spPr>
          <a:xfrm>
            <a:off x="7696200" y="3048000"/>
            <a:ext cx="2438400" cy="1371600"/>
          </a:xfrm>
          <a:prstGeom prst="wedgeRoundRectCallout">
            <a:avLst>
              <a:gd name="adj1" fmla="val -63948"/>
              <a:gd name="adj2" fmla="val -83301"/>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dirty="0">
                <a:solidFill>
                  <a:schemeClr val="bg1"/>
                </a:solidFill>
                <a:latin typeface="Raleway" panose="020B0503030101060003" pitchFamily="34" charset="-18"/>
              </a:rPr>
              <a:t>3. Izberite imenik, v katerem bodo shranjeni podatki, in kliknite »</a:t>
            </a:r>
            <a:r>
              <a:rPr lang="sl-SI" dirty="0" err="1">
                <a:solidFill>
                  <a:schemeClr val="bg1"/>
                </a:solidFill>
                <a:latin typeface="Raleway" panose="020B0503030101060003" pitchFamily="34" charset="-18"/>
              </a:rPr>
              <a:t>Finish</a:t>
            </a:r>
            <a:r>
              <a:rPr lang="sl" dirty="0">
                <a:solidFill>
                  <a:schemeClr val="bg1"/>
                </a:solidFill>
                <a:latin typeface="Raleway" panose="020B0503030101060003" pitchFamily="34" charset="-18"/>
              </a:rPr>
              <a:t>«</a:t>
            </a:r>
            <a:endParaRPr lang="de-DE" dirty="0">
              <a:solidFill>
                <a:schemeClr val="bg1"/>
              </a:solidFill>
              <a:latin typeface="Raleway" panose="020B0503030101060003" pitchFamily="34" charset="-18"/>
            </a:endParaRPr>
          </a:p>
        </p:txBody>
      </p:sp>
    </p:spTree>
    <p:extLst>
      <p:ext uri="{BB962C8B-B14F-4D97-AF65-F5344CB8AC3E}">
        <p14:creationId xmlns:p14="http://schemas.microsoft.com/office/powerpoint/2010/main" val="214773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a:prstGeom prst="rect">
            <a:avLst/>
          </a:prstGeom>
        </p:spPr>
        <p:txBody>
          <a:bodyPr/>
          <a:lstStyle/>
          <a:p>
            <a:r>
              <a:rPr lang="sl" dirty="0"/>
              <a:t>Primer: </a:t>
            </a:r>
            <a:r>
              <a:rPr lang="sl" dirty="0">
                <a:solidFill>
                  <a:srgbClr val="00B1F1"/>
                </a:solidFill>
              </a:rPr>
              <a:t>Proces izvoz (III)</a:t>
            </a:r>
            <a:endParaRPr lang="en-GB" dirty="0">
              <a:solidFill>
                <a:srgbClr val="00B1F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61126" y="1295400"/>
            <a:ext cx="7983631" cy="309387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Abgerundete rechteckige Legende 12"/>
          <p:cNvSpPr/>
          <p:nvPr/>
        </p:nvSpPr>
        <p:spPr>
          <a:xfrm>
            <a:off x="5791200" y="4191000"/>
            <a:ext cx="3543957" cy="1630524"/>
          </a:xfrm>
          <a:prstGeom prst="wedgeRoundRectCallout">
            <a:avLst>
              <a:gd name="adj1" fmla="val -24988"/>
              <a:gd name="adj2" fmla="val 50600"/>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dirty="0">
                <a:solidFill>
                  <a:schemeClr val="bg1"/>
                </a:solidFill>
                <a:latin typeface="Raleway" panose="020B0503030101060003" pitchFamily="34" charset="-18"/>
              </a:rPr>
              <a:t>V izbrani imenik se ustvari mapa z imenom izvozne oblike. Na primer: Namizje\EcoSpold01.</a:t>
            </a:r>
            <a:endParaRPr lang="sl" dirty="0">
              <a:solidFill>
                <a:schemeClr val="bg1"/>
              </a:solidFill>
              <a:latin typeface="Raleway" panose="020B0503030101060003" pitchFamily="34" charset="-18"/>
            </a:endParaRPr>
          </a:p>
        </p:txBody>
      </p:sp>
    </p:spTree>
    <p:extLst>
      <p:ext uri="{BB962C8B-B14F-4D97-AF65-F5344CB8AC3E}">
        <p14:creationId xmlns:p14="http://schemas.microsoft.com/office/powerpoint/2010/main" val="2347495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4294967295"/>
          </p:nvPr>
        </p:nvSpPr>
        <p:spPr>
          <a:xfrm>
            <a:off x="0" y="1941513"/>
            <a:ext cx="10723563" cy="4518025"/>
          </a:xfrm>
          <a:prstGeom prst="rect">
            <a:avLst/>
          </a:prstGeom>
        </p:spPr>
        <p:txBody>
          <a:bodyPr>
            <a:normAutofit fontScale="92500" lnSpcReduction="10000"/>
          </a:bodyPr>
          <a:lstStyle/>
          <a:p>
            <a:r>
              <a:rPr lang="en-US" sz="2400" b="1" u="sng" dirty="0" err="1">
                <a:solidFill>
                  <a:srgbClr val="066E9F"/>
                </a:solidFill>
                <a:highlight>
                  <a:srgbClr val="A2C219"/>
                </a:highlight>
                <a:latin typeface="Raleway" panose="020B0503030101060003" pitchFamily="34" charset="-18"/>
              </a:rPr>
              <a:t>Funkcija</a:t>
            </a:r>
            <a:r>
              <a:rPr lang="en-US" sz="2400" b="1" u="sng" dirty="0">
                <a:solidFill>
                  <a:srgbClr val="066E9F"/>
                </a:solidFill>
                <a:highlight>
                  <a:srgbClr val="A2C219"/>
                </a:highlight>
                <a:latin typeface="Raleway" panose="020B0503030101060003" pitchFamily="34" charset="-18"/>
              </a:rPr>
              <a:t> in </a:t>
            </a:r>
            <a:r>
              <a:rPr lang="en-US" sz="2400" b="1" u="sng" dirty="0" err="1">
                <a:solidFill>
                  <a:srgbClr val="066E9F"/>
                </a:solidFill>
                <a:highlight>
                  <a:srgbClr val="A2C219"/>
                </a:highlight>
                <a:latin typeface="Raleway" panose="020B0503030101060003" pitchFamily="34" charset="-18"/>
              </a:rPr>
              <a:t>funkc</a:t>
            </a:r>
            <a:r>
              <a:rPr lang="sl-SI" sz="2400" b="1" u="sng" dirty="0" err="1">
                <a:solidFill>
                  <a:srgbClr val="066E9F"/>
                </a:solidFill>
                <a:highlight>
                  <a:srgbClr val="A2C219"/>
                </a:highlight>
                <a:latin typeface="Raleway" panose="020B0503030101060003" pitchFamily="34" charset="-18"/>
              </a:rPr>
              <a:t>ijska</a:t>
            </a:r>
            <a:r>
              <a:rPr lang="sl-SI" sz="2400" b="1" u="sng" dirty="0">
                <a:solidFill>
                  <a:srgbClr val="066E9F"/>
                </a:solidFill>
                <a:highlight>
                  <a:srgbClr val="A2C219"/>
                </a:highlight>
                <a:latin typeface="Raleway" panose="020B0503030101060003" pitchFamily="34" charset="-18"/>
              </a:rPr>
              <a:t> </a:t>
            </a:r>
            <a:r>
              <a:rPr lang="en-US" sz="2400" b="1" u="sng" dirty="0" err="1">
                <a:solidFill>
                  <a:srgbClr val="066E9F"/>
                </a:solidFill>
                <a:highlight>
                  <a:srgbClr val="A2C219"/>
                </a:highlight>
                <a:latin typeface="Raleway" panose="020B0503030101060003" pitchFamily="34" charset="-18"/>
              </a:rPr>
              <a:t>enota</a:t>
            </a:r>
            <a:endParaRPr lang="en-US" sz="2400" b="1" u="sng" dirty="0">
              <a:solidFill>
                <a:srgbClr val="066E9F"/>
              </a:solidFill>
              <a:highlight>
                <a:srgbClr val="A2C219"/>
              </a:highlight>
              <a:latin typeface="Raleway" panose="020B0503030101060003" pitchFamily="34" charset="-18"/>
            </a:endParaRPr>
          </a:p>
          <a:p>
            <a:pPr lvl="1"/>
            <a:r>
              <a:rPr lang="en-US" sz="2000" dirty="0" err="1">
                <a:latin typeface="Raleway" panose="020B0503030101060003" pitchFamily="34" charset="-18"/>
              </a:rPr>
              <a:t>Opredeljujejo</a:t>
            </a:r>
            <a:r>
              <a:rPr lang="en-US" sz="2000" dirty="0">
                <a:latin typeface="Raleway" panose="020B0503030101060003" pitchFamily="34" charset="-18"/>
              </a:rPr>
              <a:t> </a:t>
            </a:r>
            <a:r>
              <a:rPr lang="en-US" sz="2000" dirty="0" err="1">
                <a:latin typeface="Raleway" panose="020B0503030101060003" pitchFamily="34" charset="-18"/>
              </a:rPr>
              <a:t>funkc</a:t>
            </a:r>
            <a:r>
              <a:rPr lang="sl-SI" sz="2000" dirty="0" err="1">
                <a:latin typeface="Raleway" panose="020B0503030101060003" pitchFamily="34" charset="-18"/>
              </a:rPr>
              <a:t>ijsko</a:t>
            </a:r>
            <a:r>
              <a:rPr lang="en-US" sz="2000" dirty="0">
                <a:latin typeface="Raleway" panose="020B0503030101060003" pitchFamily="34" charset="-18"/>
              </a:rPr>
              <a:t> </a:t>
            </a:r>
            <a:r>
              <a:rPr lang="en-US" sz="2000" dirty="0" err="1">
                <a:latin typeface="Raleway" panose="020B0503030101060003" pitchFamily="34" charset="-18"/>
              </a:rPr>
              <a:t>značilnosti</a:t>
            </a:r>
            <a:r>
              <a:rPr lang="en-US" sz="2000" dirty="0">
                <a:latin typeface="Raleway" panose="020B0503030101060003" pitchFamily="34" charset="-18"/>
              </a:rPr>
              <a:t> </a:t>
            </a:r>
            <a:r>
              <a:rPr lang="sl-SI" sz="2000" dirty="0">
                <a:latin typeface="Raleway" panose="020B0503030101060003" pitchFamily="34" charset="-18"/>
              </a:rPr>
              <a:t>produktnega </a:t>
            </a:r>
            <a:r>
              <a:rPr lang="en-US" sz="2000" dirty="0" err="1">
                <a:latin typeface="Raleway" panose="020B0503030101060003" pitchFamily="34" charset="-18"/>
              </a:rPr>
              <a:t>sistema</a:t>
            </a:r>
            <a:endParaRPr lang="en-US" sz="2000" dirty="0">
              <a:latin typeface="Raleway" panose="020B0503030101060003" pitchFamily="34" charset="-18"/>
            </a:endParaRPr>
          </a:p>
          <a:p>
            <a:pPr lvl="1"/>
            <a:r>
              <a:rPr lang="sl-SI" sz="2000" dirty="0">
                <a:latin typeface="Raleway" panose="020B0503030101060003" pitchFamily="34" charset="-18"/>
              </a:rPr>
              <a:t>F</a:t>
            </a:r>
            <a:r>
              <a:rPr lang="en-US" sz="2000" dirty="0" err="1">
                <a:latin typeface="Raleway" panose="020B0503030101060003" pitchFamily="34" charset="-18"/>
              </a:rPr>
              <a:t>unkc</a:t>
            </a:r>
            <a:r>
              <a:rPr lang="sl-SI" sz="2000" dirty="0" err="1">
                <a:latin typeface="Raleway" panose="020B0503030101060003" pitchFamily="34" charset="-18"/>
              </a:rPr>
              <a:t>ijska</a:t>
            </a:r>
            <a:r>
              <a:rPr lang="en-US" sz="2000" dirty="0">
                <a:latin typeface="Raleway" panose="020B0503030101060003" pitchFamily="34" charset="-18"/>
              </a:rPr>
              <a:t> </a:t>
            </a:r>
            <a:r>
              <a:rPr lang="sl-SI" sz="2000" dirty="0">
                <a:latin typeface="Raleway" panose="020B0503030101060003" pitchFamily="34" charset="-18"/>
              </a:rPr>
              <a:t>enota </a:t>
            </a:r>
            <a:r>
              <a:rPr lang="en-US" sz="2000" dirty="0" err="1">
                <a:latin typeface="Raleway" panose="020B0503030101060003" pitchFamily="34" charset="-18"/>
              </a:rPr>
              <a:t>uporab</a:t>
            </a:r>
            <a:r>
              <a:rPr lang="sl-SI" sz="2000" dirty="0">
                <a:latin typeface="Raleway" panose="020B0503030101060003" pitchFamily="34" charset="-18"/>
              </a:rPr>
              <a:t>na </a:t>
            </a:r>
            <a:r>
              <a:rPr lang="en-US" sz="2000" dirty="0" err="1">
                <a:latin typeface="Raleway" panose="020B0503030101060003" pitchFamily="34" charset="-18"/>
              </a:rPr>
              <a:t>kot</a:t>
            </a:r>
            <a:r>
              <a:rPr lang="en-US" sz="2000" dirty="0">
                <a:latin typeface="Raleway" panose="020B0503030101060003" pitchFamily="34" charset="-18"/>
              </a:rPr>
              <a:t> </a:t>
            </a:r>
            <a:r>
              <a:rPr lang="en-US" sz="2000" dirty="0" err="1">
                <a:latin typeface="Raleway" panose="020B0503030101060003" pitchFamily="34" charset="-18"/>
              </a:rPr>
              <a:t>referenčno</a:t>
            </a:r>
            <a:r>
              <a:rPr lang="en-US" sz="2000" dirty="0">
                <a:latin typeface="Raleway" panose="020B0503030101060003" pitchFamily="34" charset="-18"/>
              </a:rPr>
              <a:t> </a:t>
            </a:r>
            <a:r>
              <a:rPr lang="sl-SI" sz="2000" dirty="0">
                <a:latin typeface="Raleway" panose="020B0503030101060003" pitchFamily="34" charset="-18"/>
              </a:rPr>
              <a:t>merilo</a:t>
            </a:r>
            <a:endParaRPr lang="en-US" sz="2000" dirty="0">
              <a:latin typeface="Raleway" panose="020B0503030101060003" pitchFamily="34" charset="-18"/>
            </a:endParaRPr>
          </a:p>
          <a:p>
            <a:r>
              <a:rPr lang="sl-SI" sz="2400" b="1" u="sng" dirty="0">
                <a:solidFill>
                  <a:srgbClr val="066E9F"/>
                </a:solidFill>
                <a:highlight>
                  <a:srgbClr val="A2C219"/>
                </a:highlight>
                <a:latin typeface="Raleway" panose="020B0503030101060003" pitchFamily="34" charset="-18"/>
              </a:rPr>
              <a:t>Meje </a:t>
            </a:r>
            <a:r>
              <a:rPr lang="en-US" sz="2400" b="1" u="sng" dirty="0" err="1">
                <a:solidFill>
                  <a:srgbClr val="066E9F"/>
                </a:solidFill>
                <a:highlight>
                  <a:srgbClr val="A2C219"/>
                </a:highlight>
                <a:latin typeface="Raleway" panose="020B0503030101060003" pitchFamily="34" charset="-18"/>
              </a:rPr>
              <a:t>sistem</a:t>
            </a:r>
            <a:r>
              <a:rPr lang="sl-SI" sz="2400" b="1" u="sng" dirty="0">
                <a:solidFill>
                  <a:srgbClr val="066E9F"/>
                </a:solidFill>
                <a:highlight>
                  <a:srgbClr val="A2C219"/>
                </a:highlight>
                <a:latin typeface="Raleway" panose="020B0503030101060003" pitchFamily="34" charset="-18"/>
              </a:rPr>
              <a:t>a </a:t>
            </a:r>
            <a:endParaRPr lang="en-US" sz="2400" b="1" u="sng" dirty="0">
              <a:solidFill>
                <a:srgbClr val="066E9F"/>
              </a:solidFill>
              <a:highlight>
                <a:srgbClr val="A2C219"/>
              </a:highlight>
              <a:latin typeface="Raleway" panose="020B0503030101060003" pitchFamily="34" charset="-18"/>
            </a:endParaRPr>
          </a:p>
          <a:p>
            <a:pPr lvl="1"/>
            <a:r>
              <a:rPr lang="en-US" sz="2000" dirty="0" err="1">
                <a:latin typeface="Raleway" panose="020B0503030101060003" pitchFamily="34" charset="-18"/>
              </a:rPr>
              <a:t>Definirajo</a:t>
            </a:r>
            <a:r>
              <a:rPr lang="en-US" sz="2000" dirty="0">
                <a:latin typeface="Raleway" panose="020B0503030101060003" pitchFamily="34" charset="-18"/>
              </a:rPr>
              <a:t>, </a:t>
            </a:r>
            <a:r>
              <a:rPr lang="en-US" sz="2000" dirty="0" err="1">
                <a:latin typeface="Raleway" panose="020B0503030101060003" pitchFamily="34" charset="-18"/>
              </a:rPr>
              <a:t>kateri</a:t>
            </a:r>
            <a:r>
              <a:rPr lang="en-US" sz="2000" dirty="0">
                <a:latin typeface="Raleway" panose="020B0503030101060003" pitchFamily="34" charset="-18"/>
              </a:rPr>
              <a:t> </a:t>
            </a:r>
            <a:r>
              <a:rPr lang="en-US" sz="2000" dirty="0" err="1">
                <a:latin typeface="Raleway" panose="020B0503030101060003" pitchFamily="34" charset="-18"/>
              </a:rPr>
              <a:t>procesi</a:t>
            </a:r>
            <a:r>
              <a:rPr lang="en-US" sz="2000" dirty="0">
                <a:latin typeface="Raleway" panose="020B0503030101060003" pitchFamily="34" charset="-18"/>
              </a:rPr>
              <a:t> so </a:t>
            </a:r>
            <a:r>
              <a:rPr lang="en-US" sz="2000" dirty="0" err="1">
                <a:latin typeface="Raleway" panose="020B0503030101060003" pitchFamily="34" charset="-18"/>
              </a:rPr>
              <a:t>vključen</a:t>
            </a:r>
            <a:r>
              <a:rPr lang="sl-SI" sz="2000" dirty="0">
                <a:latin typeface="Raleway" panose="020B0503030101060003" pitchFamily="34" charset="-18"/>
              </a:rPr>
              <a:t>i</a:t>
            </a:r>
            <a:r>
              <a:rPr lang="en-US" sz="2000" dirty="0">
                <a:latin typeface="Raleway" panose="020B0503030101060003" pitchFamily="34" charset="-18"/>
              </a:rPr>
              <a:t> v </a:t>
            </a:r>
            <a:r>
              <a:rPr lang="sl-SI" sz="2000" dirty="0">
                <a:latin typeface="Raleway" panose="020B0503030101060003" pitchFamily="34" charset="-18"/>
              </a:rPr>
              <a:t>analizo</a:t>
            </a:r>
            <a:endParaRPr lang="en-US" sz="2000" dirty="0">
              <a:latin typeface="Raleway" panose="020B0503030101060003" pitchFamily="34" charset="-18"/>
            </a:endParaRPr>
          </a:p>
          <a:p>
            <a:pPr lvl="1"/>
            <a:r>
              <a:rPr lang="en-US" sz="2000" dirty="0" err="1">
                <a:latin typeface="Raleway" panose="020B0503030101060003" pitchFamily="34" charset="-18"/>
              </a:rPr>
              <a:t>Koristno</a:t>
            </a:r>
            <a:r>
              <a:rPr lang="sl-SI" sz="2000" dirty="0">
                <a:latin typeface="Raleway" panose="020B0503030101060003" pitchFamily="34" charset="-18"/>
              </a:rPr>
              <a:t> </a:t>
            </a:r>
            <a:r>
              <a:rPr lang="en-US" sz="2000" dirty="0" err="1">
                <a:latin typeface="Raleway" panose="020B0503030101060003" pitchFamily="34" charset="-18"/>
              </a:rPr>
              <a:t>vključ</a:t>
            </a:r>
            <a:r>
              <a:rPr lang="sl-SI" sz="2000" dirty="0">
                <a:latin typeface="Raleway" panose="020B0503030101060003" pitchFamily="34" charset="-18"/>
              </a:rPr>
              <a:t>iti </a:t>
            </a:r>
            <a:r>
              <a:rPr lang="en-US" sz="2000" dirty="0" err="1">
                <a:latin typeface="Raleway" panose="020B0503030101060003" pitchFamily="34" charset="-18"/>
              </a:rPr>
              <a:t>shemo</a:t>
            </a:r>
            <a:r>
              <a:rPr lang="en-US" sz="2000" dirty="0">
                <a:latin typeface="Raleway" panose="020B0503030101060003" pitchFamily="34" charset="-18"/>
              </a:rPr>
              <a:t> </a:t>
            </a:r>
            <a:r>
              <a:rPr lang="en-US" sz="2000" dirty="0" err="1">
                <a:latin typeface="Raleway" panose="020B0503030101060003" pitchFamily="34" charset="-18"/>
              </a:rPr>
              <a:t>tehnološkega</a:t>
            </a:r>
            <a:r>
              <a:rPr lang="en-US" sz="2000" dirty="0">
                <a:latin typeface="Raleway" panose="020B0503030101060003" pitchFamily="34" charset="-18"/>
              </a:rPr>
              <a:t> </a:t>
            </a:r>
            <a:r>
              <a:rPr lang="en-US" sz="2000" dirty="0" err="1">
                <a:latin typeface="Raleway" panose="020B0503030101060003" pitchFamily="34" charset="-18"/>
              </a:rPr>
              <a:t>postopka</a:t>
            </a:r>
            <a:endParaRPr lang="en-US" sz="2000" dirty="0">
              <a:latin typeface="Raleway" panose="020B0503030101060003" pitchFamily="34" charset="-18"/>
            </a:endParaRPr>
          </a:p>
          <a:p>
            <a:r>
              <a:rPr lang="sl-SI" sz="2400" b="1" u="sng" dirty="0">
                <a:solidFill>
                  <a:srgbClr val="066E9F"/>
                </a:solidFill>
                <a:highlight>
                  <a:srgbClr val="A2C219"/>
                </a:highlight>
                <a:latin typeface="Raleway" panose="020B0503030101060003" pitchFamily="34" charset="-18"/>
              </a:rPr>
              <a:t>M</a:t>
            </a:r>
            <a:r>
              <a:rPr lang="en-US" sz="2400" b="1" u="sng" dirty="0" err="1">
                <a:solidFill>
                  <a:srgbClr val="066E9F"/>
                </a:solidFill>
                <a:highlight>
                  <a:srgbClr val="A2C219"/>
                </a:highlight>
                <a:latin typeface="Raleway" panose="020B0503030101060003" pitchFamily="34" charset="-18"/>
              </a:rPr>
              <a:t>etodologija</a:t>
            </a:r>
            <a:r>
              <a:rPr lang="en-US" sz="2400" b="1" u="sng" dirty="0">
                <a:solidFill>
                  <a:srgbClr val="066E9F"/>
                </a:solidFill>
                <a:highlight>
                  <a:srgbClr val="A2C219"/>
                </a:highlight>
                <a:latin typeface="Raleway" panose="020B0503030101060003" pitchFamily="34" charset="-18"/>
              </a:rPr>
              <a:t> LCIA</a:t>
            </a:r>
          </a:p>
          <a:p>
            <a:pPr lvl="1"/>
            <a:r>
              <a:rPr lang="sl-SI" sz="2000" dirty="0">
                <a:latin typeface="Raleway" panose="020B0503030101060003" pitchFamily="34" charset="-18"/>
              </a:rPr>
              <a:t>Podamo, katere kategorije vplivov </a:t>
            </a:r>
            <a:r>
              <a:rPr lang="en-US" sz="2000" dirty="0">
                <a:latin typeface="Raleway" panose="020B0503030101060003" pitchFamily="34" charset="-18"/>
              </a:rPr>
              <a:t>in </a:t>
            </a:r>
            <a:r>
              <a:rPr lang="en-US" sz="2000" dirty="0" err="1">
                <a:latin typeface="Raleway" panose="020B0503030101060003" pitchFamily="34" charset="-18"/>
              </a:rPr>
              <a:t>kategor</a:t>
            </a:r>
            <a:r>
              <a:rPr lang="sl-SI" sz="2000" dirty="0" err="1">
                <a:latin typeface="Raleway" panose="020B0503030101060003" pitchFamily="34" charset="-18"/>
              </a:rPr>
              <a:t>ijski</a:t>
            </a:r>
            <a:r>
              <a:rPr lang="sl-SI" sz="2000" dirty="0">
                <a:latin typeface="Raleway" panose="020B0503030101060003" pitchFamily="34" charset="-18"/>
              </a:rPr>
              <a:t> </a:t>
            </a:r>
            <a:r>
              <a:rPr lang="en-US" sz="2000" dirty="0" err="1">
                <a:latin typeface="Raleway" panose="020B0503030101060003" pitchFamily="34" charset="-18"/>
              </a:rPr>
              <a:t>kazalniki</a:t>
            </a:r>
            <a:r>
              <a:rPr lang="sl-SI" sz="2000" dirty="0">
                <a:latin typeface="Raleway" panose="020B0503030101060003" pitchFamily="34" charset="-18"/>
              </a:rPr>
              <a:t> so uporabljeni</a:t>
            </a:r>
            <a:endParaRPr lang="en-US" sz="2000" dirty="0">
              <a:latin typeface="Raleway" panose="020B0503030101060003" pitchFamily="34" charset="-18"/>
            </a:endParaRPr>
          </a:p>
          <a:p>
            <a:pPr lvl="1"/>
            <a:r>
              <a:rPr lang="sl-SI" sz="2000" dirty="0">
                <a:latin typeface="Raleway" panose="020B0503030101060003" pitchFamily="34" charset="-18"/>
              </a:rPr>
              <a:t>Podamo, katera </a:t>
            </a:r>
            <a:r>
              <a:rPr lang="en-US" sz="2000" dirty="0" err="1">
                <a:latin typeface="Raleway" panose="020B0503030101060003" pitchFamily="34" charset="-18"/>
              </a:rPr>
              <a:t>metodologija</a:t>
            </a:r>
            <a:r>
              <a:rPr lang="en-US" sz="2000" dirty="0">
                <a:latin typeface="Raleway" panose="020B0503030101060003" pitchFamily="34" charset="-18"/>
              </a:rPr>
              <a:t> </a:t>
            </a:r>
            <a:r>
              <a:rPr lang="en-US" sz="2000" dirty="0" err="1">
                <a:latin typeface="Raleway" panose="020B0503030101060003" pitchFamily="34" charset="-18"/>
              </a:rPr>
              <a:t>karakter</a:t>
            </a:r>
            <a:r>
              <a:rPr lang="sl-SI" sz="2000" dirty="0" err="1">
                <a:latin typeface="Raleway" panose="020B0503030101060003" pitchFamily="34" charset="-18"/>
              </a:rPr>
              <a:t>izacije</a:t>
            </a:r>
            <a:r>
              <a:rPr lang="sl-SI" sz="2000" dirty="0">
                <a:latin typeface="Raleway" panose="020B0503030101060003" pitchFamily="34" charset="-18"/>
              </a:rPr>
              <a:t> </a:t>
            </a:r>
            <a:r>
              <a:rPr lang="en-US" sz="2000" dirty="0" err="1">
                <a:latin typeface="Raleway" panose="020B0503030101060003" pitchFamily="34" charset="-18"/>
              </a:rPr>
              <a:t>vpliv</a:t>
            </a:r>
            <a:r>
              <a:rPr lang="sl-SI" sz="2000" dirty="0">
                <a:latin typeface="Raleway" panose="020B0503030101060003" pitchFamily="34" charset="-18"/>
              </a:rPr>
              <a:t>ov je uporabljena</a:t>
            </a:r>
            <a:endParaRPr lang="en-US" sz="2000" dirty="0">
              <a:latin typeface="Raleway" panose="020B0503030101060003" pitchFamily="34" charset="-18"/>
            </a:endParaRPr>
          </a:p>
          <a:p>
            <a:r>
              <a:rPr lang="sl-SI" sz="2400" b="1" u="sng" dirty="0" err="1">
                <a:solidFill>
                  <a:srgbClr val="066E9F"/>
                </a:solidFill>
                <a:highlight>
                  <a:srgbClr val="A2C219"/>
                </a:highlight>
                <a:latin typeface="Raleway" panose="020B0503030101060003" pitchFamily="34" charset="-18"/>
              </a:rPr>
              <a:t>Invetarizacijski</a:t>
            </a:r>
            <a:r>
              <a:rPr lang="sl-SI" sz="2400" b="1" u="sng" dirty="0">
                <a:solidFill>
                  <a:srgbClr val="066E9F"/>
                </a:solidFill>
                <a:highlight>
                  <a:srgbClr val="A2C219"/>
                </a:highlight>
                <a:latin typeface="Raleway" panose="020B0503030101060003" pitchFamily="34" charset="-18"/>
              </a:rPr>
              <a:t> podatki</a:t>
            </a:r>
            <a:endParaRPr lang="en-US" sz="2400" b="1" u="sng" dirty="0">
              <a:solidFill>
                <a:srgbClr val="066E9F"/>
              </a:solidFill>
              <a:highlight>
                <a:srgbClr val="A2C219"/>
              </a:highlight>
              <a:latin typeface="Raleway" panose="020B0503030101060003" pitchFamily="34" charset="-18"/>
            </a:endParaRPr>
          </a:p>
          <a:p>
            <a:pPr lvl="1"/>
            <a:r>
              <a:rPr lang="en-US" sz="2000" dirty="0" err="1">
                <a:latin typeface="Raleway" panose="020B0503030101060003" pitchFamily="34" charset="-18"/>
              </a:rPr>
              <a:t>Pridobi</a:t>
            </a:r>
            <a:r>
              <a:rPr lang="sl-SI" sz="2000" dirty="0" err="1">
                <a:latin typeface="Raleway" panose="020B0503030101060003" pitchFamily="34" charset="-18"/>
              </a:rPr>
              <a:t>mo</a:t>
            </a:r>
            <a:r>
              <a:rPr lang="en-US" sz="2000" dirty="0">
                <a:latin typeface="Raleway" panose="020B0503030101060003" pitchFamily="34" charset="-18"/>
              </a:rPr>
              <a:t> </a:t>
            </a:r>
            <a:r>
              <a:rPr lang="en-US" sz="2000" dirty="0" err="1">
                <a:latin typeface="Raleway" panose="020B0503030101060003" pitchFamily="34" charset="-18"/>
              </a:rPr>
              <a:t>bodisi</a:t>
            </a:r>
            <a:r>
              <a:rPr lang="en-US" sz="2000" dirty="0">
                <a:latin typeface="Raleway" panose="020B0503030101060003" pitchFamily="34" charset="-18"/>
              </a:rPr>
              <a:t> z </a:t>
            </a:r>
            <a:r>
              <a:rPr lang="en-US" sz="2000" dirty="0" err="1">
                <a:latin typeface="Raleway" panose="020B0503030101060003" pitchFamily="34" charset="-18"/>
              </a:rPr>
              <a:t>neposrednim</a:t>
            </a:r>
            <a:r>
              <a:rPr lang="en-US" sz="2000" dirty="0">
                <a:latin typeface="Raleway" panose="020B0503030101060003" pitchFamily="34" charset="-18"/>
              </a:rPr>
              <a:t> </a:t>
            </a:r>
            <a:r>
              <a:rPr lang="en-US" sz="2000" dirty="0" err="1">
                <a:latin typeface="Raleway" panose="020B0503030101060003" pitchFamily="34" charset="-18"/>
              </a:rPr>
              <a:t>merjenjem</a:t>
            </a:r>
            <a:r>
              <a:rPr lang="en-US" sz="2000" dirty="0">
                <a:latin typeface="Raleway" panose="020B0503030101060003" pitchFamily="34" charset="-18"/>
              </a:rPr>
              <a:t> </a:t>
            </a:r>
            <a:r>
              <a:rPr lang="en-US" sz="2000" dirty="0" err="1">
                <a:latin typeface="Raleway" panose="020B0503030101060003" pitchFamily="34" charset="-18"/>
              </a:rPr>
              <a:t>procesov</a:t>
            </a:r>
            <a:r>
              <a:rPr lang="en-US" sz="2000" dirty="0">
                <a:latin typeface="Raleway" panose="020B0503030101060003" pitchFamily="34" charset="-18"/>
              </a:rPr>
              <a:t> </a:t>
            </a:r>
            <a:r>
              <a:rPr lang="en-US" sz="2000" dirty="0" err="1">
                <a:latin typeface="Raleway" panose="020B0503030101060003" pitchFamily="34" charset="-18"/>
              </a:rPr>
              <a:t>ali</a:t>
            </a:r>
            <a:r>
              <a:rPr lang="en-US" sz="2000" dirty="0">
                <a:latin typeface="Raleway" panose="020B0503030101060003" pitchFamily="34" charset="-18"/>
              </a:rPr>
              <a:t> </a:t>
            </a:r>
            <a:r>
              <a:rPr lang="en-US" sz="2000" dirty="0" err="1">
                <a:latin typeface="Raleway" panose="020B0503030101060003" pitchFamily="34" charset="-18"/>
              </a:rPr>
              <a:t>iz</a:t>
            </a:r>
            <a:r>
              <a:rPr lang="en-US" sz="2000" dirty="0">
                <a:latin typeface="Raleway" panose="020B0503030101060003" pitchFamily="34" charset="-18"/>
              </a:rPr>
              <a:t> </a:t>
            </a:r>
            <a:r>
              <a:rPr lang="en-US" sz="2000" dirty="0" err="1">
                <a:latin typeface="Raleway" panose="020B0503030101060003" pitchFamily="34" charset="-18"/>
              </a:rPr>
              <a:t>sekundarnih</a:t>
            </a:r>
            <a:r>
              <a:rPr lang="en-US" sz="2000" dirty="0">
                <a:latin typeface="Raleway" panose="020B0503030101060003" pitchFamily="34" charset="-18"/>
              </a:rPr>
              <a:t> </a:t>
            </a:r>
            <a:r>
              <a:rPr lang="en-US" sz="2000" dirty="0" err="1">
                <a:latin typeface="Raleway" panose="020B0503030101060003" pitchFamily="34" charset="-18"/>
              </a:rPr>
              <a:t>virov</a:t>
            </a:r>
            <a:r>
              <a:rPr lang="en-US" sz="2000" dirty="0">
                <a:latin typeface="Raleway" panose="020B0503030101060003" pitchFamily="34" charset="-18"/>
              </a:rPr>
              <a:t> (</a:t>
            </a:r>
            <a:r>
              <a:rPr lang="en-US" sz="2000" dirty="0" err="1">
                <a:latin typeface="Raleway" panose="020B0503030101060003" pitchFamily="34" charset="-18"/>
              </a:rPr>
              <a:t>ali</a:t>
            </a:r>
            <a:r>
              <a:rPr lang="en-US" sz="2000" dirty="0">
                <a:latin typeface="Raleway" panose="020B0503030101060003" pitchFamily="34" charset="-18"/>
              </a:rPr>
              <a:t> </a:t>
            </a:r>
            <a:r>
              <a:rPr lang="en-US" sz="2000" dirty="0" err="1">
                <a:latin typeface="Raleway" panose="020B0503030101060003" pitchFamily="34" charset="-18"/>
              </a:rPr>
              <a:t>kombinacijo</a:t>
            </a:r>
            <a:r>
              <a:rPr lang="en-US" sz="2000" dirty="0">
                <a:latin typeface="Raleway" panose="020B0503030101060003" pitchFamily="34" charset="-18"/>
              </a:rPr>
              <a:t> </a:t>
            </a:r>
            <a:r>
              <a:rPr lang="en-US" sz="2000" dirty="0" err="1">
                <a:latin typeface="Raleway" panose="020B0503030101060003" pitchFamily="34" charset="-18"/>
              </a:rPr>
              <a:t>obeh</a:t>
            </a:r>
            <a:r>
              <a:rPr lang="en-US" sz="2000" dirty="0">
                <a:latin typeface="Raleway" panose="020B0503030101060003" pitchFamily="34" charset="-18"/>
              </a:rPr>
              <a:t>)</a:t>
            </a:r>
          </a:p>
          <a:p>
            <a:pPr lvl="1"/>
            <a:r>
              <a:rPr lang="en-US" sz="2000" dirty="0" err="1">
                <a:latin typeface="Raleway" panose="020B0503030101060003" pitchFamily="34" charset="-18"/>
              </a:rPr>
              <a:t>Vključujejo</a:t>
            </a:r>
            <a:r>
              <a:rPr lang="en-US" sz="2000" dirty="0">
                <a:latin typeface="Raleway" panose="020B0503030101060003" pitchFamily="34" charset="-18"/>
              </a:rPr>
              <a:t> </a:t>
            </a:r>
            <a:r>
              <a:rPr lang="sl-SI" sz="2000" dirty="0">
                <a:latin typeface="Raleway" panose="020B0503030101060003" pitchFamily="34" charset="-18"/>
              </a:rPr>
              <a:t>vtoke in iztoke </a:t>
            </a:r>
            <a:r>
              <a:rPr lang="en-US" sz="2000" dirty="0">
                <a:latin typeface="Raleway" panose="020B0503030101060003" pitchFamily="34" charset="-18"/>
              </a:rPr>
              <a:t>v </a:t>
            </a:r>
            <a:r>
              <a:rPr lang="en-US" sz="2000" dirty="0" err="1">
                <a:latin typeface="Raleway" panose="020B0503030101060003" pitchFamily="34" charset="-18"/>
              </a:rPr>
              <a:t>zrak</a:t>
            </a:r>
            <a:r>
              <a:rPr lang="en-US" sz="2000" dirty="0">
                <a:latin typeface="Raleway" panose="020B0503030101060003" pitchFamily="34" charset="-18"/>
              </a:rPr>
              <a:t>, </a:t>
            </a:r>
            <a:r>
              <a:rPr lang="en-US" sz="2000" dirty="0" err="1">
                <a:latin typeface="Raleway" panose="020B0503030101060003" pitchFamily="34" charset="-18"/>
              </a:rPr>
              <a:t>vodo</a:t>
            </a:r>
            <a:r>
              <a:rPr lang="en-US" sz="2000" dirty="0">
                <a:latin typeface="Raleway" panose="020B0503030101060003" pitchFamily="34" charset="-18"/>
              </a:rPr>
              <a:t> in </a:t>
            </a:r>
            <a:r>
              <a:rPr lang="en-US" sz="2000" dirty="0" err="1">
                <a:latin typeface="Raleway" panose="020B0503030101060003" pitchFamily="34" charset="-18"/>
              </a:rPr>
              <a:t>tla</a:t>
            </a:r>
            <a:endParaRPr lang="en-US" sz="2000" dirty="0">
              <a:latin typeface="Raleway" panose="020B0503030101060003" pitchFamily="34" charset="-18"/>
            </a:endParaRPr>
          </a:p>
          <a:p>
            <a:pPr lvl="2"/>
            <a:endParaRPr lang="en-US" sz="1800" dirty="0">
              <a:latin typeface="Raleway" panose="020B0503030101060003" pitchFamily="34" charset="-18"/>
            </a:endParaRPr>
          </a:p>
          <a:p>
            <a:pPr lvl="1"/>
            <a:endParaRPr lang="en-US" sz="2000" dirty="0">
              <a:latin typeface="Raleway" panose="020B0503030101060003" pitchFamily="34" charset="-18"/>
            </a:endParaRPr>
          </a:p>
          <a:p>
            <a:pPr lvl="1"/>
            <a:endParaRPr lang="en-US" sz="2000" dirty="0">
              <a:latin typeface="Raleway" panose="020B0503030101060003" pitchFamily="34" charset="-18"/>
            </a:endParaRPr>
          </a:p>
          <a:p>
            <a:pPr lvl="1"/>
            <a:endParaRPr lang="en-US" sz="2000" dirty="0">
              <a:latin typeface="Raleway" panose="020B0503030101060003" pitchFamily="34" charset="-18"/>
            </a:endParaRPr>
          </a:p>
        </p:txBody>
      </p:sp>
      <p:sp>
        <p:nvSpPr>
          <p:cNvPr id="25" name="Title 1"/>
          <p:cNvSpPr txBox="1">
            <a:spLocks/>
          </p:cNvSpPr>
          <p:nvPr/>
        </p:nvSpPr>
        <p:spPr>
          <a:xfrm>
            <a:off x="728408" y="395992"/>
            <a:ext cx="7201185" cy="63009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sl-SI" sz="4800" dirty="0">
                <a:solidFill>
                  <a:srgbClr val="066E9F"/>
                </a:solidFill>
                <a:latin typeface="Raleway Black" panose="020B0A03030101060003" pitchFamily="34" charset="-18"/>
                <a:ea typeface="Source Sans Pro Black" panose="020B0803030403020204" pitchFamily="34" charset="0"/>
              </a:rPr>
              <a:t>Obseg analize</a:t>
            </a:r>
            <a:endParaRPr lang="en-US" sz="4800" dirty="0">
              <a:solidFill>
                <a:srgbClr val="066E9F"/>
              </a:solidFill>
              <a:latin typeface="Raleway Black" panose="020B0A03030101060003" pitchFamily="34" charset="-18"/>
              <a:ea typeface="Source Sans Pro Black" panose="020B0803030403020204" pitchFamily="34" charset="0"/>
            </a:endParaRPr>
          </a:p>
        </p:txBody>
      </p:sp>
      <p:sp>
        <p:nvSpPr>
          <p:cNvPr id="3" name="TextBox 2">
            <a:extLst>
              <a:ext uri="{FF2B5EF4-FFF2-40B4-BE49-F238E27FC236}">
                <a16:creationId xmlns:a16="http://schemas.microsoft.com/office/drawing/2014/main" id="{106F274E-06C8-3513-92CA-ECDCD99A062C}"/>
              </a:ext>
            </a:extLst>
          </p:cNvPr>
          <p:cNvSpPr txBox="1"/>
          <p:nvPr/>
        </p:nvSpPr>
        <p:spPr>
          <a:xfrm>
            <a:off x="566441" y="1160577"/>
            <a:ext cx="7957316" cy="646331"/>
          </a:xfrm>
          <a:prstGeom prst="rect">
            <a:avLst/>
          </a:prstGeom>
          <a:noFill/>
        </p:spPr>
        <p:txBody>
          <a:bodyPr wrap="square">
            <a:spAutoFit/>
          </a:bodyPr>
          <a:lstStyle/>
          <a:p>
            <a:pPr lvl="0"/>
            <a:r>
              <a:rPr lang="sl-SI" sz="1800" dirty="0">
                <a:latin typeface="Raleway" panose="020B0503030101060003" pitchFamily="34" charset="-18"/>
              </a:rPr>
              <a:t>Določitev obsega </a:t>
            </a:r>
            <a:r>
              <a:rPr lang="en-US" sz="1800" dirty="0" err="1">
                <a:latin typeface="Raleway" panose="020B0503030101060003" pitchFamily="34" charset="-18"/>
              </a:rPr>
              <a:t>nudi</a:t>
            </a:r>
            <a:r>
              <a:rPr lang="en-US" sz="1800" dirty="0">
                <a:latin typeface="Raleway" panose="020B0503030101060003" pitchFamily="34" charset="-18"/>
              </a:rPr>
              <a:t> </a:t>
            </a:r>
            <a:r>
              <a:rPr lang="en-US" sz="1800" dirty="0" err="1">
                <a:latin typeface="Raleway" panose="020B0503030101060003" pitchFamily="34" charset="-18"/>
              </a:rPr>
              <a:t>osnovne</a:t>
            </a:r>
            <a:r>
              <a:rPr lang="en-US" sz="1800" dirty="0">
                <a:latin typeface="Raleway" panose="020B0503030101060003" pitchFamily="34" charset="-18"/>
              </a:rPr>
              <a:t> </a:t>
            </a:r>
            <a:r>
              <a:rPr lang="en-US" sz="1800" dirty="0" err="1">
                <a:latin typeface="Raleway" panose="020B0503030101060003" pitchFamily="34" charset="-18"/>
              </a:rPr>
              <a:t>informacije</a:t>
            </a:r>
            <a:r>
              <a:rPr lang="en-US" sz="1800" dirty="0">
                <a:latin typeface="Raleway" panose="020B0503030101060003" pitchFamily="34" charset="-18"/>
              </a:rPr>
              <a:t>, </a:t>
            </a:r>
            <a:r>
              <a:rPr lang="en-US" sz="1800" dirty="0" err="1">
                <a:latin typeface="Raleway" panose="020B0503030101060003" pitchFamily="34" charset="-18"/>
              </a:rPr>
              <a:t>podrobnosti</a:t>
            </a:r>
            <a:r>
              <a:rPr lang="en-US" sz="1800" dirty="0">
                <a:latin typeface="Raleway" panose="020B0503030101060003" pitchFamily="34" charset="-18"/>
              </a:rPr>
              <a:t> </a:t>
            </a:r>
            <a:r>
              <a:rPr lang="en-US" sz="1800" dirty="0" err="1">
                <a:latin typeface="Raleway" panose="020B0503030101060003" pitchFamily="34" charset="-18"/>
              </a:rPr>
              <a:t>metodološke</a:t>
            </a:r>
            <a:r>
              <a:rPr lang="en-US" sz="1800" dirty="0">
                <a:latin typeface="Raleway" panose="020B0503030101060003" pitchFamily="34" charset="-18"/>
              </a:rPr>
              <a:t> </a:t>
            </a:r>
            <a:r>
              <a:rPr lang="en-US" sz="1800" dirty="0" err="1">
                <a:latin typeface="Raleway" panose="020B0503030101060003" pitchFamily="34" charset="-18"/>
              </a:rPr>
              <a:t>izbire</a:t>
            </a:r>
            <a:r>
              <a:rPr lang="en-US" sz="1800" dirty="0">
                <a:latin typeface="Raleway" panose="020B0503030101060003" pitchFamily="34" charset="-18"/>
              </a:rPr>
              <a:t> in </a:t>
            </a:r>
            <a:r>
              <a:rPr lang="en-US" sz="1800" dirty="0" err="1">
                <a:latin typeface="Raleway" panose="020B0503030101060003" pitchFamily="34" charset="-18"/>
              </a:rPr>
              <a:t>določa</a:t>
            </a:r>
            <a:r>
              <a:rPr lang="en-US" sz="1800" dirty="0">
                <a:latin typeface="Raleway" panose="020B0503030101060003" pitchFamily="34" charset="-18"/>
              </a:rPr>
              <a:t> </a:t>
            </a:r>
            <a:r>
              <a:rPr lang="en-US" sz="1800" dirty="0" err="1">
                <a:latin typeface="Raleway" panose="020B0503030101060003" pitchFamily="34" charset="-18"/>
              </a:rPr>
              <a:t>obliko</a:t>
            </a:r>
            <a:r>
              <a:rPr lang="en-US" sz="1800" dirty="0">
                <a:latin typeface="Raleway" panose="020B0503030101060003" pitchFamily="34" charset="-18"/>
              </a:rPr>
              <a:t> </a:t>
            </a:r>
            <a:r>
              <a:rPr lang="en-US" sz="1800" dirty="0" err="1">
                <a:latin typeface="Raleway" panose="020B0503030101060003" pitchFamily="34" charset="-18"/>
              </a:rPr>
              <a:t>poročila</a:t>
            </a:r>
            <a:endParaRPr lang="en-US" sz="1800" dirty="0">
              <a:latin typeface="Raleway" panose="020B0503030101060003" pitchFamily="34" charset="-18"/>
            </a:endParaRPr>
          </a:p>
        </p:txBody>
      </p:sp>
    </p:spTree>
    <p:extLst>
      <p:ext uri="{BB962C8B-B14F-4D97-AF65-F5344CB8AC3E}">
        <p14:creationId xmlns:p14="http://schemas.microsoft.com/office/powerpoint/2010/main" val="1995969783"/>
      </p:ext>
    </p:extLst>
  </p:cSld>
  <p:clrMapOvr>
    <a:masterClrMapping/>
  </p:clrMapOvr>
  <mc:AlternateContent xmlns:mc="http://schemas.openxmlformats.org/markup-compatibility/2006" xmlns:p14="http://schemas.microsoft.com/office/powerpoint/2010/main">
    <mc:Choice Requires="p14">
      <p:transition spd="slow" p14:dur="2000" advTm="115602"/>
    </mc:Choice>
    <mc:Fallback xmlns="">
      <p:transition spd="slow" advTm="115602"/>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609600" y="1661160"/>
            <a:ext cx="11074400" cy="4724400"/>
          </a:xfrm>
          <a:prstGeom prst="rect">
            <a:avLst/>
          </a:prstGeom>
        </p:spPr>
        <p:txBody>
          <a:bodyPr>
            <a:noAutofit/>
          </a:bodyPr>
          <a:lstStyle/>
          <a:p>
            <a:pPr marL="0" indent="0">
              <a:buNone/>
            </a:pPr>
            <a:r>
              <a:rPr lang="sl" sz="2000" dirty="0">
                <a:latin typeface="TheSansBold-Plain" panose="02000803000000000000" pitchFamily="2" charset="0"/>
                <a:sym typeface="Wingdings" pitchFamily="2" charset="2"/>
              </a:rPr>
              <a:t>EcoSpold</a:t>
            </a:r>
          </a:p>
          <a:p>
            <a:r>
              <a:rPr lang="sl" sz="2000" dirty="0">
                <a:latin typeface="Raleway" panose="020B0503030101060003" pitchFamily="34" charset="-18"/>
                <a:sym typeface="Wingdings" pitchFamily="2" charset="2"/>
              </a:rPr>
              <a:t>Procesi</a:t>
            </a:r>
          </a:p>
          <a:p>
            <a:r>
              <a:rPr lang="sl-SI" sz="2000" dirty="0">
                <a:latin typeface="Raleway" panose="020B0503030101060003" pitchFamily="34" charset="-18"/>
                <a:sym typeface="Wingdings" pitchFamily="2" charset="2"/>
              </a:rPr>
              <a:t>Metode ocenjevanja vplivov</a:t>
            </a:r>
            <a:endParaRPr lang="sl" sz="2000" dirty="0">
              <a:latin typeface="Raleway" panose="020B0503030101060003" pitchFamily="34" charset="-18"/>
              <a:sym typeface="Wingdings" pitchFamily="2" charset="2"/>
            </a:endParaRPr>
          </a:p>
          <a:p>
            <a:pPr marL="0" indent="0">
              <a:buNone/>
            </a:pPr>
            <a:r>
              <a:rPr lang="sl" sz="2000" dirty="0">
                <a:latin typeface="TheSansBold-Plain" panose="02000803000000000000" pitchFamily="2" charset="0"/>
                <a:sym typeface="Wingdings" pitchFamily="2" charset="2"/>
              </a:rPr>
              <a:t>ILCD</a:t>
            </a:r>
          </a:p>
          <a:p>
            <a:r>
              <a:rPr lang="sl-SI" sz="2000" dirty="0">
                <a:latin typeface="Raleway" panose="020B0503030101060003" pitchFamily="34" charset="-18"/>
                <a:sym typeface="Wingdings" pitchFamily="2" charset="2"/>
              </a:rPr>
              <a:t>Akterji</a:t>
            </a:r>
          </a:p>
          <a:p>
            <a:r>
              <a:rPr lang="sl-SI" sz="2000" dirty="0">
                <a:latin typeface="Raleway" panose="020B0503030101060003" pitchFamily="34" charset="-18"/>
                <a:sym typeface="Wingdings" pitchFamily="2" charset="2"/>
              </a:rPr>
              <a:t>Lastnosti tokov</a:t>
            </a:r>
          </a:p>
          <a:p>
            <a:r>
              <a:rPr lang="sl-SI" sz="2000" dirty="0">
                <a:latin typeface="Raleway" panose="020B0503030101060003" pitchFamily="34" charset="-18"/>
                <a:sym typeface="Wingdings" pitchFamily="2" charset="2"/>
              </a:rPr>
              <a:t>Toki</a:t>
            </a:r>
          </a:p>
          <a:p>
            <a:r>
              <a:rPr lang="sl-SI" sz="2000" dirty="0">
                <a:latin typeface="Raleway" panose="020B0503030101060003" pitchFamily="34" charset="-18"/>
                <a:sym typeface="Wingdings" pitchFamily="2" charset="2"/>
              </a:rPr>
              <a:t>Metode LCIA</a:t>
            </a:r>
          </a:p>
          <a:p>
            <a:r>
              <a:rPr lang="sl-SI" sz="2000" dirty="0">
                <a:latin typeface="Raleway" panose="020B0503030101060003" pitchFamily="34" charset="-18"/>
                <a:sym typeface="Wingdings" pitchFamily="2" charset="2"/>
              </a:rPr>
              <a:t>Procesi</a:t>
            </a:r>
          </a:p>
          <a:p>
            <a:r>
              <a:rPr lang="sl-SI" sz="2000" dirty="0">
                <a:latin typeface="Raleway" panose="020B0503030101060003" pitchFamily="34" charset="-18"/>
                <a:sym typeface="Wingdings" pitchFamily="2" charset="2"/>
              </a:rPr>
              <a:t>Produktni sistemi</a:t>
            </a:r>
          </a:p>
          <a:p>
            <a:r>
              <a:rPr lang="sl-SI" sz="2000" dirty="0">
                <a:latin typeface="Raleway" panose="020B0503030101060003" pitchFamily="34" charset="-18"/>
                <a:sym typeface="Wingdings" pitchFamily="2" charset="2"/>
              </a:rPr>
              <a:t>Viri</a:t>
            </a:r>
          </a:p>
          <a:p>
            <a:r>
              <a:rPr lang="sl-SI" sz="2000" dirty="0">
                <a:latin typeface="Raleway" panose="020B0503030101060003" pitchFamily="34" charset="-18"/>
                <a:sym typeface="Wingdings" pitchFamily="2" charset="2"/>
              </a:rPr>
              <a:t>Skupine enot</a:t>
            </a:r>
          </a:p>
          <a:p>
            <a:pPr marL="0" indent="0">
              <a:buNone/>
            </a:pPr>
            <a:endParaRPr lang="de-DE" sz="2000" dirty="0">
              <a:latin typeface="Raleway" panose="020B0503030101060003" pitchFamily="34" charset="-18"/>
              <a:sym typeface="Wingdings" pitchFamily="2" charset="2"/>
            </a:endParaRPr>
          </a:p>
        </p:txBody>
      </p:sp>
      <p:sp>
        <p:nvSpPr>
          <p:cNvPr id="2" name="Title 1"/>
          <p:cNvSpPr>
            <a:spLocks noGrp="1"/>
          </p:cNvSpPr>
          <p:nvPr>
            <p:ph type="title" idx="4294967295"/>
          </p:nvPr>
        </p:nvSpPr>
        <p:spPr>
          <a:xfrm>
            <a:off x="609600" y="274638"/>
            <a:ext cx="10363200" cy="1143000"/>
          </a:xfrm>
          <a:prstGeom prst="rect">
            <a:avLst/>
          </a:prstGeom>
        </p:spPr>
        <p:txBody>
          <a:bodyPr/>
          <a:lstStyle/>
          <a:p>
            <a:r>
              <a:rPr lang="sl" dirty="0" err="1">
                <a:solidFill>
                  <a:srgbClr val="00B1F1"/>
                </a:solidFill>
              </a:rPr>
              <a:t>Izvozi</a:t>
            </a:r>
            <a:r>
              <a:rPr lang="sl" dirty="0">
                <a:solidFill>
                  <a:srgbClr val="00B1F1"/>
                </a:solidFill>
              </a:rPr>
              <a:t> </a:t>
            </a:r>
            <a:r>
              <a:rPr lang="sl" dirty="0" err="1">
                <a:solidFill>
                  <a:srgbClr val="00B1F1"/>
                </a:solidFill>
              </a:rPr>
              <a:t>formatov</a:t>
            </a:r>
            <a:endParaRPr lang="en-GB" dirty="0">
              <a:solidFill>
                <a:srgbClr val="00B1F1"/>
              </a:solidFill>
            </a:endParaRPr>
          </a:p>
        </p:txBody>
      </p:sp>
      <p:sp>
        <p:nvSpPr>
          <p:cNvPr id="5" name="Content Placeholder 2">
            <a:extLst>
              <a:ext uri="{FF2B5EF4-FFF2-40B4-BE49-F238E27FC236}">
                <a16:creationId xmlns:a16="http://schemas.microsoft.com/office/drawing/2014/main" id="{E09877A4-FC4E-44F9-8AED-A194100B67AE}"/>
              </a:ext>
            </a:extLst>
          </p:cNvPr>
          <p:cNvSpPr txBox="1">
            <a:spLocks/>
          </p:cNvSpPr>
          <p:nvPr/>
        </p:nvSpPr>
        <p:spPr>
          <a:xfrm>
            <a:off x="609600" y="3048000"/>
            <a:ext cx="11074400" cy="4724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1">
                  <a:lumMod val="65000"/>
                  <a:lumOff val="35000"/>
                </a:schemeClr>
              </a:buClr>
              <a:buFont typeface="Arial" pitchFamily="34" charset="0"/>
              <a:buChar char="•"/>
              <a:defRPr sz="2000" kern="1200">
                <a:solidFill>
                  <a:schemeClr val="tx1">
                    <a:lumMod val="65000"/>
                    <a:lumOff val="35000"/>
                  </a:schemeClr>
                </a:solidFill>
                <a:latin typeface="TheSans-Plain" pitchFamily="2" charset="0"/>
                <a:ea typeface="+mn-ea"/>
                <a:cs typeface="+mn-cs"/>
              </a:defRPr>
            </a:lvl1pPr>
            <a:lvl2pPr marL="742950" indent="-285750" algn="l" defTabSz="914400" rtl="0" eaLnBrk="1" latinLnBrk="0" hangingPunct="1">
              <a:spcBef>
                <a:spcPct val="20000"/>
              </a:spcBef>
              <a:buClr>
                <a:schemeClr val="tx1">
                  <a:lumMod val="65000"/>
                  <a:lumOff val="35000"/>
                </a:schemeClr>
              </a:buClr>
              <a:buFont typeface="Arial" pitchFamily="34" charset="0"/>
              <a:buChar char="•"/>
              <a:defRPr sz="2000" kern="1200">
                <a:solidFill>
                  <a:schemeClr val="tx1">
                    <a:lumMod val="65000"/>
                    <a:lumOff val="35000"/>
                  </a:schemeClr>
                </a:solidFill>
                <a:latin typeface="TheSans-Plain" pitchFamily="2" charset="0"/>
                <a:ea typeface="+mn-ea"/>
                <a:cs typeface="+mn-cs"/>
              </a:defRPr>
            </a:lvl2pPr>
            <a:lvl3pPr marL="1143000" indent="-228600" algn="l" defTabSz="914400" rtl="0" eaLnBrk="1" latinLnBrk="0" hangingPunct="1">
              <a:spcBef>
                <a:spcPct val="20000"/>
              </a:spcBef>
              <a:buClr>
                <a:schemeClr val="tx1">
                  <a:lumMod val="65000"/>
                  <a:lumOff val="35000"/>
                </a:schemeClr>
              </a:buClr>
              <a:buFont typeface="Arial" pitchFamily="34" charset="0"/>
              <a:buChar char="•"/>
              <a:defRPr sz="1800" kern="1200">
                <a:solidFill>
                  <a:schemeClr val="tx1">
                    <a:lumMod val="65000"/>
                    <a:lumOff val="35000"/>
                  </a:schemeClr>
                </a:solidFill>
                <a:latin typeface="TheSans-Plain" pitchFamily="2" charset="0"/>
                <a:ea typeface="+mn-ea"/>
                <a:cs typeface="+mn-cs"/>
              </a:defRPr>
            </a:lvl3pPr>
            <a:lvl4pPr marL="1600200" indent="-228600" algn="l" defTabSz="914400" rtl="0" eaLnBrk="1" latinLnBrk="0" hangingPunct="1">
              <a:spcBef>
                <a:spcPct val="20000"/>
              </a:spcBef>
              <a:buClr>
                <a:schemeClr val="tx1">
                  <a:lumMod val="65000"/>
                  <a:lumOff val="35000"/>
                </a:schemeClr>
              </a:buClr>
              <a:buFont typeface="Arial" pitchFamily="34" charset="0"/>
              <a:buChar char="•"/>
              <a:defRPr sz="1800" kern="1200">
                <a:solidFill>
                  <a:schemeClr val="tx1">
                    <a:lumMod val="65000"/>
                    <a:lumOff val="35000"/>
                  </a:schemeClr>
                </a:solidFill>
                <a:latin typeface="TheSans-Plain" pitchFamily="2" charset="0"/>
                <a:ea typeface="+mn-ea"/>
                <a:cs typeface="+mn-cs"/>
              </a:defRPr>
            </a:lvl4pPr>
            <a:lvl5pPr marL="2057400" indent="-228600" algn="l" defTabSz="914400" rtl="0" eaLnBrk="1" latinLnBrk="0" hangingPunct="1">
              <a:spcBef>
                <a:spcPct val="20000"/>
              </a:spcBef>
              <a:buClr>
                <a:schemeClr val="tx1">
                  <a:lumMod val="65000"/>
                  <a:lumOff val="35000"/>
                </a:schemeClr>
              </a:buClr>
              <a:buFont typeface="Arial" pitchFamily="34" charset="0"/>
              <a:buChar char="•"/>
              <a:defRPr sz="1600" kern="1200">
                <a:solidFill>
                  <a:schemeClr val="tx1">
                    <a:lumMod val="65000"/>
                    <a:lumOff val="35000"/>
                  </a:schemeClr>
                </a:solidFill>
                <a:latin typeface="TheSans-Plain"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de-DE" dirty="0">
              <a:sym typeface="Wingdings" pitchFamily="2" charset="2"/>
            </a:endParaRPr>
          </a:p>
        </p:txBody>
      </p:sp>
      <p:sp>
        <p:nvSpPr>
          <p:cNvPr id="6" name="Content Placeholder 2">
            <a:extLst>
              <a:ext uri="{FF2B5EF4-FFF2-40B4-BE49-F238E27FC236}">
                <a16:creationId xmlns:a16="http://schemas.microsoft.com/office/drawing/2014/main" id="{D97D5EC3-3570-49C0-9CDB-C690AED7EC50}"/>
              </a:ext>
            </a:extLst>
          </p:cNvPr>
          <p:cNvSpPr txBox="1">
            <a:spLocks/>
          </p:cNvSpPr>
          <p:nvPr/>
        </p:nvSpPr>
        <p:spPr>
          <a:xfrm>
            <a:off x="4517483" y="1676400"/>
            <a:ext cx="3429000" cy="4724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1">
                  <a:lumMod val="65000"/>
                  <a:lumOff val="35000"/>
                </a:schemeClr>
              </a:buClr>
              <a:buFont typeface="Arial" pitchFamily="34" charset="0"/>
              <a:buChar char="•"/>
              <a:defRPr sz="2000" kern="1200">
                <a:solidFill>
                  <a:schemeClr val="tx1">
                    <a:lumMod val="65000"/>
                    <a:lumOff val="35000"/>
                  </a:schemeClr>
                </a:solidFill>
                <a:latin typeface="TheSans-Plain" pitchFamily="2" charset="0"/>
                <a:ea typeface="+mn-ea"/>
                <a:cs typeface="+mn-cs"/>
              </a:defRPr>
            </a:lvl1pPr>
            <a:lvl2pPr marL="742950" indent="-285750" algn="l" defTabSz="914400" rtl="0" eaLnBrk="1" latinLnBrk="0" hangingPunct="1">
              <a:spcBef>
                <a:spcPct val="20000"/>
              </a:spcBef>
              <a:buClr>
                <a:schemeClr val="tx1">
                  <a:lumMod val="65000"/>
                  <a:lumOff val="35000"/>
                </a:schemeClr>
              </a:buClr>
              <a:buFont typeface="Arial" pitchFamily="34" charset="0"/>
              <a:buChar char="•"/>
              <a:defRPr sz="2000" kern="1200">
                <a:solidFill>
                  <a:schemeClr val="tx1">
                    <a:lumMod val="65000"/>
                    <a:lumOff val="35000"/>
                  </a:schemeClr>
                </a:solidFill>
                <a:latin typeface="TheSans-Plain" pitchFamily="2" charset="0"/>
                <a:ea typeface="+mn-ea"/>
                <a:cs typeface="+mn-cs"/>
              </a:defRPr>
            </a:lvl2pPr>
            <a:lvl3pPr marL="1143000" indent="-228600" algn="l" defTabSz="914400" rtl="0" eaLnBrk="1" latinLnBrk="0" hangingPunct="1">
              <a:spcBef>
                <a:spcPct val="20000"/>
              </a:spcBef>
              <a:buClr>
                <a:schemeClr val="tx1">
                  <a:lumMod val="65000"/>
                  <a:lumOff val="35000"/>
                </a:schemeClr>
              </a:buClr>
              <a:buFont typeface="Arial" pitchFamily="34" charset="0"/>
              <a:buChar char="•"/>
              <a:defRPr sz="1800" kern="1200">
                <a:solidFill>
                  <a:schemeClr val="tx1">
                    <a:lumMod val="65000"/>
                    <a:lumOff val="35000"/>
                  </a:schemeClr>
                </a:solidFill>
                <a:latin typeface="TheSans-Plain" pitchFamily="2" charset="0"/>
                <a:ea typeface="+mn-ea"/>
                <a:cs typeface="+mn-cs"/>
              </a:defRPr>
            </a:lvl3pPr>
            <a:lvl4pPr marL="1600200" indent="-228600" algn="l" defTabSz="914400" rtl="0" eaLnBrk="1" latinLnBrk="0" hangingPunct="1">
              <a:spcBef>
                <a:spcPct val="20000"/>
              </a:spcBef>
              <a:buClr>
                <a:schemeClr val="tx1">
                  <a:lumMod val="65000"/>
                  <a:lumOff val="35000"/>
                </a:schemeClr>
              </a:buClr>
              <a:buFont typeface="Arial" pitchFamily="34" charset="0"/>
              <a:buChar char="•"/>
              <a:defRPr sz="1800" kern="1200">
                <a:solidFill>
                  <a:schemeClr val="tx1">
                    <a:lumMod val="65000"/>
                    <a:lumOff val="35000"/>
                  </a:schemeClr>
                </a:solidFill>
                <a:latin typeface="TheSans-Plain" pitchFamily="2" charset="0"/>
                <a:ea typeface="+mn-ea"/>
                <a:cs typeface="+mn-cs"/>
              </a:defRPr>
            </a:lvl4pPr>
            <a:lvl5pPr marL="2057400" indent="-228600" algn="l" defTabSz="914400" rtl="0" eaLnBrk="1" latinLnBrk="0" hangingPunct="1">
              <a:spcBef>
                <a:spcPct val="20000"/>
              </a:spcBef>
              <a:buClr>
                <a:schemeClr val="tx1">
                  <a:lumMod val="65000"/>
                  <a:lumOff val="35000"/>
                </a:schemeClr>
              </a:buClr>
              <a:buFont typeface="Arial" pitchFamily="34" charset="0"/>
              <a:buChar char="•"/>
              <a:defRPr sz="1600" kern="1200">
                <a:solidFill>
                  <a:schemeClr val="tx1">
                    <a:lumMod val="65000"/>
                    <a:lumOff val="35000"/>
                  </a:schemeClr>
                </a:solidFill>
                <a:latin typeface="TheSans-Plain"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l" dirty="0">
                <a:latin typeface="TheSansBold-Plain" panose="02000803000000000000" pitchFamily="2" charset="0"/>
                <a:sym typeface="Wingdings" pitchFamily="2" charset="2"/>
              </a:rPr>
              <a:t>Excel</a:t>
            </a:r>
          </a:p>
          <a:p>
            <a:r>
              <a:rPr lang="sl-SI" dirty="0">
                <a:sym typeface="Wingdings" pitchFamily="2" charset="2"/>
              </a:rPr>
              <a:t>Procesi</a:t>
            </a:r>
          </a:p>
          <a:p>
            <a:r>
              <a:rPr lang="sl-SI" dirty="0">
                <a:sym typeface="Wingdings" pitchFamily="2" charset="2"/>
              </a:rPr>
              <a:t>Hitri rezultati</a:t>
            </a:r>
          </a:p>
          <a:p>
            <a:r>
              <a:rPr lang="sl-SI" dirty="0">
                <a:sym typeface="Wingdings" pitchFamily="2" charset="2"/>
              </a:rPr>
              <a:t>Rezultati analiz</a:t>
            </a:r>
          </a:p>
          <a:p>
            <a:r>
              <a:rPr lang="sl-SI" dirty="0">
                <a:sym typeface="Wingdings" pitchFamily="2" charset="2"/>
              </a:rPr>
              <a:t>Rezultati simulacije Monte </a:t>
            </a:r>
            <a:r>
              <a:rPr lang="sl-SI" dirty="0" err="1">
                <a:sym typeface="Wingdings" pitchFamily="2" charset="2"/>
              </a:rPr>
              <a:t>Carlo</a:t>
            </a:r>
            <a:endParaRPr lang="sl-SI" dirty="0">
              <a:sym typeface="Wingdings" pitchFamily="2" charset="2"/>
            </a:endParaRPr>
          </a:p>
          <a:p>
            <a:r>
              <a:rPr lang="sl-SI" dirty="0">
                <a:sym typeface="Wingdings" pitchFamily="2" charset="2"/>
              </a:rPr>
              <a:t>Produktni sistemi:</a:t>
            </a:r>
          </a:p>
          <a:p>
            <a:pPr lvl="1"/>
            <a:r>
              <a:rPr lang="sl-SI" dirty="0">
                <a:sym typeface="Wingdings" pitchFamily="2" charset="2"/>
              </a:rPr>
              <a:t>Elementarni tokovi</a:t>
            </a:r>
          </a:p>
          <a:p>
            <a:pPr lvl="1"/>
            <a:r>
              <a:rPr lang="sl-SI" dirty="0">
                <a:sym typeface="Wingdings" pitchFamily="2" charset="2"/>
              </a:rPr>
              <a:t>Produktni tokovi</a:t>
            </a:r>
          </a:p>
          <a:p>
            <a:pPr lvl="1"/>
            <a:r>
              <a:rPr lang="sl-SI" dirty="0">
                <a:sym typeface="Wingdings" pitchFamily="2" charset="2"/>
              </a:rPr>
              <a:t>Dejavniki LCIA</a:t>
            </a:r>
            <a:endParaRPr lang="sl" dirty="0">
              <a:sym typeface="Wingdings" pitchFamily="2" charset="2"/>
            </a:endParaRPr>
          </a:p>
        </p:txBody>
      </p:sp>
      <p:sp>
        <p:nvSpPr>
          <p:cNvPr id="7" name="Content Placeholder 2">
            <a:extLst>
              <a:ext uri="{FF2B5EF4-FFF2-40B4-BE49-F238E27FC236}">
                <a16:creationId xmlns:a16="http://schemas.microsoft.com/office/drawing/2014/main" id="{C4ACB9A1-3C32-4E6F-A3F7-17B55AFC006E}"/>
              </a:ext>
            </a:extLst>
          </p:cNvPr>
          <p:cNvSpPr txBox="1">
            <a:spLocks/>
          </p:cNvSpPr>
          <p:nvPr/>
        </p:nvSpPr>
        <p:spPr>
          <a:xfrm>
            <a:off x="7946483" y="1676400"/>
            <a:ext cx="3733800" cy="4724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1">
                  <a:lumMod val="65000"/>
                  <a:lumOff val="35000"/>
                </a:schemeClr>
              </a:buClr>
              <a:buFont typeface="Arial" pitchFamily="34" charset="0"/>
              <a:buChar char="•"/>
              <a:defRPr sz="2000" kern="1200">
                <a:solidFill>
                  <a:schemeClr val="tx1">
                    <a:lumMod val="65000"/>
                    <a:lumOff val="35000"/>
                  </a:schemeClr>
                </a:solidFill>
                <a:latin typeface="TheSans-Plain" pitchFamily="2" charset="0"/>
                <a:ea typeface="+mn-ea"/>
                <a:cs typeface="+mn-cs"/>
              </a:defRPr>
            </a:lvl1pPr>
            <a:lvl2pPr marL="742950" indent="-285750" algn="l" defTabSz="914400" rtl="0" eaLnBrk="1" latinLnBrk="0" hangingPunct="1">
              <a:spcBef>
                <a:spcPct val="20000"/>
              </a:spcBef>
              <a:buClr>
                <a:schemeClr val="tx1">
                  <a:lumMod val="65000"/>
                  <a:lumOff val="35000"/>
                </a:schemeClr>
              </a:buClr>
              <a:buFont typeface="Arial" pitchFamily="34" charset="0"/>
              <a:buChar char="•"/>
              <a:defRPr sz="2000" kern="1200">
                <a:solidFill>
                  <a:schemeClr val="tx1">
                    <a:lumMod val="65000"/>
                    <a:lumOff val="35000"/>
                  </a:schemeClr>
                </a:solidFill>
                <a:latin typeface="TheSans-Plain" pitchFamily="2" charset="0"/>
                <a:ea typeface="+mn-ea"/>
                <a:cs typeface="+mn-cs"/>
              </a:defRPr>
            </a:lvl2pPr>
            <a:lvl3pPr marL="1143000" indent="-228600" algn="l" defTabSz="914400" rtl="0" eaLnBrk="1" latinLnBrk="0" hangingPunct="1">
              <a:spcBef>
                <a:spcPct val="20000"/>
              </a:spcBef>
              <a:buClr>
                <a:schemeClr val="tx1">
                  <a:lumMod val="65000"/>
                  <a:lumOff val="35000"/>
                </a:schemeClr>
              </a:buClr>
              <a:buFont typeface="Arial" pitchFamily="34" charset="0"/>
              <a:buChar char="•"/>
              <a:defRPr sz="1800" kern="1200">
                <a:solidFill>
                  <a:schemeClr val="tx1">
                    <a:lumMod val="65000"/>
                    <a:lumOff val="35000"/>
                  </a:schemeClr>
                </a:solidFill>
                <a:latin typeface="TheSans-Plain" pitchFamily="2" charset="0"/>
                <a:ea typeface="+mn-ea"/>
                <a:cs typeface="+mn-cs"/>
              </a:defRPr>
            </a:lvl3pPr>
            <a:lvl4pPr marL="1600200" indent="-228600" algn="l" defTabSz="914400" rtl="0" eaLnBrk="1" latinLnBrk="0" hangingPunct="1">
              <a:spcBef>
                <a:spcPct val="20000"/>
              </a:spcBef>
              <a:buClr>
                <a:schemeClr val="tx1">
                  <a:lumMod val="65000"/>
                  <a:lumOff val="35000"/>
                </a:schemeClr>
              </a:buClr>
              <a:buFont typeface="Arial" pitchFamily="34" charset="0"/>
              <a:buChar char="•"/>
              <a:defRPr sz="1800" kern="1200">
                <a:solidFill>
                  <a:schemeClr val="tx1">
                    <a:lumMod val="65000"/>
                    <a:lumOff val="35000"/>
                  </a:schemeClr>
                </a:solidFill>
                <a:latin typeface="TheSans-Plain" pitchFamily="2" charset="0"/>
                <a:ea typeface="+mn-ea"/>
                <a:cs typeface="+mn-cs"/>
              </a:defRPr>
            </a:lvl4pPr>
            <a:lvl5pPr marL="2057400" indent="-228600" algn="l" defTabSz="914400" rtl="0" eaLnBrk="1" latinLnBrk="0" hangingPunct="1">
              <a:spcBef>
                <a:spcPct val="20000"/>
              </a:spcBef>
              <a:buClr>
                <a:schemeClr val="tx1">
                  <a:lumMod val="65000"/>
                  <a:lumOff val="35000"/>
                </a:schemeClr>
              </a:buClr>
              <a:buFont typeface="Arial" pitchFamily="34" charset="0"/>
              <a:buChar char="•"/>
              <a:defRPr sz="1600" kern="1200">
                <a:solidFill>
                  <a:schemeClr val="tx1">
                    <a:lumMod val="65000"/>
                    <a:lumOff val="35000"/>
                  </a:schemeClr>
                </a:solidFill>
                <a:latin typeface="TheSans-Plain"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sl" dirty="0">
                <a:latin typeface="TheSansBold-Plain" panose="02000803000000000000" pitchFamily="2" charset="0"/>
                <a:sym typeface="Wingdings" pitchFamily="2" charset="2"/>
              </a:rPr>
              <a:t>JSON-LD</a:t>
            </a:r>
          </a:p>
          <a:p>
            <a:pPr>
              <a:spcAft>
                <a:spcPts val="600"/>
              </a:spcAft>
            </a:pPr>
            <a:r>
              <a:rPr lang="sl" dirty="0">
                <a:sym typeface="Wingdings" pitchFamily="2" charset="2"/>
              </a:rPr>
              <a:t>Vsak element v bazi podatkov openLCA</a:t>
            </a:r>
          </a:p>
          <a:p>
            <a:pPr marL="0" indent="0">
              <a:buFont typeface="Arial" pitchFamily="34" charset="0"/>
              <a:buNone/>
            </a:pPr>
            <a:r>
              <a:rPr lang="sl" dirty="0">
                <a:latin typeface="TheSansBold-Plain" panose="02000803000000000000" pitchFamily="2" charset="0"/>
                <a:sym typeface="Wingdings" pitchFamily="2" charset="2"/>
              </a:rPr>
              <a:t>CSV-matrika</a:t>
            </a:r>
          </a:p>
          <a:p>
            <a:pPr>
              <a:spcAft>
                <a:spcPts val="600"/>
              </a:spcAft>
            </a:pPr>
            <a:r>
              <a:rPr lang="sl" dirty="0">
                <a:sym typeface="Wingdings" pitchFamily="2" charset="2"/>
              </a:rPr>
              <a:t>Graf produktnega sistema</a:t>
            </a:r>
          </a:p>
          <a:p>
            <a:pPr marL="0" indent="0">
              <a:buFont typeface="Arial" pitchFamily="34" charset="0"/>
              <a:buNone/>
            </a:pPr>
            <a:r>
              <a:rPr lang="sl" dirty="0">
                <a:latin typeface="TheSansBold-Plain" panose="02000803000000000000" pitchFamily="2" charset="0"/>
                <a:sym typeface="Wingdings" pitchFamily="2" charset="2"/>
              </a:rPr>
              <a:t>Slike</a:t>
            </a:r>
          </a:p>
          <a:p>
            <a:pPr>
              <a:spcAft>
                <a:spcPts val="600"/>
              </a:spcAft>
            </a:pPr>
            <a:r>
              <a:rPr lang="sl" dirty="0">
                <a:sym typeface="Wingdings" pitchFamily="2" charset="2"/>
              </a:rPr>
              <a:t>Diagrami</a:t>
            </a:r>
          </a:p>
          <a:p>
            <a:pPr marL="0" indent="0">
              <a:buFont typeface="Arial" pitchFamily="34" charset="0"/>
              <a:buNone/>
            </a:pPr>
            <a:r>
              <a:rPr lang="sl" dirty="0">
                <a:latin typeface="TheSansBold-Plain" panose="02000803000000000000" pitchFamily="2" charset="0"/>
                <a:sym typeface="Wingdings" pitchFamily="2" charset="2"/>
              </a:rPr>
              <a:t>HTML</a:t>
            </a:r>
          </a:p>
          <a:p>
            <a:pPr>
              <a:spcAft>
                <a:spcPts val="600"/>
              </a:spcAft>
            </a:pPr>
            <a:r>
              <a:rPr lang="sl" dirty="0">
                <a:sym typeface="Wingdings" pitchFamily="2" charset="2"/>
              </a:rPr>
              <a:t>Poročilo o projektu</a:t>
            </a:r>
          </a:p>
          <a:p>
            <a:pPr marL="0" indent="0">
              <a:buFont typeface="Arial" pitchFamily="34" charset="0"/>
              <a:buNone/>
            </a:pPr>
            <a:r>
              <a:rPr lang="sl" dirty="0">
                <a:latin typeface="TheSansBold-Plain" panose="02000803000000000000" pitchFamily="2" charset="0"/>
                <a:sym typeface="Wingdings" pitchFamily="2" charset="2"/>
              </a:rPr>
              <a:t>skript openLCA (.zolca)</a:t>
            </a:r>
          </a:p>
          <a:p>
            <a:pPr>
              <a:spcAft>
                <a:spcPts val="600"/>
              </a:spcAft>
            </a:pPr>
            <a:r>
              <a:rPr lang="sl" dirty="0">
                <a:sym typeface="Wingdings" pitchFamily="2" charset="2"/>
              </a:rPr>
              <a:t>Popolne baze podatkov</a:t>
            </a:r>
          </a:p>
          <a:p>
            <a:endParaRPr lang="de-DE" dirty="0">
              <a:sym typeface="Wingdings" pitchFamily="2" charset="2"/>
            </a:endParaRPr>
          </a:p>
          <a:p>
            <a:endParaRPr lang="de-DE" dirty="0">
              <a:sym typeface="Wingdings" pitchFamily="2" charset="2"/>
            </a:endParaRPr>
          </a:p>
        </p:txBody>
      </p:sp>
    </p:spTree>
    <p:extLst>
      <p:ext uri="{BB962C8B-B14F-4D97-AF65-F5344CB8AC3E}">
        <p14:creationId xmlns:p14="http://schemas.microsoft.com/office/powerpoint/2010/main" val="91855248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3357A-C95E-96AB-142E-1351940E7F6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678799" y="1600200"/>
            <a:ext cx="6120280" cy="3276600"/>
          </a:xfrm>
          <a:prstGeom prst="rect">
            <a:avLst/>
          </a:prstGeom>
          <a:effectLst>
            <a:reflection blurRad="6350" stA="50000" endA="300" endPos="55000" dir="5400000" sy="-100000" algn="bl" rotWithShape="0"/>
          </a:effectLst>
          <a:scene3d>
            <a:camera prst="perspectiveHeroicExtremeLeftFacing"/>
            <a:lightRig rig="threePt" dir="t"/>
          </a:scene3d>
        </p:spPr>
      </p:pic>
      <p:sp>
        <p:nvSpPr>
          <p:cNvPr id="6" name="Abgerundetes Rechteck 5"/>
          <p:cNvSpPr/>
          <p:nvPr/>
        </p:nvSpPr>
        <p:spPr>
          <a:xfrm>
            <a:off x="1447800" y="2928938"/>
            <a:ext cx="5291139" cy="1414462"/>
          </a:xfrm>
          <a:prstGeom prst="roundRect">
            <a:avLst>
              <a:gd name="adj" fmla="val 6287"/>
            </a:avLst>
          </a:prstGeom>
          <a:solidFill>
            <a:srgbClr val="12598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3600" dirty="0">
                <a:solidFill>
                  <a:schemeClr val="bg1"/>
                </a:solidFill>
                <a:latin typeface="Raleway" panose="020B0503030101060003" pitchFamily="34" charset="-18"/>
              </a:rPr>
              <a:t>Nasveti in triki za delo z openLCA</a:t>
            </a:r>
            <a:endParaRPr lang="de-DE" sz="3600" dirty="0">
              <a:solidFill>
                <a:schemeClr val="bg1"/>
              </a:solidFill>
              <a:latin typeface="Raleway" panose="020B0503030101060003" pitchFamily="34" charset="-18"/>
            </a:endParaRPr>
          </a:p>
        </p:txBody>
      </p:sp>
      <p:sp>
        <p:nvSpPr>
          <p:cNvPr id="2" name="Textfeld 1"/>
          <p:cNvSpPr txBox="1"/>
          <p:nvPr/>
        </p:nvSpPr>
        <p:spPr>
          <a:xfrm>
            <a:off x="1846385" y="5470769"/>
            <a:ext cx="184666" cy="369332"/>
          </a:xfrm>
          <a:prstGeom prst="rect">
            <a:avLst/>
          </a:prstGeom>
          <a:noFill/>
        </p:spPr>
        <p:txBody>
          <a:bodyPr wrap="none" rtlCol="0">
            <a:spAutoFit/>
          </a:bodyPr>
          <a:lstStyle/>
          <a:p>
            <a:endParaRPr lang="de-DE" dirty="0">
              <a:latin typeface="Raleway" panose="020B0503030101060003" pitchFamily="34" charset="-18"/>
            </a:endParaRPr>
          </a:p>
        </p:txBody>
      </p:sp>
    </p:spTree>
    <p:extLst>
      <p:ext uri="{BB962C8B-B14F-4D97-AF65-F5344CB8AC3E}">
        <p14:creationId xmlns:p14="http://schemas.microsoft.com/office/powerpoint/2010/main" val="232360611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1117600" y="1676400"/>
            <a:ext cx="11074400" cy="4724400"/>
          </a:xfrm>
          <a:prstGeom prst="rect">
            <a:avLst/>
          </a:prstGeom>
        </p:spPr>
        <p:txBody>
          <a:bodyPr>
            <a:normAutofit fontScale="92500" lnSpcReduction="10000"/>
          </a:bodyPr>
          <a:lstStyle/>
          <a:p>
            <a:pPr eaLnBrk="0" hangingPunct="0">
              <a:defRPr/>
            </a:pPr>
            <a:r>
              <a:rPr lang="sl" dirty="0">
                <a:latin typeface="Raleway" panose="020B0503030101060003" pitchFamily="34" charset="-18"/>
              </a:rPr>
              <a:t>Odpri element: dvojni klik</a:t>
            </a:r>
          </a:p>
          <a:p>
            <a:pPr marL="0" indent="0" eaLnBrk="0" hangingPunct="0">
              <a:buNone/>
              <a:defRPr/>
            </a:pPr>
            <a:endParaRPr lang="en-US" sz="900" dirty="0">
              <a:latin typeface="Raleway" panose="020B0503030101060003" pitchFamily="34" charset="-18"/>
            </a:endParaRPr>
          </a:p>
          <a:p>
            <a:pPr eaLnBrk="0" hangingPunct="0">
              <a:defRPr/>
            </a:pPr>
            <a:r>
              <a:rPr lang="sl" dirty="0">
                <a:latin typeface="Raleway" panose="020B0503030101060003" pitchFamily="34" charset="-18"/>
              </a:rPr>
              <a:t>Kopiraj element: desni gumb miške </a:t>
            </a:r>
            <a:r>
              <a:rPr lang="sl" dirty="0">
                <a:latin typeface="Raleway" panose="020B0503030101060003" pitchFamily="34" charset="-18"/>
                <a:sym typeface="Wingdings" panose="05000000000000000000" pitchFamily="2" charset="2"/>
              </a:rPr>
              <a:t> </a:t>
            </a:r>
            <a:r>
              <a:rPr lang="sl" dirty="0">
                <a:latin typeface="Raleway" panose="020B0503030101060003" pitchFamily="34" charset="-18"/>
              </a:rPr>
              <a:t>kopiraj</a:t>
            </a:r>
          </a:p>
          <a:p>
            <a:pPr marL="0" indent="0" eaLnBrk="0" hangingPunct="0">
              <a:buNone/>
              <a:defRPr/>
            </a:pPr>
            <a:endParaRPr lang="en-US" sz="900" dirty="0">
              <a:latin typeface="Raleway" panose="020B0503030101060003" pitchFamily="34" charset="-18"/>
            </a:endParaRPr>
          </a:p>
          <a:p>
            <a:pPr eaLnBrk="0" hangingPunct="0">
              <a:defRPr/>
            </a:pPr>
            <a:r>
              <a:rPr lang="sl" dirty="0">
                <a:latin typeface="Raleway" panose="020B0503030101060003" pitchFamily="34" charset="-18"/>
              </a:rPr>
              <a:t>Prilepi element: desni gumb miške </a:t>
            </a:r>
            <a:r>
              <a:rPr lang="sl" dirty="0">
                <a:latin typeface="Raleway" panose="020B0503030101060003" pitchFamily="34" charset="-18"/>
                <a:sym typeface="Wingdings" panose="05000000000000000000" pitchFamily="2" charset="2"/>
              </a:rPr>
              <a:t> </a:t>
            </a:r>
            <a:r>
              <a:rPr lang="sl" dirty="0">
                <a:latin typeface="Raleway" panose="020B0503030101060003" pitchFamily="34" charset="-18"/>
              </a:rPr>
              <a:t>prilepi</a:t>
            </a:r>
          </a:p>
          <a:p>
            <a:pPr marL="0" indent="0" eaLnBrk="0" hangingPunct="0">
              <a:buNone/>
              <a:defRPr/>
            </a:pPr>
            <a:endParaRPr lang="en-US" sz="900" dirty="0">
              <a:latin typeface="Raleway" panose="020B0503030101060003" pitchFamily="34" charset="-18"/>
            </a:endParaRPr>
          </a:p>
          <a:p>
            <a:pPr eaLnBrk="0" hangingPunct="0">
              <a:defRPr/>
            </a:pPr>
            <a:r>
              <a:rPr lang="sl" dirty="0">
                <a:latin typeface="Raleway" panose="020B0503030101060003" pitchFamily="34" charset="-18"/>
              </a:rPr>
              <a:t>Izbriši element: desni gumb miške </a:t>
            </a:r>
            <a:r>
              <a:rPr lang="sl" dirty="0">
                <a:latin typeface="Raleway" panose="020B0503030101060003" pitchFamily="34" charset="-18"/>
                <a:sym typeface="Wingdings" panose="05000000000000000000" pitchFamily="2" charset="2"/>
              </a:rPr>
              <a:t> </a:t>
            </a:r>
            <a:r>
              <a:rPr lang="sl" dirty="0">
                <a:latin typeface="Raleway" panose="020B0503030101060003" pitchFamily="34" charset="-18"/>
              </a:rPr>
              <a:t>izbriši</a:t>
            </a:r>
          </a:p>
          <a:p>
            <a:pPr marL="0" indent="0" eaLnBrk="0" hangingPunct="0">
              <a:buNone/>
              <a:defRPr/>
            </a:pPr>
            <a:endParaRPr lang="en-US" sz="900" dirty="0">
              <a:latin typeface="Raleway" panose="020B0503030101060003" pitchFamily="34" charset="-18"/>
            </a:endParaRPr>
          </a:p>
          <a:p>
            <a:pPr eaLnBrk="0" hangingPunct="0">
              <a:defRPr/>
            </a:pPr>
            <a:r>
              <a:rPr lang="sl" dirty="0">
                <a:latin typeface="Raleway" panose="020B0503030101060003" pitchFamily="34" charset="-18"/>
              </a:rPr>
              <a:t>Shrani element: uporabite simbol za shranjevanje v glavnem meniju</a:t>
            </a:r>
          </a:p>
          <a:p>
            <a:pPr marL="0" indent="0" eaLnBrk="0" hangingPunct="0">
              <a:buNone/>
              <a:defRPr/>
            </a:pPr>
            <a:endParaRPr lang="en-US" sz="900" dirty="0">
              <a:latin typeface="Raleway" panose="020B0503030101060003" pitchFamily="34" charset="-18"/>
            </a:endParaRPr>
          </a:p>
          <a:p>
            <a:pPr eaLnBrk="0" hangingPunct="0">
              <a:defRPr/>
            </a:pPr>
            <a:r>
              <a:rPr lang="sl" dirty="0">
                <a:latin typeface="Raleway" panose="020B0503030101060003" pitchFamily="34" charset="-18"/>
              </a:rPr>
              <a:t>Shrani sliko: desni gumb miške </a:t>
            </a:r>
            <a:r>
              <a:rPr lang="sl" dirty="0">
                <a:latin typeface="Raleway" panose="020B0503030101060003" pitchFamily="34" charset="-18"/>
                <a:sym typeface="Wingdings" panose="05000000000000000000" pitchFamily="2" charset="2"/>
              </a:rPr>
              <a:t> </a:t>
            </a:r>
            <a:r>
              <a:rPr lang="sl" dirty="0">
                <a:latin typeface="Raleway" panose="020B0503030101060003" pitchFamily="34" charset="-18"/>
              </a:rPr>
              <a:t>shrani sliko</a:t>
            </a:r>
          </a:p>
          <a:p>
            <a:pPr marL="0" indent="0" eaLnBrk="0" hangingPunct="0">
              <a:buNone/>
              <a:defRPr/>
            </a:pPr>
            <a:endParaRPr lang="en-US" sz="800" dirty="0">
              <a:latin typeface="Raleway" panose="020B0503030101060003" pitchFamily="34" charset="-18"/>
            </a:endParaRPr>
          </a:p>
          <a:p>
            <a:pPr eaLnBrk="0" hangingPunct="0">
              <a:defRPr/>
            </a:pPr>
            <a:r>
              <a:rPr lang="sl" dirty="0" err="1">
                <a:latin typeface="Raleway" panose="020B0503030101060003" pitchFamily="34" charset="-18"/>
              </a:rPr>
              <a:t>Zmanjšaj </a:t>
            </a:r>
            <a:r>
              <a:rPr lang="sl" dirty="0">
                <a:latin typeface="Raleway" panose="020B0503030101060003" pitchFamily="34" charset="-18"/>
              </a:rPr>
              <a:t>/ </a:t>
            </a:r>
            <a:r>
              <a:rPr lang="sl" dirty="0" err="1">
                <a:latin typeface="Raleway" panose="020B0503030101060003" pitchFamily="34" charset="-18"/>
              </a:rPr>
              <a:t>povečaj </a:t>
            </a:r>
            <a:r>
              <a:rPr lang="sl" dirty="0">
                <a:latin typeface="Raleway" panose="020B0503030101060003" pitchFamily="34" charset="-18"/>
              </a:rPr>
              <a:t>element:</a:t>
            </a:r>
            <a:br>
              <a:rPr lang="en-US" dirty="0">
                <a:latin typeface="Raleway" panose="020B0503030101060003" pitchFamily="34" charset="-18"/>
              </a:rPr>
            </a:br>
            <a:endParaRPr lang="en-US" dirty="0">
              <a:latin typeface="Raleway" panose="020B0503030101060003" pitchFamily="34" charset="-18"/>
            </a:endParaRPr>
          </a:p>
          <a:p>
            <a:endParaRPr lang="en-GB"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lstStyle/>
          <a:p>
            <a:r>
              <a:rPr lang="sl" dirty="0"/>
              <a:t>Osnovni </a:t>
            </a:r>
            <a:r>
              <a:rPr lang="sl" dirty="0" err="1"/>
              <a:t>ukazi</a:t>
            </a:r>
            <a:endParaRPr lang="en-GB" dirty="0"/>
          </a:p>
        </p:txBody>
      </p:sp>
      <p:pic>
        <p:nvPicPr>
          <p:cNvPr id="4506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29200" y="4899102"/>
            <a:ext cx="575734" cy="3048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15400" y="3886200"/>
            <a:ext cx="877824" cy="304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809774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2024063" y="1124745"/>
            <a:ext cx="8501062" cy="2786063"/>
          </a:xfrm>
          <a:prstGeom prst="rect">
            <a:avLst/>
          </a:prstGeom>
          <a:noFill/>
          <a:ln w="9525">
            <a:noFill/>
            <a:miter lim="800000"/>
            <a:headEnd/>
            <a:tailEnd/>
          </a:ln>
        </p:spPr>
        <p:txBody>
          <a:bodyPr/>
          <a:lstStyle/>
          <a:p>
            <a:pPr marL="342900" indent="-342900">
              <a:spcBef>
                <a:spcPct val="20000"/>
              </a:spcBef>
              <a:buClr>
                <a:schemeClr val="bg2">
                  <a:lumMod val="50000"/>
                </a:schemeClr>
              </a:buClr>
              <a:buFont typeface="Wingdings" pitchFamily="2" charset="2"/>
              <a:buChar char="§"/>
              <a:defRPr/>
            </a:pPr>
            <a:endParaRPr lang="en-US" sz="2400" dirty="0">
              <a:latin typeface="Raleway" panose="020B0503030101060003" pitchFamily="34" charset="-18"/>
            </a:endParaRPr>
          </a:p>
        </p:txBody>
      </p:sp>
      <p:sp>
        <p:nvSpPr>
          <p:cNvPr id="3" name="Content Placeholder 2"/>
          <p:cNvSpPr>
            <a:spLocks noGrp="1"/>
          </p:cNvSpPr>
          <p:nvPr>
            <p:ph type="body" sz="quarter" idx="4294967295"/>
          </p:nvPr>
        </p:nvSpPr>
        <p:spPr>
          <a:xfrm>
            <a:off x="1117600" y="1549400"/>
            <a:ext cx="11074400" cy="4724400"/>
          </a:xfrm>
          <a:prstGeom prst="rect">
            <a:avLst/>
          </a:prstGeom>
        </p:spPr>
        <p:txBody>
          <a:bodyPr>
            <a:normAutofit/>
          </a:bodyPr>
          <a:lstStyle/>
          <a:p>
            <a:r>
              <a:rPr lang="sl-SI" dirty="0">
                <a:latin typeface="Raleway" panose="020B0503030101060003" pitchFamily="34" charset="-18"/>
              </a:rPr>
              <a:t>Povlecite in spustite tokove iz navigacijske plošče na zavihek Vnosi/Izhodi v urejevalniku procesov</a:t>
            </a:r>
          </a:p>
          <a:p>
            <a:r>
              <a:rPr lang="sl-SI" dirty="0">
                <a:latin typeface="Raleway" panose="020B0503030101060003" pitchFamily="34" charset="-18"/>
              </a:rPr>
              <a:t>Povlecite in spustite procese iz navigacijske plošče na graf modela v urejevalniku produktnega sistema</a:t>
            </a:r>
          </a:p>
        </p:txBody>
      </p:sp>
      <p:sp>
        <p:nvSpPr>
          <p:cNvPr id="2" name="Title 1"/>
          <p:cNvSpPr>
            <a:spLocks noGrp="1"/>
          </p:cNvSpPr>
          <p:nvPr>
            <p:ph type="title" idx="4294967295"/>
          </p:nvPr>
        </p:nvSpPr>
        <p:spPr>
          <a:xfrm>
            <a:off x="0" y="274638"/>
            <a:ext cx="10972800" cy="1143000"/>
          </a:xfrm>
          <a:prstGeom prst="rect">
            <a:avLst/>
          </a:prstGeom>
        </p:spPr>
        <p:txBody>
          <a:bodyPr/>
          <a:lstStyle/>
          <a:p>
            <a:r>
              <a:rPr lang="sl" dirty="0"/>
              <a:t>Osnovni ukazi</a:t>
            </a:r>
          </a:p>
        </p:txBody>
      </p:sp>
      <p:pic>
        <p:nvPicPr>
          <p:cNvPr id="4" name="Picture 3">
            <a:extLst>
              <a:ext uri="{FF2B5EF4-FFF2-40B4-BE49-F238E27FC236}">
                <a16:creationId xmlns:a16="http://schemas.microsoft.com/office/drawing/2014/main" id="{BA8FEFC7-7928-4C71-9000-24FC348A4A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90800" y="2725936"/>
            <a:ext cx="7272337" cy="3764150"/>
          </a:xfrm>
          <a:prstGeom prst="rect">
            <a:avLst/>
          </a:prstGeom>
        </p:spPr>
      </p:pic>
    </p:spTree>
    <p:extLst>
      <p:ext uri="{BB962C8B-B14F-4D97-AF65-F5344CB8AC3E}">
        <p14:creationId xmlns:p14="http://schemas.microsoft.com/office/powerpoint/2010/main" val="150820674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4294967295"/>
          </p:nvPr>
        </p:nvSpPr>
        <p:spPr>
          <a:xfrm>
            <a:off x="457200" y="1406525"/>
            <a:ext cx="3889375" cy="5299075"/>
          </a:xfrm>
          <a:prstGeom prst="rect">
            <a:avLst/>
          </a:prstGeom>
        </p:spPr>
        <p:txBody>
          <a:bodyPr>
            <a:normAutofit fontScale="92500" lnSpcReduction="20000"/>
          </a:bodyPr>
          <a:lstStyle/>
          <a:p>
            <a:pPr>
              <a:defRPr/>
            </a:pPr>
            <a:r>
              <a:rPr lang="sl-SI" dirty="0">
                <a:latin typeface="Raleway" panose="020B0503030101060003" pitchFamily="34" charset="-18"/>
              </a:rPr>
              <a:t>Pogosto imajo uporabniki hkrati odprtih več elementov; priporočljivo je zapreti tiste, ki jih ne potrebujete.</a:t>
            </a:r>
          </a:p>
          <a:p>
            <a:pPr>
              <a:defRPr/>
            </a:pPr>
            <a:endParaRPr lang="sl-SI" dirty="0">
              <a:latin typeface="Raleway" panose="020B0503030101060003" pitchFamily="34" charset="-18"/>
            </a:endParaRPr>
          </a:p>
          <a:p>
            <a:pPr>
              <a:defRPr/>
            </a:pPr>
            <a:r>
              <a:rPr lang="sl-SI" dirty="0">
                <a:latin typeface="Raleway" panose="020B0503030101060003" pitchFamily="34" charset="-18"/>
              </a:rPr>
              <a:t>Če želite obnoviti »izgubljeno« okno, pojdite na </a:t>
            </a:r>
            <a:r>
              <a:rPr lang="sl-SI" dirty="0" err="1">
                <a:latin typeface="Raleway" panose="020B0503030101060003" pitchFamily="34" charset="-18"/>
              </a:rPr>
              <a:t>Window</a:t>
            </a:r>
            <a:r>
              <a:rPr lang="sl-SI" dirty="0">
                <a:latin typeface="Raleway" panose="020B0503030101060003" pitchFamily="34" charset="-18"/>
              </a:rPr>
              <a:t> → Show </a:t>
            </a:r>
            <a:r>
              <a:rPr lang="sl-SI" dirty="0" err="1">
                <a:latin typeface="Raleway" panose="020B0503030101060003" pitchFamily="34" charset="-18"/>
              </a:rPr>
              <a:t>View</a:t>
            </a:r>
            <a:r>
              <a:rPr lang="sl-SI" dirty="0">
                <a:latin typeface="Raleway" panose="020B0503030101060003" pitchFamily="34" charset="-18"/>
              </a:rPr>
              <a:t> → </a:t>
            </a:r>
            <a:r>
              <a:rPr lang="sl-SI" dirty="0" err="1">
                <a:latin typeface="Raleway" panose="020B0503030101060003" pitchFamily="34" charset="-18"/>
              </a:rPr>
              <a:t>Other</a:t>
            </a:r>
            <a:r>
              <a:rPr lang="sl-SI" dirty="0">
                <a:latin typeface="Raleway" panose="020B0503030101060003" pitchFamily="34" charset="-18"/>
              </a:rPr>
              <a:t>.</a:t>
            </a:r>
          </a:p>
          <a:p>
            <a:pPr>
              <a:defRPr/>
            </a:pPr>
            <a:endParaRPr lang="sl-SI" dirty="0">
              <a:latin typeface="Raleway" panose="020B0503030101060003" pitchFamily="34" charset="-18"/>
            </a:endParaRPr>
          </a:p>
          <a:p>
            <a:pPr>
              <a:defRPr/>
            </a:pPr>
            <a:r>
              <a:rPr lang="sl-SI" dirty="0">
                <a:latin typeface="Raleway" panose="020B0503030101060003" pitchFamily="34" charset="-18"/>
              </a:rPr>
              <a:t>Možno je tudi spremeniti položaj okna.</a:t>
            </a:r>
            <a:endParaRPr lang="sl" dirty="0">
              <a:latin typeface="Raleway" panose="020B0503030101060003" pitchFamily="34" charset="-18"/>
            </a:endParaRPr>
          </a:p>
        </p:txBody>
      </p:sp>
      <p:sp>
        <p:nvSpPr>
          <p:cNvPr id="2" name="Title 1"/>
          <p:cNvSpPr>
            <a:spLocks noGrp="1"/>
          </p:cNvSpPr>
          <p:nvPr>
            <p:ph type="title" idx="4294967295"/>
          </p:nvPr>
        </p:nvSpPr>
        <p:spPr>
          <a:xfrm>
            <a:off x="457200" y="274638"/>
            <a:ext cx="10972800" cy="1143000"/>
          </a:xfrm>
          <a:prstGeom prst="rect">
            <a:avLst/>
          </a:prstGeom>
        </p:spPr>
        <p:txBody>
          <a:bodyPr/>
          <a:lstStyle/>
          <a:p>
            <a:r>
              <a:rPr lang="sl" dirty="0"/>
              <a:t>Windows</a:t>
            </a:r>
            <a:endParaRPr lang="en-GB" dirty="0"/>
          </a:p>
        </p:txBody>
      </p:sp>
      <p:pic>
        <p:nvPicPr>
          <p:cNvPr id="5" name="Picture 4">
            <a:extLst>
              <a:ext uri="{FF2B5EF4-FFF2-40B4-BE49-F238E27FC236}">
                <a16:creationId xmlns:a16="http://schemas.microsoft.com/office/drawing/2014/main" id="{9A775F29-2336-46E1-BCA2-A98CF69B55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6800" y="1295400"/>
            <a:ext cx="6923786" cy="4267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455817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3B334-53E9-440A-9615-81238F53CB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4200" y="2255966"/>
            <a:ext cx="4038166" cy="4010025"/>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type="body" sz="quarter" idx="4294967295"/>
          </p:nvPr>
        </p:nvSpPr>
        <p:spPr>
          <a:xfrm>
            <a:off x="431800" y="1524000"/>
            <a:ext cx="11074400" cy="4724400"/>
          </a:xfrm>
          <a:prstGeom prst="rect">
            <a:avLst/>
          </a:prstGeom>
        </p:spPr>
        <p:txBody>
          <a:bodyPr>
            <a:normAutofit/>
          </a:bodyPr>
          <a:lstStyle/>
          <a:p>
            <a:r>
              <a:rPr lang="sl-SI" dirty="0">
                <a:latin typeface="Raleway" panose="020B0503030101060003" pitchFamily="34" charset="-18"/>
              </a:rPr>
              <a:t>Urejevalniki »</a:t>
            </a:r>
            <a:r>
              <a:rPr lang="sl-SI" dirty="0" err="1">
                <a:latin typeface="Raleway" panose="020B0503030101060003" pitchFamily="34" charset="-18"/>
              </a:rPr>
              <a:t>create</a:t>
            </a:r>
            <a:r>
              <a:rPr lang="sl-SI" dirty="0">
                <a:latin typeface="Raleway" panose="020B0503030101060003" pitchFamily="34" charset="-18"/>
              </a:rPr>
              <a:t> </a:t>
            </a:r>
            <a:r>
              <a:rPr lang="sl-SI" dirty="0" err="1">
                <a:latin typeface="Raleway" panose="020B0503030101060003" pitchFamily="34" charset="-18"/>
              </a:rPr>
              <a:t>new</a:t>
            </a:r>
            <a:r>
              <a:rPr lang="sl-SI" dirty="0">
                <a:latin typeface="Raleway" panose="020B0503030101060003" pitchFamily="34" charset="-18"/>
              </a:rPr>
              <a:t>« vključujejo filter za lažje iskanje želenega elementa</a:t>
            </a:r>
            <a:endParaRPr lang="sl" dirty="0">
              <a:latin typeface="Raleway" panose="020B0503030101060003" pitchFamily="34" charset="-18"/>
            </a:endParaRPr>
          </a:p>
        </p:txBody>
      </p:sp>
      <p:sp>
        <p:nvSpPr>
          <p:cNvPr id="2" name="Title 1"/>
          <p:cNvSpPr>
            <a:spLocks noGrp="1"/>
          </p:cNvSpPr>
          <p:nvPr>
            <p:ph type="title" idx="4294967295"/>
          </p:nvPr>
        </p:nvSpPr>
        <p:spPr>
          <a:xfrm>
            <a:off x="685800" y="198438"/>
            <a:ext cx="9601200" cy="1143000"/>
          </a:xfrm>
          <a:prstGeom prst="rect">
            <a:avLst/>
          </a:prstGeom>
        </p:spPr>
        <p:txBody>
          <a:bodyPr/>
          <a:lstStyle/>
          <a:p>
            <a:r>
              <a:rPr lang="sl" dirty="0" err="1"/>
              <a:t>Filter</a:t>
            </a:r>
            <a:endParaRPr lang="en-GB" dirty="0"/>
          </a:p>
        </p:txBody>
      </p:sp>
      <p:sp>
        <p:nvSpPr>
          <p:cNvPr id="11" name="Abgerundete rechteckige Legende 17"/>
          <p:cNvSpPr/>
          <p:nvPr/>
        </p:nvSpPr>
        <p:spPr>
          <a:xfrm>
            <a:off x="6248400" y="3111594"/>
            <a:ext cx="2971800" cy="1917606"/>
          </a:xfrm>
          <a:prstGeom prst="wedgeRoundRectCallout">
            <a:avLst>
              <a:gd name="adj1" fmla="val -104836"/>
              <a:gd name="adj2" fmla="val -48088"/>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dirty="0">
                <a:solidFill>
                  <a:schemeClr val="bg1"/>
                </a:solidFill>
                <a:latin typeface="Raleway" panose="020B0503030101060003" pitchFamily="34" charset="-18"/>
              </a:rPr>
              <a:t>Uporabite možnost Filter pri dodajanju novih tokov v proces, izbiri referenčnega procesa v produktnem sistemu itd.</a:t>
            </a:r>
            <a:endParaRPr lang="sl" dirty="0">
              <a:solidFill>
                <a:schemeClr val="bg1"/>
              </a:solidFill>
              <a:latin typeface="Raleway" panose="020B0503030101060003" pitchFamily="34" charset="-18"/>
            </a:endParaRPr>
          </a:p>
        </p:txBody>
      </p:sp>
    </p:spTree>
    <p:extLst>
      <p:ext uri="{BB962C8B-B14F-4D97-AF65-F5344CB8AC3E}">
        <p14:creationId xmlns:p14="http://schemas.microsoft.com/office/powerpoint/2010/main" val="18512333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1117600" y="1524000"/>
            <a:ext cx="11074400" cy="914400"/>
          </a:xfrm>
          <a:prstGeom prst="rect">
            <a:avLst/>
          </a:prstGeom>
        </p:spPr>
        <p:txBody>
          <a:bodyPr>
            <a:normAutofit fontScale="70000" lnSpcReduction="20000"/>
          </a:bodyPr>
          <a:lstStyle/>
          <a:p>
            <a:pPr>
              <a:defRPr/>
            </a:pPr>
            <a:r>
              <a:rPr lang="sl-SI" dirty="0">
                <a:latin typeface="Raleway" panose="020B0503030101060003" pitchFamily="34" charset="-18"/>
              </a:rPr>
              <a:t>Vedno uporabite piko za decimalna števila; vejica ni sprejeta (→ 1.5 namesto 1,5)</a:t>
            </a:r>
          </a:p>
          <a:p>
            <a:pPr>
              <a:defRPr/>
            </a:pPr>
            <a:r>
              <a:rPr lang="sl-SI" dirty="0">
                <a:latin typeface="Raleway" panose="020B0503030101060003" pitchFamily="34" charset="-18"/>
              </a:rPr>
              <a:t>Pod File/</a:t>
            </a:r>
            <a:r>
              <a:rPr lang="sl-SI" dirty="0" err="1">
                <a:latin typeface="Raleway" panose="020B0503030101060003" pitchFamily="34" charset="-18"/>
              </a:rPr>
              <a:t>Preferences</a:t>
            </a:r>
            <a:r>
              <a:rPr lang="sl-SI" dirty="0">
                <a:latin typeface="Raleway" panose="020B0503030101060003" pitchFamily="34" charset="-18"/>
              </a:rPr>
              <a:t>/</a:t>
            </a:r>
            <a:r>
              <a:rPr lang="sl-SI" dirty="0" err="1">
                <a:latin typeface="Raleway" panose="020B0503030101060003" pitchFamily="34" charset="-18"/>
              </a:rPr>
              <a:t>Number</a:t>
            </a:r>
            <a:r>
              <a:rPr lang="sl-SI" dirty="0">
                <a:latin typeface="Raleway" panose="020B0503030101060003" pitchFamily="34" charset="-18"/>
              </a:rPr>
              <a:t> format lahko izberete želeni format številk za rezultate</a:t>
            </a:r>
            <a:endParaRPr lang="en-GB" sz="1800" dirty="0">
              <a:latin typeface="Raleway" panose="020B0503030101060003" pitchFamily="34" charset="-18"/>
            </a:endParaRPr>
          </a:p>
        </p:txBody>
      </p:sp>
      <p:sp>
        <p:nvSpPr>
          <p:cNvPr id="2" name="Title 1"/>
          <p:cNvSpPr>
            <a:spLocks noGrp="1"/>
          </p:cNvSpPr>
          <p:nvPr>
            <p:ph type="title" idx="4294967295"/>
          </p:nvPr>
        </p:nvSpPr>
        <p:spPr>
          <a:xfrm>
            <a:off x="1168400" y="304800"/>
            <a:ext cx="10972800" cy="1143000"/>
          </a:xfrm>
          <a:prstGeom prst="rect">
            <a:avLst/>
          </a:prstGeom>
        </p:spPr>
        <p:txBody>
          <a:bodyPr/>
          <a:lstStyle/>
          <a:p>
            <a:r>
              <a:rPr lang="sl" dirty="0" err="1"/>
              <a:t>Številke</a:t>
            </a:r>
            <a:endParaRPr lang="en-GB" dirty="0"/>
          </a:p>
        </p:txBody>
      </p:sp>
      <p:pic>
        <p:nvPicPr>
          <p:cNvPr id="5" name="Picture 4">
            <a:extLst>
              <a:ext uri="{FF2B5EF4-FFF2-40B4-BE49-F238E27FC236}">
                <a16:creationId xmlns:a16="http://schemas.microsoft.com/office/drawing/2014/main" id="{6B214EE5-2459-41F3-B28F-E7186879EB0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81337" y="2590800"/>
            <a:ext cx="6029325" cy="38486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355337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0D71F2-D0AC-40A1-9978-70383B46E4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4700" y="2521245"/>
            <a:ext cx="5562600" cy="3609369"/>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type="body" sz="quarter" idx="4294967295"/>
          </p:nvPr>
        </p:nvSpPr>
        <p:spPr>
          <a:xfrm>
            <a:off x="1117600" y="1447800"/>
            <a:ext cx="11074400" cy="4724400"/>
          </a:xfrm>
          <a:prstGeom prst="rect">
            <a:avLst/>
          </a:prstGeom>
        </p:spPr>
        <p:txBody>
          <a:bodyPr>
            <a:normAutofit/>
          </a:bodyPr>
          <a:lstStyle/>
          <a:p>
            <a:pPr>
              <a:defRPr/>
            </a:pPr>
            <a:r>
              <a:rPr lang="sl" dirty="0">
                <a:latin typeface="Raleway" panose="020B0503030101060003" pitchFamily="34" charset="-18"/>
              </a:rPr>
              <a:t>Možno je samodejno poročanje o vseh napakah v dnevniški datoteki</a:t>
            </a:r>
          </a:p>
          <a:p>
            <a:pPr>
              <a:defRPr/>
            </a:pPr>
            <a:r>
              <a:rPr lang="sl" dirty="0">
                <a:latin typeface="Raleway" panose="020B0503030101060003" pitchFamily="34" charset="-18"/>
              </a:rPr>
              <a:t>To storite tako, da greste na datoteko/nastavitve/beleženje in označite </a:t>
            </a:r>
            <a:r>
              <a:rPr lang="sl" dirty="0">
                <a:solidFill>
                  <a:prstClr val="black">
                    <a:lumMod val="65000"/>
                    <a:lumOff val="35000"/>
                  </a:prstClr>
                </a:solidFill>
                <a:latin typeface="Raleway" panose="020B0503030101060003" pitchFamily="34" charset="-18"/>
              </a:rPr>
              <a:t>»All«</a:t>
            </a:r>
            <a:endParaRPr lang="en-US" dirty="0">
              <a:latin typeface="Raleway" panose="020B0503030101060003" pitchFamily="34" charset="-18"/>
            </a:endParaRPr>
          </a:p>
          <a:p>
            <a:pPr marL="0" indent="0">
              <a:buClr>
                <a:schemeClr val="bg2">
                  <a:lumMod val="50000"/>
                </a:schemeClr>
              </a:buClr>
              <a:buNone/>
              <a:defRPr/>
            </a:pPr>
            <a:endParaRPr lang="en-US" sz="1800" dirty="0">
              <a:latin typeface="Raleway" panose="020B0503030101060003" pitchFamily="34" charset="-18"/>
            </a:endParaRPr>
          </a:p>
        </p:txBody>
      </p:sp>
      <p:sp>
        <p:nvSpPr>
          <p:cNvPr id="2" name="Title 1"/>
          <p:cNvSpPr>
            <a:spLocks noGrp="1"/>
          </p:cNvSpPr>
          <p:nvPr>
            <p:ph type="title" idx="4294967295"/>
          </p:nvPr>
        </p:nvSpPr>
        <p:spPr>
          <a:xfrm>
            <a:off x="1295400" y="274638"/>
            <a:ext cx="9677400" cy="1143000"/>
          </a:xfrm>
          <a:prstGeom prst="rect">
            <a:avLst/>
          </a:prstGeom>
        </p:spPr>
        <p:txBody>
          <a:bodyPr/>
          <a:lstStyle/>
          <a:p>
            <a:r>
              <a:rPr lang="sl" dirty="0" err="1"/>
              <a:t>Napake</a:t>
            </a:r>
            <a:endParaRPr lang="en-GB" dirty="0"/>
          </a:p>
        </p:txBody>
      </p:sp>
      <p:sp>
        <p:nvSpPr>
          <p:cNvPr id="8" name="Abgerundetes Rechteck 3"/>
          <p:cNvSpPr/>
          <p:nvPr/>
        </p:nvSpPr>
        <p:spPr>
          <a:xfrm>
            <a:off x="7530738" y="2251076"/>
            <a:ext cx="2844501" cy="1487825"/>
          </a:xfrm>
          <a:prstGeom prst="roundRect">
            <a:avLst>
              <a:gd name="adj" fmla="val 6287"/>
            </a:avLst>
          </a:prstGeom>
          <a:solidFill>
            <a:srgbClr val="70BB28">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buClr>
                <a:schemeClr val="bg2">
                  <a:lumMod val="50000"/>
                </a:schemeClr>
              </a:buClr>
              <a:defRPr/>
            </a:pPr>
            <a:r>
              <a:rPr lang="sl" sz="2000" dirty="0">
                <a:solidFill>
                  <a:schemeClr val="bg1"/>
                </a:solidFill>
                <a:latin typeface="Raleway" panose="020B0503030101060003" pitchFamily="34" charset="-18"/>
              </a:rPr>
              <a:t>Dnevniška datoteka se prepiše ob vsakem ponovnem zagonu openLCA!</a:t>
            </a:r>
          </a:p>
        </p:txBody>
      </p:sp>
      <p:sp>
        <p:nvSpPr>
          <p:cNvPr id="6" name="Abgerundetes Rechteck 3">
            <a:extLst>
              <a:ext uri="{FF2B5EF4-FFF2-40B4-BE49-F238E27FC236}">
                <a16:creationId xmlns:a16="http://schemas.microsoft.com/office/drawing/2014/main" id="{72367363-3F07-48B7-8A20-85A3B4ABC44D}"/>
              </a:ext>
            </a:extLst>
          </p:cNvPr>
          <p:cNvSpPr/>
          <p:nvPr/>
        </p:nvSpPr>
        <p:spPr>
          <a:xfrm>
            <a:off x="7530737" y="3880175"/>
            <a:ext cx="2844501" cy="1037900"/>
          </a:xfrm>
          <a:prstGeom prst="roundRect">
            <a:avLst>
              <a:gd name="adj" fmla="val 6287"/>
            </a:avLst>
          </a:prstGeom>
          <a:solidFill>
            <a:srgbClr val="70BB28">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t">
              <a:spcBef>
                <a:spcPct val="20000"/>
              </a:spcBef>
              <a:buClr>
                <a:schemeClr val="bg2">
                  <a:lumMod val="50000"/>
                </a:schemeClr>
              </a:buClr>
              <a:defRPr/>
            </a:pPr>
            <a:r>
              <a:rPr lang="sl-SI" sz="2000" dirty="0">
                <a:solidFill>
                  <a:schemeClr val="bg1"/>
                </a:solidFill>
                <a:latin typeface="Raleway" panose="020B0503030101060003" pitchFamily="34" charset="-18"/>
              </a:rPr>
              <a:t>C:\Users\User\openLCA-data-1.4</a:t>
            </a:r>
            <a:endParaRPr lang="sl" sz="20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71161551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381000" y="1143000"/>
            <a:ext cx="11531600" cy="4724400"/>
          </a:xfrm>
          <a:prstGeom prst="rect">
            <a:avLst/>
          </a:prstGeom>
        </p:spPr>
        <p:txBody>
          <a:bodyPr>
            <a:normAutofit/>
          </a:bodyPr>
          <a:lstStyle/>
          <a:p>
            <a:pPr>
              <a:defRPr/>
            </a:pPr>
            <a:r>
              <a:rPr lang="sl-SI" sz="2400" dirty="0">
                <a:latin typeface="Raleway" panose="020B0503030101060003" pitchFamily="34" charset="-18"/>
              </a:rPr>
              <a:t>openLCA je na voljo v arabščini, bolgarščini, katalonščini, kitajščini, angleščini, francoščini, nemščini, italijanščini, portugalščini, španščini in turščini.</a:t>
            </a:r>
          </a:p>
          <a:p>
            <a:pPr>
              <a:defRPr/>
            </a:pPr>
            <a:r>
              <a:rPr lang="sl-SI" sz="2400" dirty="0">
                <a:latin typeface="Raleway" panose="020B0503030101060003" pitchFamily="34" charset="-18"/>
              </a:rPr>
              <a:t>Jezik lahko spremenite pod File &gt; </a:t>
            </a:r>
            <a:r>
              <a:rPr lang="sl-SI" sz="2400" dirty="0" err="1">
                <a:latin typeface="Raleway" panose="020B0503030101060003" pitchFamily="34" charset="-18"/>
              </a:rPr>
              <a:t>Settings</a:t>
            </a:r>
            <a:r>
              <a:rPr lang="sl-SI" sz="2400" dirty="0">
                <a:latin typeface="Raleway" panose="020B0503030101060003" pitchFamily="34" charset="-18"/>
              </a:rPr>
              <a:t> &gt; </a:t>
            </a:r>
            <a:r>
              <a:rPr lang="sl-SI" sz="2400" dirty="0" err="1">
                <a:latin typeface="Raleway" panose="020B0503030101060003" pitchFamily="34" charset="-18"/>
              </a:rPr>
              <a:t>Configuration</a:t>
            </a:r>
            <a:r>
              <a:rPr lang="sl-SI" sz="2400" dirty="0">
                <a:latin typeface="Raleway" panose="020B0503030101060003" pitchFamily="34" charset="-18"/>
              </a:rPr>
              <a:t>.</a:t>
            </a:r>
          </a:p>
          <a:p>
            <a:pPr>
              <a:defRPr/>
            </a:pPr>
            <a:r>
              <a:rPr lang="sl-SI" sz="2400" dirty="0">
                <a:latin typeface="Raleway" panose="020B0503030101060003" pitchFamily="34" charset="-18"/>
              </a:rPr>
              <a:t>Po spremembi jezika je treba program ponovno zagnati, da se sprememba aktivira.</a:t>
            </a:r>
            <a:endParaRPr lang="sl" sz="2400" dirty="0">
              <a:latin typeface="Raleway" panose="020B0503030101060003" pitchFamily="34" charset="-18"/>
            </a:endParaRPr>
          </a:p>
        </p:txBody>
      </p:sp>
      <p:sp>
        <p:nvSpPr>
          <p:cNvPr id="2" name="Title 1"/>
          <p:cNvSpPr>
            <a:spLocks noGrp="1"/>
          </p:cNvSpPr>
          <p:nvPr>
            <p:ph type="title" idx="4294967295"/>
          </p:nvPr>
        </p:nvSpPr>
        <p:spPr>
          <a:xfrm>
            <a:off x="533400" y="274638"/>
            <a:ext cx="10439400" cy="1143000"/>
          </a:xfrm>
          <a:prstGeom prst="rect">
            <a:avLst/>
          </a:prstGeom>
        </p:spPr>
        <p:txBody>
          <a:bodyPr/>
          <a:lstStyle/>
          <a:p>
            <a:r>
              <a:rPr lang="sl" dirty="0" err="1"/>
              <a:t>Jezik</a:t>
            </a:r>
            <a:endParaRPr lang="en-GB" dirty="0"/>
          </a:p>
        </p:txBody>
      </p:sp>
      <p:pic>
        <p:nvPicPr>
          <p:cNvPr id="4" name="Picture 3">
            <a:extLst>
              <a:ext uri="{FF2B5EF4-FFF2-40B4-BE49-F238E27FC236}">
                <a16:creationId xmlns:a16="http://schemas.microsoft.com/office/drawing/2014/main" id="{7AF935AD-7F3C-465F-A095-8D8F661423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0800" y="2895600"/>
            <a:ext cx="5019675" cy="32416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97455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228600" y="990600"/>
            <a:ext cx="11074400" cy="4724400"/>
          </a:xfrm>
          <a:prstGeom prst="rect">
            <a:avLst/>
          </a:prstGeom>
        </p:spPr>
        <p:txBody>
          <a:bodyPr>
            <a:normAutofit/>
          </a:bodyPr>
          <a:lstStyle/>
          <a:p>
            <a:pPr>
              <a:defRPr/>
            </a:pPr>
            <a:r>
              <a:rPr lang="sl-SI" dirty="0">
                <a:latin typeface="Raleway" panose="020B0503030101060003" pitchFamily="34" charset="-18"/>
              </a:rPr>
              <a:t>Nekatere baze podatkov za izračune zahtevajo večjo porabo pomnilnika (npr. </a:t>
            </a:r>
            <a:r>
              <a:rPr lang="sl-SI" dirty="0" err="1">
                <a:latin typeface="Raleway" panose="020B0503030101060003" pitchFamily="34" charset="-18"/>
              </a:rPr>
              <a:t>ecoinvent</a:t>
            </a:r>
            <a:r>
              <a:rPr lang="sl-SI" dirty="0">
                <a:latin typeface="Raleway" panose="020B0503030101060003" pitchFamily="34" charset="-18"/>
              </a:rPr>
              <a:t> 3).</a:t>
            </a:r>
          </a:p>
          <a:p>
            <a:pPr>
              <a:defRPr/>
            </a:pPr>
            <a:r>
              <a:rPr lang="sl-SI" dirty="0">
                <a:latin typeface="Raleway" panose="020B0503030101060003" pitchFamily="34" charset="-18"/>
              </a:rPr>
              <a:t>To nastavitev lahko spremenite pod File &gt; </a:t>
            </a:r>
            <a:r>
              <a:rPr lang="sl-SI" dirty="0" err="1">
                <a:latin typeface="Raleway" panose="020B0503030101060003" pitchFamily="34" charset="-18"/>
              </a:rPr>
              <a:t>Settings</a:t>
            </a:r>
            <a:r>
              <a:rPr lang="sl-SI" dirty="0">
                <a:latin typeface="Raleway" panose="020B0503030101060003" pitchFamily="34" charset="-18"/>
              </a:rPr>
              <a:t> &gt; </a:t>
            </a:r>
            <a:r>
              <a:rPr lang="sl-SI" dirty="0" err="1">
                <a:latin typeface="Raleway" panose="020B0503030101060003" pitchFamily="34" charset="-18"/>
              </a:rPr>
              <a:t>Configuration</a:t>
            </a:r>
            <a:r>
              <a:rPr lang="sl-SI" dirty="0">
                <a:latin typeface="Raleway" panose="020B0503030101060003" pitchFamily="34" charset="-18"/>
              </a:rPr>
              <a:t>.</a:t>
            </a:r>
            <a:endParaRPr lang="sl"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lstStyle/>
          <a:p>
            <a:r>
              <a:rPr lang="sl-SI" dirty="0"/>
              <a:t>Poraba pomnilnika</a:t>
            </a:r>
            <a:endParaRPr lang="en-GB" dirty="0"/>
          </a:p>
        </p:txBody>
      </p:sp>
      <p:pic>
        <p:nvPicPr>
          <p:cNvPr id="6" name="Picture 5">
            <a:extLst>
              <a:ext uri="{FF2B5EF4-FFF2-40B4-BE49-F238E27FC236}">
                <a16:creationId xmlns:a16="http://schemas.microsoft.com/office/drawing/2014/main" id="{EEDAC201-284C-4642-874B-664932EC90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00" y="2602905"/>
            <a:ext cx="5019675" cy="32416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7256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4294967295"/>
          </p:nvPr>
        </p:nvSpPr>
        <p:spPr>
          <a:xfrm>
            <a:off x="803275" y="1525588"/>
            <a:ext cx="11388725" cy="5116512"/>
          </a:xfrm>
          <a:prstGeom prst="rect">
            <a:avLst/>
          </a:prstGeom>
        </p:spPr>
        <p:txBody>
          <a:bodyPr>
            <a:normAutofit/>
          </a:bodyPr>
          <a:lstStyle/>
          <a:p>
            <a:r>
              <a:rPr lang="sl-SI" sz="2400" b="1" u="sng" dirty="0">
                <a:solidFill>
                  <a:srgbClr val="066E9F"/>
                </a:solidFill>
                <a:highlight>
                  <a:srgbClr val="A2C219"/>
                </a:highlight>
                <a:latin typeface="Raleway" panose="020B0503030101060003" pitchFamily="34" charset="-18"/>
              </a:rPr>
              <a:t>K</a:t>
            </a:r>
            <a:r>
              <a:rPr lang="en-US" sz="2400" b="1" u="sng" dirty="0" err="1">
                <a:solidFill>
                  <a:srgbClr val="066E9F"/>
                </a:solidFill>
                <a:highlight>
                  <a:srgbClr val="A2C219"/>
                </a:highlight>
                <a:latin typeface="Raleway" panose="020B0503030101060003" pitchFamily="34" charset="-18"/>
              </a:rPr>
              <a:t>akovost</a:t>
            </a:r>
            <a:r>
              <a:rPr lang="en-US" sz="2400" b="1" u="sng" dirty="0">
                <a:solidFill>
                  <a:srgbClr val="066E9F"/>
                </a:solidFill>
                <a:highlight>
                  <a:srgbClr val="A2C219"/>
                </a:highlight>
                <a:latin typeface="Raleway" panose="020B0503030101060003" pitchFamily="34" charset="-18"/>
              </a:rPr>
              <a:t> </a:t>
            </a:r>
            <a:r>
              <a:rPr lang="en-US" sz="2400" b="1" u="sng" dirty="0" err="1">
                <a:solidFill>
                  <a:srgbClr val="066E9F"/>
                </a:solidFill>
                <a:highlight>
                  <a:srgbClr val="A2C219"/>
                </a:highlight>
                <a:latin typeface="Raleway" panose="020B0503030101060003" pitchFamily="34" charset="-18"/>
              </a:rPr>
              <a:t>podatkov</a:t>
            </a:r>
            <a:endParaRPr lang="en-US" sz="2400" b="1" u="sng" dirty="0">
              <a:solidFill>
                <a:srgbClr val="066E9F"/>
              </a:solidFill>
              <a:highlight>
                <a:srgbClr val="A2C219"/>
              </a:highlight>
              <a:latin typeface="Raleway" panose="020B0503030101060003" pitchFamily="34" charset="-18"/>
            </a:endParaRPr>
          </a:p>
          <a:p>
            <a:pPr lvl="1"/>
            <a:r>
              <a:rPr lang="en-US" sz="2000" dirty="0">
                <a:latin typeface="Raleway" panose="020B0503030101060003" pitchFamily="34" charset="-18"/>
              </a:rPr>
              <a:t>starost, </a:t>
            </a:r>
            <a:r>
              <a:rPr lang="en-US" sz="2000" dirty="0" err="1">
                <a:latin typeface="Raleway" panose="020B0503030101060003" pitchFamily="34" charset="-18"/>
              </a:rPr>
              <a:t>geografsko</a:t>
            </a:r>
            <a:r>
              <a:rPr lang="en-US" sz="2000" dirty="0">
                <a:latin typeface="Raleway" panose="020B0503030101060003" pitchFamily="34" charset="-18"/>
              </a:rPr>
              <a:t> </a:t>
            </a:r>
            <a:r>
              <a:rPr lang="en-US" sz="2000" dirty="0" err="1">
                <a:latin typeface="Raleway" panose="020B0503030101060003" pitchFamily="34" charset="-18"/>
              </a:rPr>
              <a:t>pokritost</a:t>
            </a:r>
            <a:r>
              <a:rPr lang="en-US" sz="2000" dirty="0">
                <a:latin typeface="Raleway" panose="020B0503030101060003" pitchFamily="34" charset="-18"/>
              </a:rPr>
              <a:t>, </a:t>
            </a:r>
            <a:r>
              <a:rPr lang="en-US" sz="2000" dirty="0" err="1">
                <a:latin typeface="Raleway" panose="020B0503030101060003" pitchFamily="34" charset="-18"/>
              </a:rPr>
              <a:t>tehnolo</a:t>
            </a:r>
            <a:r>
              <a:rPr lang="sl-SI" sz="2000" dirty="0" err="1">
                <a:latin typeface="Raleway" panose="020B0503030101060003" pitchFamily="34" charset="-18"/>
              </a:rPr>
              <a:t>ško</a:t>
            </a:r>
            <a:r>
              <a:rPr lang="en-US" sz="2000" dirty="0">
                <a:latin typeface="Raleway" panose="020B0503030101060003" pitchFamily="34" charset="-18"/>
              </a:rPr>
              <a:t> </a:t>
            </a:r>
            <a:r>
              <a:rPr lang="en-US" sz="2000" dirty="0" err="1">
                <a:latin typeface="Raleway" panose="020B0503030101060003" pitchFamily="34" charset="-18"/>
              </a:rPr>
              <a:t>pokritost</a:t>
            </a:r>
            <a:r>
              <a:rPr lang="sl-SI" sz="2000" dirty="0">
                <a:latin typeface="Raleway" panose="020B0503030101060003" pitchFamily="34" charset="-18"/>
              </a:rPr>
              <a:t>,</a:t>
            </a:r>
            <a:r>
              <a:rPr lang="en-US" sz="2000" dirty="0">
                <a:latin typeface="Raleway" panose="020B0503030101060003" pitchFamily="34" charset="-18"/>
              </a:rPr>
              <a:t> </a:t>
            </a:r>
            <a:r>
              <a:rPr lang="sl-SI" sz="2000" dirty="0">
                <a:latin typeface="Raleway" panose="020B0503030101060003" pitchFamily="34" charset="-18"/>
              </a:rPr>
              <a:t>n</a:t>
            </a:r>
            <a:r>
              <a:rPr lang="en-US" sz="2000" dirty="0" err="1">
                <a:latin typeface="Raleway" panose="020B0503030101060003" pitchFamily="34" charset="-18"/>
              </a:rPr>
              <a:t>atančnost</a:t>
            </a:r>
            <a:r>
              <a:rPr lang="en-US" sz="2000" dirty="0">
                <a:latin typeface="Raleway" panose="020B0503030101060003" pitchFamily="34" charset="-18"/>
              </a:rPr>
              <a:t>, </a:t>
            </a:r>
            <a:r>
              <a:rPr lang="en-US" sz="2000" dirty="0" err="1">
                <a:latin typeface="Raleway" panose="020B0503030101060003" pitchFamily="34" charset="-18"/>
              </a:rPr>
              <a:t>popolnost</a:t>
            </a:r>
            <a:r>
              <a:rPr lang="en-US" sz="2000" dirty="0">
                <a:latin typeface="Raleway" panose="020B0503030101060003" pitchFamily="34" charset="-18"/>
              </a:rPr>
              <a:t>, </a:t>
            </a:r>
            <a:r>
              <a:rPr lang="en-US" sz="2000" dirty="0" err="1">
                <a:latin typeface="Raleway" panose="020B0503030101060003" pitchFamily="34" charset="-18"/>
              </a:rPr>
              <a:t>reprezentativnost</a:t>
            </a:r>
            <a:r>
              <a:rPr lang="en-US" sz="2000" dirty="0">
                <a:latin typeface="Raleway" panose="020B0503030101060003" pitchFamily="34" charset="-18"/>
              </a:rPr>
              <a:t>, </a:t>
            </a:r>
            <a:r>
              <a:rPr lang="en-US" sz="2000" dirty="0" err="1">
                <a:latin typeface="Raleway" panose="020B0503030101060003" pitchFamily="34" charset="-18"/>
              </a:rPr>
              <a:t>doslednost</a:t>
            </a:r>
            <a:r>
              <a:rPr lang="en-US" sz="2000" dirty="0">
                <a:latin typeface="Raleway" panose="020B0503030101060003" pitchFamily="34" charset="-18"/>
              </a:rPr>
              <a:t>, </a:t>
            </a:r>
            <a:r>
              <a:rPr lang="en-US" sz="2000" dirty="0" err="1">
                <a:latin typeface="Raleway" panose="020B0503030101060003" pitchFamily="34" charset="-18"/>
              </a:rPr>
              <a:t>ponovljivost</a:t>
            </a:r>
            <a:r>
              <a:rPr lang="en-US" sz="2000" dirty="0">
                <a:latin typeface="Raleway" panose="020B0503030101060003" pitchFamily="34" charset="-18"/>
              </a:rPr>
              <a:t>, </a:t>
            </a:r>
            <a:r>
              <a:rPr lang="en-US" sz="2000" dirty="0" err="1">
                <a:latin typeface="Raleway" panose="020B0503030101060003" pitchFamily="34" charset="-18"/>
              </a:rPr>
              <a:t>vir</a:t>
            </a:r>
            <a:r>
              <a:rPr lang="sl-SI" sz="2000" dirty="0">
                <a:latin typeface="Raleway" panose="020B0503030101060003" pitchFamily="34" charset="-18"/>
              </a:rPr>
              <a:t>e</a:t>
            </a:r>
            <a:r>
              <a:rPr lang="en-US" sz="2000" dirty="0">
                <a:latin typeface="Raleway" panose="020B0503030101060003" pitchFamily="34" charset="-18"/>
              </a:rPr>
              <a:t>, </a:t>
            </a:r>
            <a:r>
              <a:rPr lang="en-US" sz="2000" dirty="0" err="1">
                <a:latin typeface="Raleway" panose="020B0503030101060003" pitchFamily="34" charset="-18"/>
              </a:rPr>
              <a:t>minimalna</a:t>
            </a:r>
            <a:r>
              <a:rPr lang="en-US" sz="2000" dirty="0">
                <a:latin typeface="Raleway" panose="020B0503030101060003" pitchFamily="34" charset="-18"/>
              </a:rPr>
              <a:t> </a:t>
            </a:r>
            <a:r>
              <a:rPr lang="sl-SI" sz="2000" dirty="0">
                <a:latin typeface="Raleway" panose="020B0503030101060003" pitchFamily="34" charset="-18"/>
              </a:rPr>
              <a:t>količina</a:t>
            </a:r>
            <a:r>
              <a:rPr lang="en-US" sz="2000" dirty="0">
                <a:latin typeface="Raleway" panose="020B0503030101060003" pitchFamily="34" charset="-18"/>
              </a:rPr>
              <a:t> </a:t>
            </a:r>
            <a:r>
              <a:rPr lang="en-US" sz="2000" dirty="0" err="1">
                <a:latin typeface="Raleway" panose="020B0503030101060003" pitchFamily="34" charset="-18"/>
              </a:rPr>
              <a:t>časa</a:t>
            </a:r>
            <a:r>
              <a:rPr lang="en-US" sz="2000" dirty="0">
                <a:latin typeface="Raleway" panose="020B0503030101060003" pitchFamily="34" charset="-18"/>
              </a:rPr>
              <a:t> za </a:t>
            </a:r>
            <a:r>
              <a:rPr lang="en-US" sz="2000" dirty="0" err="1">
                <a:latin typeface="Raleway" panose="020B0503030101060003" pitchFamily="34" charset="-18"/>
              </a:rPr>
              <a:t>zbir</a:t>
            </a:r>
            <a:r>
              <a:rPr lang="sl-SI" sz="2000" dirty="0">
                <a:latin typeface="Raleway" panose="020B0503030101060003" pitchFamily="34" charset="-18"/>
              </a:rPr>
              <a:t> </a:t>
            </a:r>
            <a:r>
              <a:rPr lang="en-US" sz="2000" dirty="0" err="1">
                <a:latin typeface="Raleway" panose="020B0503030101060003" pitchFamily="34" charset="-18"/>
              </a:rPr>
              <a:t>uporabljeno</a:t>
            </a:r>
            <a:r>
              <a:rPr lang="en-US" sz="2000" dirty="0">
                <a:latin typeface="Raleway" panose="020B0503030101060003" pitchFamily="34" charset="-18"/>
              </a:rPr>
              <a:t> </a:t>
            </a:r>
            <a:r>
              <a:rPr lang="en-US" sz="2000" dirty="0" err="1">
                <a:latin typeface="Raleway" panose="020B0503030101060003" pitchFamily="34" charset="-18"/>
              </a:rPr>
              <a:t>tehnologijo</a:t>
            </a:r>
            <a:r>
              <a:rPr lang="en-US" sz="2000" dirty="0">
                <a:latin typeface="Raleway" panose="020B0503030101060003" pitchFamily="34" charset="-18"/>
              </a:rPr>
              <a:t> in </a:t>
            </a:r>
            <a:r>
              <a:rPr lang="en-US" sz="2000" dirty="0" err="1">
                <a:latin typeface="Raleway" panose="020B0503030101060003" pitchFamily="34" charset="-18"/>
              </a:rPr>
              <a:t>pojasnilanje</a:t>
            </a:r>
            <a:r>
              <a:rPr lang="en-US" sz="2000" dirty="0">
                <a:latin typeface="Raleway" panose="020B0503030101060003" pitchFamily="34" charset="-18"/>
              </a:rPr>
              <a:t> in </a:t>
            </a:r>
            <a:r>
              <a:rPr lang="en-US" sz="2000" dirty="0" err="1">
                <a:latin typeface="Raleway" panose="020B0503030101060003" pitchFamily="34" charset="-18"/>
              </a:rPr>
              <a:t>negotovost</a:t>
            </a:r>
            <a:r>
              <a:rPr lang="en-US" sz="2000" dirty="0">
                <a:latin typeface="Raleway" panose="020B0503030101060003" pitchFamily="34" charset="-18"/>
              </a:rPr>
              <a:t>.</a:t>
            </a:r>
          </a:p>
          <a:p>
            <a:r>
              <a:rPr lang="en-US" sz="2400" b="1" u="sng" dirty="0" err="1">
                <a:solidFill>
                  <a:srgbClr val="066E9F"/>
                </a:solidFill>
                <a:highlight>
                  <a:srgbClr val="A2C219"/>
                </a:highlight>
                <a:latin typeface="Raleway" panose="020B0503030101060003" pitchFamily="34" charset="-18"/>
              </a:rPr>
              <a:t>Primerjave</a:t>
            </a:r>
            <a:r>
              <a:rPr lang="en-US" sz="2400" b="1" u="sng" dirty="0">
                <a:solidFill>
                  <a:srgbClr val="066E9F"/>
                </a:solidFill>
                <a:highlight>
                  <a:srgbClr val="A2C219"/>
                </a:highlight>
                <a:latin typeface="Raleway" panose="020B0503030101060003" pitchFamily="34" charset="-18"/>
              </a:rPr>
              <a:t> med </a:t>
            </a:r>
            <a:r>
              <a:rPr lang="en-US" sz="2400" b="1" u="sng" dirty="0" err="1">
                <a:solidFill>
                  <a:srgbClr val="066E9F"/>
                </a:solidFill>
                <a:highlight>
                  <a:srgbClr val="A2C219"/>
                </a:highlight>
                <a:latin typeface="Raleway" panose="020B0503030101060003" pitchFamily="34" charset="-18"/>
              </a:rPr>
              <a:t>sistemi</a:t>
            </a:r>
            <a:endParaRPr lang="en-US" sz="2400" b="1" u="sng" dirty="0">
              <a:solidFill>
                <a:srgbClr val="066E9F"/>
              </a:solidFill>
              <a:highlight>
                <a:srgbClr val="A2C219"/>
              </a:highlight>
              <a:latin typeface="Raleway" panose="020B0503030101060003" pitchFamily="34" charset="-18"/>
            </a:endParaRPr>
          </a:p>
          <a:p>
            <a:pPr lvl="1"/>
            <a:r>
              <a:rPr lang="en-US" sz="2000" dirty="0" err="1">
                <a:latin typeface="Raleway" panose="020B0503030101060003" pitchFamily="34" charset="-18"/>
              </a:rPr>
              <a:t>javno</a:t>
            </a:r>
            <a:r>
              <a:rPr lang="en-US" sz="2000" dirty="0">
                <a:latin typeface="Raleway" panose="020B0503030101060003" pitchFamily="34" charset="-18"/>
              </a:rPr>
              <a:t> </a:t>
            </a:r>
            <a:r>
              <a:rPr lang="en-US" sz="2000" dirty="0" err="1">
                <a:latin typeface="Raleway" panose="020B0503030101060003" pitchFamily="34" charset="-18"/>
              </a:rPr>
              <a:t>objav</a:t>
            </a:r>
            <a:r>
              <a:rPr lang="sl-SI" sz="2000" dirty="0" err="1">
                <a:latin typeface="Raleway" panose="020B0503030101060003" pitchFamily="34" charset="-18"/>
              </a:rPr>
              <a:t>ljene</a:t>
            </a:r>
            <a:r>
              <a:rPr lang="sl-SI" sz="2000" dirty="0">
                <a:latin typeface="Raleway" panose="020B0503030101060003" pitchFamily="34" charset="-18"/>
              </a:rPr>
              <a:t> </a:t>
            </a:r>
            <a:r>
              <a:rPr lang="en-US" sz="2000" dirty="0" err="1">
                <a:latin typeface="Raleway" panose="020B0503030101060003" pitchFamily="34" charset="-18"/>
              </a:rPr>
              <a:t>študij</a:t>
            </a:r>
            <a:r>
              <a:rPr lang="sl-SI" sz="2000" dirty="0">
                <a:latin typeface="Raleway" panose="020B0503030101060003" pitchFamily="34" charset="-18"/>
              </a:rPr>
              <a:t>e </a:t>
            </a:r>
            <a:r>
              <a:rPr lang="en-US" sz="2000" dirty="0" err="1">
                <a:latin typeface="Raleway" panose="020B0503030101060003" pitchFamily="34" charset="-18"/>
              </a:rPr>
              <a:t>morajo</a:t>
            </a:r>
            <a:r>
              <a:rPr lang="en-US" sz="2000" dirty="0">
                <a:latin typeface="Raleway" panose="020B0503030101060003" pitchFamily="34" charset="-18"/>
              </a:rPr>
              <a:t> </a:t>
            </a:r>
            <a:r>
              <a:rPr lang="en-US" sz="2000" dirty="0" err="1">
                <a:latin typeface="Raleway" panose="020B0503030101060003" pitchFamily="34" charset="-18"/>
              </a:rPr>
              <a:t>vključ</a:t>
            </a:r>
            <a:r>
              <a:rPr lang="sl-SI" sz="2000" dirty="0" err="1">
                <a:latin typeface="Raleway" panose="020B0503030101060003" pitchFamily="34" charset="-18"/>
              </a:rPr>
              <a:t>evati</a:t>
            </a:r>
            <a:r>
              <a:rPr lang="sl-SI" sz="2000" dirty="0">
                <a:latin typeface="Raleway" panose="020B0503030101060003" pitchFamily="34" charset="-18"/>
              </a:rPr>
              <a:t> </a:t>
            </a:r>
            <a:r>
              <a:rPr lang="en-US" sz="2000" dirty="0" err="1">
                <a:latin typeface="Raleway" panose="020B0503030101060003" pitchFamily="34" charset="-18"/>
              </a:rPr>
              <a:t>kritično</a:t>
            </a:r>
            <a:r>
              <a:rPr lang="en-US" sz="2000" dirty="0">
                <a:latin typeface="Raleway" panose="020B0503030101060003" pitchFamily="34" charset="-18"/>
              </a:rPr>
              <a:t> </a:t>
            </a:r>
            <a:r>
              <a:rPr lang="en-US" sz="2000" dirty="0" err="1">
                <a:latin typeface="Raleway" panose="020B0503030101060003" pitchFamily="34" charset="-18"/>
              </a:rPr>
              <a:t>oceno</a:t>
            </a:r>
            <a:r>
              <a:rPr lang="en-US" sz="2000" dirty="0">
                <a:latin typeface="Raleway" panose="020B0503030101060003" pitchFamily="34" charset="-18"/>
              </a:rPr>
              <a:t> in LCIA</a:t>
            </a:r>
            <a:r>
              <a:rPr lang="sl-SI" sz="2000" dirty="0">
                <a:latin typeface="Raleway" panose="020B0503030101060003" pitchFamily="34" charset="-18"/>
              </a:rPr>
              <a:t> </a:t>
            </a:r>
            <a:r>
              <a:rPr lang="en-US" sz="2000" dirty="0" err="1">
                <a:latin typeface="Raleway" panose="020B0503030101060003" pitchFamily="34" charset="-18"/>
              </a:rPr>
              <a:t>fazo</a:t>
            </a:r>
            <a:endParaRPr lang="en-US" sz="2000" dirty="0">
              <a:latin typeface="Raleway" panose="020B0503030101060003" pitchFamily="34" charset="-18"/>
            </a:endParaRPr>
          </a:p>
          <a:p>
            <a:r>
              <a:rPr lang="sl-SI" sz="2400" b="1" u="sng" dirty="0">
                <a:solidFill>
                  <a:srgbClr val="066E9F"/>
                </a:solidFill>
                <a:highlight>
                  <a:srgbClr val="A2C219"/>
                </a:highlight>
                <a:latin typeface="Raleway" panose="020B0503030101060003" pitchFamily="34" charset="-18"/>
              </a:rPr>
              <a:t>Kritični pregled</a:t>
            </a:r>
            <a:endParaRPr lang="en-US" sz="2400" b="1" u="sng" dirty="0">
              <a:solidFill>
                <a:srgbClr val="066E9F"/>
              </a:solidFill>
              <a:highlight>
                <a:srgbClr val="A2C219"/>
              </a:highlight>
              <a:latin typeface="Raleway" panose="020B0503030101060003" pitchFamily="34" charset="-18"/>
            </a:endParaRPr>
          </a:p>
          <a:p>
            <a:pPr lvl="1"/>
            <a:r>
              <a:rPr lang="sl-SI" sz="2000" dirty="0">
                <a:latin typeface="Raleway" panose="020B0503030101060003" pitchFamily="34" charset="-18"/>
              </a:rPr>
              <a:t>Podamo, ali </a:t>
            </a:r>
            <a:r>
              <a:rPr lang="en-US" sz="2000" dirty="0" err="1">
                <a:latin typeface="Raleway" panose="020B0503030101060003" pitchFamily="34" charset="-18"/>
              </a:rPr>
              <a:t>bo</a:t>
            </a:r>
            <a:r>
              <a:rPr lang="en-US" sz="2000" dirty="0">
                <a:latin typeface="Raleway" panose="020B0503030101060003" pitchFamily="34" charset="-18"/>
              </a:rPr>
              <a:t> </a:t>
            </a:r>
            <a:r>
              <a:rPr lang="en-US" sz="2000" dirty="0" err="1">
                <a:latin typeface="Raleway" panose="020B0503030101060003" pitchFamily="34" charset="-18"/>
              </a:rPr>
              <a:t>kritič</a:t>
            </a:r>
            <a:r>
              <a:rPr lang="sl-SI" sz="2000" dirty="0">
                <a:latin typeface="Raleway" panose="020B0503030101060003" pitchFamily="34" charset="-18"/>
              </a:rPr>
              <a:t>ni </a:t>
            </a:r>
            <a:r>
              <a:rPr lang="en-US" sz="2000" dirty="0" err="1">
                <a:latin typeface="Raleway" panose="020B0503030101060003" pitchFamily="34" charset="-18"/>
              </a:rPr>
              <a:t>pregled</a:t>
            </a:r>
            <a:r>
              <a:rPr lang="en-US" sz="2000" dirty="0">
                <a:latin typeface="Raleway" panose="020B0503030101060003" pitchFamily="34" charset="-18"/>
              </a:rPr>
              <a:t> </a:t>
            </a:r>
            <a:r>
              <a:rPr lang="sl-SI" sz="2000" dirty="0">
                <a:latin typeface="Raleway" panose="020B0503030101060003" pitchFamily="34" charset="-18"/>
              </a:rPr>
              <a:t>izveden ali ne</a:t>
            </a:r>
            <a:endParaRPr lang="en-US" sz="2000" dirty="0">
              <a:latin typeface="Raleway" panose="020B0503030101060003" pitchFamily="34" charset="-18"/>
            </a:endParaRPr>
          </a:p>
          <a:p>
            <a:pPr lvl="1"/>
            <a:r>
              <a:rPr lang="en-US" sz="2000" dirty="0" err="1">
                <a:latin typeface="Raleway" panose="020B0503030101060003" pitchFamily="34" charset="-18"/>
              </a:rPr>
              <a:t>Določ</a:t>
            </a:r>
            <a:r>
              <a:rPr lang="sl-SI" sz="2000" dirty="0" err="1">
                <a:latin typeface="Raleway" panose="020B0503030101060003" pitchFamily="34" charset="-18"/>
              </a:rPr>
              <a:t>imo</a:t>
            </a:r>
            <a:r>
              <a:rPr lang="en-US" sz="2000" dirty="0">
                <a:latin typeface="Raleway" panose="020B0503030101060003" pitchFamily="34" charset="-18"/>
              </a:rPr>
              <a:t>, </a:t>
            </a:r>
            <a:r>
              <a:rPr lang="en-US" sz="2000" dirty="0" err="1">
                <a:latin typeface="Raleway" panose="020B0503030101060003" pitchFamily="34" charset="-18"/>
              </a:rPr>
              <a:t>kako</a:t>
            </a:r>
            <a:r>
              <a:rPr lang="en-US" sz="2000" dirty="0">
                <a:latin typeface="Raleway" panose="020B0503030101060003" pitchFamily="34" charset="-18"/>
              </a:rPr>
              <a:t> in </a:t>
            </a:r>
            <a:r>
              <a:rPr lang="en-US" sz="2000" dirty="0" err="1">
                <a:latin typeface="Raleway" panose="020B0503030101060003" pitchFamily="34" charset="-18"/>
              </a:rPr>
              <a:t>kdo</a:t>
            </a:r>
            <a:r>
              <a:rPr lang="en-US" sz="2000" dirty="0">
                <a:latin typeface="Raleway" panose="020B0503030101060003" pitchFamily="34" charset="-18"/>
              </a:rPr>
              <a:t> </a:t>
            </a:r>
            <a:r>
              <a:rPr lang="en-US" sz="2000" dirty="0" err="1">
                <a:latin typeface="Raleway" panose="020B0503030101060003" pitchFamily="34" charset="-18"/>
              </a:rPr>
              <a:t>bo</a:t>
            </a:r>
            <a:r>
              <a:rPr lang="en-US" sz="2000" dirty="0">
                <a:latin typeface="Raleway" panose="020B0503030101060003" pitchFamily="34" charset="-18"/>
              </a:rPr>
              <a:t> </a:t>
            </a:r>
            <a:r>
              <a:rPr lang="en-US" sz="2000" dirty="0" err="1">
                <a:latin typeface="Raleway" panose="020B0503030101060003" pitchFamily="34" charset="-18"/>
              </a:rPr>
              <a:t>kritični</a:t>
            </a:r>
            <a:r>
              <a:rPr lang="en-US" sz="2000" dirty="0">
                <a:latin typeface="Raleway" panose="020B0503030101060003" pitchFamily="34" charset="-18"/>
              </a:rPr>
              <a:t> </a:t>
            </a:r>
            <a:r>
              <a:rPr lang="en-US" sz="2000" dirty="0" err="1">
                <a:latin typeface="Raleway" panose="020B0503030101060003" pitchFamily="34" charset="-18"/>
              </a:rPr>
              <a:t>pregled</a:t>
            </a:r>
            <a:r>
              <a:rPr lang="en-US" sz="2000" dirty="0">
                <a:latin typeface="Raleway" panose="020B0503030101060003" pitchFamily="34" charset="-18"/>
              </a:rPr>
              <a:t> </a:t>
            </a:r>
            <a:r>
              <a:rPr lang="sl-SI" sz="2000" dirty="0">
                <a:latin typeface="Raleway" panose="020B0503030101060003" pitchFamily="34" charset="-18"/>
              </a:rPr>
              <a:t>izvedel</a:t>
            </a:r>
            <a:endParaRPr lang="en-US" sz="2000" dirty="0">
              <a:latin typeface="Raleway" panose="020B0503030101060003" pitchFamily="34" charset="-18"/>
            </a:endParaRPr>
          </a:p>
          <a:p>
            <a:pPr lvl="1"/>
            <a:endParaRPr lang="en-US" sz="2000" dirty="0">
              <a:latin typeface="Raleway" panose="020B0503030101060003" pitchFamily="34" charset="-18"/>
            </a:endParaRPr>
          </a:p>
        </p:txBody>
      </p:sp>
      <p:sp>
        <p:nvSpPr>
          <p:cNvPr id="9" name="Title 1">
            <a:extLst>
              <a:ext uri="{FF2B5EF4-FFF2-40B4-BE49-F238E27FC236}">
                <a16:creationId xmlns:a16="http://schemas.microsoft.com/office/drawing/2014/main" id="{958D68B5-A76C-E377-B63B-87E563FB3AF8}"/>
              </a:ext>
            </a:extLst>
          </p:cNvPr>
          <p:cNvSpPr txBox="1">
            <a:spLocks/>
          </p:cNvSpPr>
          <p:nvPr/>
        </p:nvSpPr>
        <p:spPr>
          <a:xfrm>
            <a:off x="802889" y="590100"/>
            <a:ext cx="7201185" cy="63009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sl-SI" sz="4800" dirty="0">
                <a:solidFill>
                  <a:srgbClr val="066E9F"/>
                </a:solidFill>
                <a:latin typeface="Raleway Black" panose="020B0A03030101060003" pitchFamily="34" charset="-18"/>
                <a:ea typeface="Source Sans Pro Black" panose="020B0803030403020204" pitchFamily="34" charset="0"/>
              </a:rPr>
              <a:t>Obseg analize</a:t>
            </a:r>
            <a:r>
              <a:rPr lang="sl-SI" sz="2000" dirty="0">
                <a:solidFill>
                  <a:srgbClr val="066E9F"/>
                </a:solidFill>
                <a:latin typeface="Raleway Black" panose="020B0A03030101060003" pitchFamily="34" charset="-18"/>
                <a:ea typeface="Source Sans Pro Black" panose="020B0803030403020204" pitchFamily="34" charset="0"/>
              </a:rPr>
              <a:t> </a:t>
            </a:r>
            <a:r>
              <a:rPr lang="sl-SI" sz="2000" dirty="0">
                <a:solidFill>
                  <a:schemeClr val="bg1">
                    <a:lumMod val="50000"/>
                  </a:schemeClr>
                </a:solidFill>
                <a:latin typeface="Raleway Black" panose="020B0A03030101060003" pitchFamily="34" charset="-18"/>
                <a:ea typeface="Source Sans Pro Black" panose="020B0803030403020204" pitchFamily="34" charset="0"/>
              </a:rPr>
              <a:t>(nad.)</a:t>
            </a:r>
            <a:endParaRPr lang="en-US" sz="4800" dirty="0">
              <a:solidFill>
                <a:schemeClr val="bg1">
                  <a:lumMod val="50000"/>
                </a:schemeClr>
              </a:solidFill>
              <a:latin typeface="Raleway Black" panose="020B0A03030101060003" pitchFamily="34" charset="-18"/>
              <a:ea typeface="Source Sans Pro Black" panose="020B0803030403020204" pitchFamily="34" charset="0"/>
            </a:endParaRPr>
          </a:p>
        </p:txBody>
      </p:sp>
    </p:spTree>
    <p:extLst>
      <p:ext uri="{BB962C8B-B14F-4D97-AF65-F5344CB8AC3E}">
        <p14:creationId xmlns:p14="http://schemas.microsoft.com/office/powerpoint/2010/main" val="2514040566"/>
      </p:ext>
    </p:extLst>
  </p:cSld>
  <p:clrMapOvr>
    <a:masterClrMapping/>
  </p:clrMapOvr>
  <mc:AlternateContent xmlns:mc="http://schemas.openxmlformats.org/markup-compatibility/2006" xmlns:p14="http://schemas.microsoft.com/office/powerpoint/2010/main">
    <mc:Choice Requires="p14">
      <p:transition spd="slow" p14:dur="2000" advTm="71958"/>
    </mc:Choice>
    <mc:Fallback xmlns="">
      <p:transition spd="slow" advTm="71958"/>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3357A-C95E-96AB-142E-1351940E7F6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678799" y="1600200"/>
            <a:ext cx="6120280" cy="3276600"/>
          </a:xfrm>
          <a:prstGeom prst="rect">
            <a:avLst/>
          </a:prstGeom>
          <a:effectLst>
            <a:reflection blurRad="6350" stA="50000" endA="300" endPos="55000" dir="5400000" sy="-100000" algn="bl" rotWithShape="0"/>
          </a:effectLst>
          <a:scene3d>
            <a:camera prst="perspectiveHeroicExtremeLeftFacing"/>
            <a:lightRig rig="threePt" dir="t"/>
          </a:scene3d>
        </p:spPr>
      </p:pic>
      <p:sp>
        <p:nvSpPr>
          <p:cNvPr id="6" name="Abgerundetes Rechteck 5"/>
          <p:cNvSpPr/>
          <p:nvPr/>
        </p:nvSpPr>
        <p:spPr>
          <a:xfrm>
            <a:off x="2024064" y="2928938"/>
            <a:ext cx="4714875" cy="1143000"/>
          </a:xfrm>
          <a:prstGeom prst="roundRect">
            <a:avLst>
              <a:gd name="adj" fmla="val 6287"/>
            </a:avLst>
          </a:prstGeom>
          <a:solidFill>
            <a:srgbClr val="12598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3600" dirty="0">
                <a:solidFill>
                  <a:schemeClr val="bg1"/>
                </a:solidFill>
                <a:latin typeface="Raleway" panose="020B0503030101060003" pitchFamily="34" charset="-18"/>
              </a:rPr>
              <a:t>Viri za openLCA</a:t>
            </a:r>
            <a:endParaRPr lang="de-DE" dirty="0">
              <a:solidFill>
                <a:schemeClr val="bg1"/>
              </a:solidFill>
              <a:latin typeface="Raleway" panose="020B0503030101060003" pitchFamily="34" charset="-18"/>
            </a:endParaRPr>
          </a:p>
        </p:txBody>
      </p:sp>
      <p:sp>
        <p:nvSpPr>
          <p:cNvPr id="2" name="Textfeld 1"/>
          <p:cNvSpPr txBox="1"/>
          <p:nvPr/>
        </p:nvSpPr>
        <p:spPr>
          <a:xfrm>
            <a:off x="1846385" y="5470769"/>
            <a:ext cx="184666" cy="369332"/>
          </a:xfrm>
          <a:prstGeom prst="rect">
            <a:avLst/>
          </a:prstGeom>
          <a:noFill/>
        </p:spPr>
        <p:txBody>
          <a:bodyPr wrap="none" rtlCol="0">
            <a:spAutoFit/>
          </a:bodyPr>
          <a:lstStyle/>
          <a:p>
            <a:endParaRPr lang="de-DE" dirty="0">
              <a:latin typeface="Raleway" panose="020B0503030101060003" pitchFamily="34" charset="-18"/>
            </a:endParaRPr>
          </a:p>
        </p:txBody>
      </p:sp>
    </p:spTree>
    <p:extLst>
      <p:ext uri="{BB962C8B-B14F-4D97-AF65-F5344CB8AC3E}">
        <p14:creationId xmlns:p14="http://schemas.microsoft.com/office/powerpoint/2010/main" val="370750196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type="body" sz="quarter" idx="4294967295"/>
          </p:nvPr>
        </p:nvSpPr>
        <p:spPr>
          <a:xfrm>
            <a:off x="1117600" y="3733800"/>
            <a:ext cx="11074400" cy="2849563"/>
          </a:xfrm>
          <a:prstGeom prst="rect">
            <a:avLst/>
          </a:prstGeom>
        </p:spPr>
        <p:txBody>
          <a:bodyPr>
            <a:normAutofit/>
          </a:bodyPr>
          <a:lstStyle/>
          <a:p>
            <a:r>
              <a:rPr lang="sl" sz="1800" dirty="0">
                <a:latin typeface="Raleway" panose="020B0503030101060003" pitchFamily="34" charset="-18"/>
              </a:rPr>
              <a:t>Prenosi (programska oprema, metode LCIA, ...)</a:t>
            </a:r>
          </a:p>
          <a:p>
            <a:endParaRPr lang="de-DE" sz="1800" dirty="0">
              <a:latin typeface="Raleway" panose="020B0503030101060003" pitchFamily="34" charset="-18"/>
            </a:endParaRPr>
          </a:p>
          <a:p>
            <a:r>
              <a:rPr lang="sl" sz="1800" dirty="0">
                <a:latin typeface="Raleway" panose="020B0503030101060003" pitchFamily="34" charset="-18"/>
              </a:rPr>
              <a:t>Video posnetki, priročniki, študije primerov</a:t>
            </a:r>
          </a:p>
          <a:p>
            <a:endParaRPr lang="de-DE" sz="1800" dirty="0">
              <a:latin typeface="Raleway" panose="020B0503030101060003" pitchFamily="34" charset="-18"/>
            </a:endParaRPr>
          </a:p>
          <a:p>
            <a:r>
              <a:rPr lang="sl" sz="1800" dirty="0">
                <a:latin typeface="Raleway" panose="020B0503030101060003" pitchFamily="34" charset="-18"/>
              </a:rPr>
              <a:t>Storitve (servis pogodbe , usposabljanje , kritično ocene , gostovanje in podatki upravljanje rešitve ...)</a:t>
            </a:r>
          </a:p>
          <a:p>
            <a:endParaRPr lang="de-DE" sz="1800" dirty="0">
              <a:latin typeface="Raleway" panose="020B0503030101060003" pitchFamily="34" charset="-18"/>
            </a:endParaRPr>
          </a:p>
          <a:p>
            <a:r>
              <a:rPr lang="sl" sz="1800" dirty="0">
                <a:latin typeface="Raleway" panose="020B0503030101060003" pitchFamily="34" charset="-18"/>
              </a:rPr>
              <a:t>Forum in blog</a:t>
            </a:r>
          </a:p>
        </p:txBody>
      </p:sp>
      <p:sp>
        <p:nvSpPr>
          <p:cNvPr id="2" name="Titel 1"/>
          <p:cNvSpPr>
            <a:spLocks noGrp="1"/>
          </p:cNvSpPr>
          <p:nvPr>
            <p:ph type="title" idx="4294967295"/>
          </p:nvPr>
        </p:nvSpPr>
        <p:spPr>
          <a:xfrm>
            <a:off x="0" y="274638"/>
            <a:ext cx="10972800" cy="1143000"/>
          </a:xfrm>
          <a:prstGeom prst="rect">
            <a:avLst/>
          </a:prstGeom>
        </p:spPr>
        <p:txBody>
          <a:bodyPr/>
          <a:lstStyle/>
          <a:p>
            <a:r>
              <a:rPr lang="sl" dirty="0"/>
              <a:t>openLCA </a:t>
            </a:r>
            <a:r>
              <a:rPr lang="sl" dirty="0">
                <a:solidFill>
                  <a:srgbClr val="00B1F1"/>
                </a:solidFill>
              </a:rPr>
              <a:t>.org</a:t>
            </a:r>
          </a:p>
        </p:txBody>
      </p:sp>
      <p:pic>
        <p:nvPicPr>
          <p:cNvPr id="4" name="Grafik 3">
            <a:extLst>
              <a:ext uri="{FF2B5EF4-FFF2-40B4-BE49-F238E27FC236}">
                <a16:creationId xmlns:a16="http://schemas.microsoft.com/office/drawing/2014/main" id="{269122A2-8F70-4C50-9203-44E655DB6F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33600" y="1143000"/>
            <a:ext cx="6858000" cy="21875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235860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2B6DE64-6340-4F5F-B56B-6B6D9B1E1E43}"/>
              </a:ext>
            </a:extLst>
          </p:cNvPr>
          <p:cNvSpPr>
            <a:spLocks noGrp="1"/>
          </p:cNvSpPr>
          <p:nvPr>
            <p:ph idx="4294967295"/>
          </p:nvPr>
        </p:nvSpPr>
        <p:spPr>
          <a:xfrm>
            <a:off x="685800" y="2279650"/>
            <a:ext cx="3097213" cy="3517900"/>
          </a:xfrm>
          <a:prstGeom prst="rect">
            <a:avLst/>
          </a:prstGeom>
        </p:spPr>
        <p:txBody>
          <a:bodyPr>
            <a:normAutofit/>
          </a:bodyPr>
          <a:lstStyle/>
          <a:p>
            <a:r>
              <a:rPr lang="sl-SI" sz="2000" dirty="0">
                <a:latin typeface="Raleway" panose="020B0503030101060003" pitchFamily="34" charset="-18"/>
              </a:rPr>
              <a:t>Novice o bazah podatkov, metodah in programskih izdajah</a:t>
            </a:r>
          </a:p>
          <a:p>
            <a:r>
              <a:rPr lang="sl-SI" sz="2000" dirty="0">
                <a:latin typeface="Raleway" panose="020B0503030101060003" pitchFamily="34" charset="-18"/>
              </a:rPr>
              <a:t>Popravki napak</a:t>
            </a:r>
          </a:p>
          <a:p>
            <a:r>
              <a:rPr lang="sl-SI" sz="2000" dirty="0">
                <a:latin typeface="Raleway" panose="020B0503030101060003" pitchFamily="34" charset="-18"/>
              </a:rPr>
              <a:t>Akademija openLCA trenerjev za pridobitev certifikata openLCA trenerja</a:t>
            </a:r>
            <a:endParaRPr lang="en-GB" sz="2000" dirty="0">
              <a:latin typeface="Raleway" panose="020B0503030101060003" pitchFamily="34" charset="-18"/>
            </a:endParaRPr>
          </a:p>
        </p:txBody>
      </p:sp>
      <p:sp>
        <p:nvSpPr>
          <p:cNvPr id="6" name="Text Placeholder 5">
            <a:extLst>
              <a:ext uri="{FF2B5EF4-FFF2-40B4-BE49-F238E27FC236}">
                <a16:creationId xmlns:a16="http://schemas.microsoft.com/office/drawing/2014/main" id="{A921EE87-FEB7-40ED-AEB3-EAE07960682E}"/>
              </a:ext>
            </a:extLst>
          </p:cNvPr>
          <p:cNvSpPr>
            <a:spLocks noGrp="1"/>
          </p:cNvSpPr>
          <p:nvPr>
            <p:ph type="body" sz="quarter" idx="4294967295"/>
          </p:nvPr>
        </p:nvSpPr>
        <p:spPr>
          <a:xfrm>
            <a:off x="685800" y="1676400"/>
            <a:ext cx="11506200" cy="4724400"/>
          </a:xfrm>
          <a:prstGeom prst="rect">
            <a:avLst/>
          </a:prstGeom>
        </p:spPr>
        <p:txBody>
          <a:bodyPr>
            <a:normAutofit/>
          </a:bodyPr>
          <a:lstStyle/>
          <a:p>
            <a:r>
              <a:rPr lang="pl-PL" dirty="0">
                <a:latin typeface="Raleway" panose="020B0503030101060003" pitchFamily="34" charset="-18"/>
              </a:rPr>
              <a:t>Naš neposredni komunikacijski kanal s skupnostjo openLCA</a:t>
            </a:r>
            <a:endParaRPr lang="sl" dirty="0">
              <a:latin typeface="Raleway" panose="020B0503030101060003" pitchFamily="34" charset="-18"/>
            </a:endParaRPr>
          </a:p>
        </p:txBody>
      </p:sp>
      <p:sp>
        <p:nvSpPr>
          <p:cNvPr id="3" name="Title 2">
            <a:extLst>
              <a:ext uri="{FF2B5EF4-FFF2-40B4-BE49-F238E27FC236}">
                <a16:creationId xmlns:a16="http://schemas.microsoft.com/office/drawing/2014/main" id="{64794BB5-839A-4086-92DD-6102324A98C8}"/>
              </a:ext>
            </a:extLst>
          </p:cNvPr>
          <p:cNvSpPr>
            <a:spLocks noGrp="1"/>
          </p:cNvSpPr>
          <p:nvPr>
            <p:ph type="title" idx="4294967295"/>
          </p:nvPr>
        </p:nvSpPr>
        <p:spPr>
          <a:xfrm>
            <a:off x="609600" y="274638"/>
            <a:ext cx="10363200" cy="1143000"/>
          </a:xfrm>
          <a:prstGeom prst="rect">
            <a:avLst/>
          </a:prstGeom>
        </p:spPr>
        <p:txBody>
          <a:bodyPr>
            <a:normAutofit/>
          </a:bodyPr>
          <a:lstStyle/>
          <a:p>
            <a:r>
              <a:rPr lang="sl-SI" sz="3300" dirty="0">
                <a:solidFill>
                  <a:srgbClr val="00B1F1"/>
                </a:solidFill>
              </a:rPr>
              <a:t>openLCA Blog</a:t>
            </a:r>
            <a:endParaRPr lang="en-GB" sz="3300" dirty="0">
              <a:solidFill>
                <a:srgbClr val="800080"/>
              </a:solidFill>
            </a:endParaRPr>
          </a:p>
        </p:txBody>
      </p:sp>
      <p:sp>
        <p:nvSpPr>
          <p:cNvPr id="4" name="TextBox 3">
            <a:extLst>
              <a:ext uri="{FF2B5EF4-FFF2-40B4-BE49-F238E27FC236}">
                <a16:creationId xmlns:a16="http://schemas.microsoft.com/office/drawing/2014/main" id="{4881C5F6-A35F-420C-7062-8BA510B7D4AF}"/>
              </a:ext>
            </a:extLst>
          </p:cNvPr>
          <p:cNvSpPr txBox="1"/>
          <p:nvPr/>
        </p:nvSpPr>
        <p:spPr>
          <a:xfrm>
            <a:off x="5791200" y="5847040"/>
            <a:ext cx="6097464" cy="369332"/>
          </a:xfrm>
          <a:prstGeom prst="rect">
            <a:avLst/>
          </a:prstGeom>
          <a:noFill/>
        </p:spPr>
        <p:txBody>
          <a:bodyPr wrap="square">
            <a:spAutoFit/>
          </a:bodyPr>
          <a:lstStyle/>
          <a:p>
            <a:r>
              <a:rPr lang="sl" dirty="0">
                <a:latin typeface="Raleway" panose="020B0503030101060003" pitchFamily="34" charset="-18"/>
                <a:hlinkClick r:id="rId3"/>
              </a:rPr>
              <a:t>https://www.openlca.org/blog/</a:t>
            </a:r>
            <a:r>
              <a:rPr lang="sl" dirty="0">
                <a:latin typeface="Raleway" panose="020B0503030101060003" pitchFamily="34" charset="-18"/>
              </a:rPr>
              <a:t> </a:t>
            </a:r>
          </a:p>
        </p:txBody>
      </p:sp>
      <p:pic>
        <p:nvPicPr>
          <p:cNvPr id="8" name="Picture 7">
            <a:extLst>
              <a:ext uri="{FF2B5EF4-FFF2-40B4-BE49-F238E27FC236}">
                <a16:creationId xmlns:a16="http://schemas.microsoft.com/office/drawing/2014/main" id="{0FAEEC62-F8A2-DDDB-D6F1-5C017F8F9E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7400" y="2359818"/>
            <a:ext cx="5486400" cy="3357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791893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10972800" cy="1143000"/>
          </a:xfrm>
          <a:prstGeom prst="rect">
            <a:avLst/>
          </a:prstGeom>
        </p:spPr>
        <p:txBody>
          <a:bodyPr/>
          <a:lstStyle/>
          <a:p>
            <a:r>
              <a:rPr lang="sl" dirty="0"/>
              <a:t>openLCA.org</a:t>
            </a:r>
            <a:r>
              <a:rPr lang="de-DE" dirty="0">
                <a:solidFill>
                  <a:srgbClr val="00B1F1"/>
                </a:solidFill>
              </a:rPr>
              <a:t>/</a:t>
            </a:r>
            <a:r>
              <a:rPr lang="de-DE" dirty="0" err="1">
                <a:solidFill>
                  <a:srgbClr val="00B1F1"/>
                </a:solidFill>
              </a:rPr>
              <a:t>downloads</a:t>
            </a:r>
            <a:endParaRPr lang="de-DE" dirty="0">
              <a:solidFill>
                <a:srgbClr val="00B1F1"/>
              </a:solidFill>
            </a:endParaRPr>
          </a:p>
        </p:txBody>
      </p:sp>
      <p:pic>
        <p:nvPicPr>
          <p:cNvPr id="3" name="Grafik 2">
            <a:extLst>
              <a:ext uri="{FF2B5EF4-FFF2-40B4-BE49-F238E27FC236}">
                <a16:creationId xmlns:a16="http://schemas.microsoft.com/office/drawing/2014/main" id="{F54CFB5C-3E81-4E9B-B500-6273327B19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9800" y="1219200"/>
            <a:ext cx="7326660" cy="495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833986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4D69142-7D67-4E9A-B7B2-11A991A99DF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743200" y="1066800"/>
            <a:ext cx="6295895" cy="4983162"/>
          </a:xfrm>
          <a:prstGeom prst="rect">
            <a:avLst/>
          </a:prstGeom>
          <a:ln>
            <a:noFill/>
          </a:ln>
          <a:effectLst>
            <a:outerShdw blurRad="292100" dist="139700" dir="2700000" algn="tl" rotWithShape="0">
              <a:srgbClr val="333333">
                <a:alpha val="65000"/>
              </a:srgbClr>
            </a:outerShdw>
          </a:effectLst>
        </p:spPr>
      </p:pic>
      <p:sp>
        <p:nvSpPr>
          <p:cNvPr id="7" name="Titel 1">
            <a:extLst>
              <a:ext uri="{FF2B5EF4-FFF2-40B4-BE49-F238E27FC236}">
                <a16:creationId xmlns:a16="http://schemas.microsoft.com/office/drawing/2014/main" id="{6BC4244B-9C79-B4EC-591D-361043F594E5}"/>
              </a:ext>
            </a:extLst>
          </p:cNvPr>
          <p:cNvSpPr>
            <a:spLocks noGrp="1"/>
          </p:cNvSpPr>
          <p:nvPr>
            <p:ph type="title" idx="4294967295"/>
          </p:nvPr>
        </p:nvSpPr>
        <p:spPr>
          <a:xfrm>
            <a:off x="0" y="274638"/>
            <a:ext cx="10972800" cy="1143000"/>
          </a:xfrm>
          <a:prstGeom prst="rect">
            <a:avLst/>
          </a:prstGeom>
        </p:spPr>
        <p:txBody>
          <a:bodyPr/>
          <a:lstStyle/>
          <a:p>
            <a:r>
              <a:rPr lang="de-DE" dirty="0"/>
              <a:t>openLCA.org</a:t>
            </a:r>
            <a:r>
              <a:rPr lang="de-DE" dirty="0">
                <a:solidFill>
                  <a:srgbClr val="00B1F1"/>
                </a:solidFill>
              </a:rPr>
              <a:t>/</a:t>
            </a:r>
            <a:r>
              <a:rPr lang="de-DE" dirty="0" err="1">
                <a:solidFill>
                  <a:srgbClr val="00B1F1"/>
                </a:solidFill>
              </a:rPr>
              <a:t>learning</a:t>
            </a:r>
            <a:endParaRPr lang="de-DE" dirty="0">
              <a:solidFill>
                <a:srgbClr val="00B1F1"/>
              </a:solidFill>
            </a:endParaRPr>
          </a:p>
        </p:txBody>
      </p:sp>
    </p:spTree>
    <p:extLst>
      <p:ext uri="{BB962C8B-B14F-4D97-AF65-F5344CB8AC3E}">
        <p14:creationId xmlns:p14="http://schemas.microsoft.com/office/powerpoint/2010/main" val="428060585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50B1F95-6757-91FA-0CE5-C7B89DA2C95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76600" y="1143000"/>
            <a:ext cx="5279558" cy="4983162"/>
          </a:xfrm>
          <a:prstGeom prst="rect">
            <a:avLst/>
          </a:prstGeom>
          <a:ln>
            <a:noFill/>
          </a:ln>
          <a:effectLst>
            <a:outerShdw blurRad="292100" dist="139700" dir="2700000" algn="tl" rotWithShape="0">
              <a:srgbClr val="333333">
                <a:alpha val="65000"/>
              </a:srgbClr>
            </a:outerShdw>
          </a:effectLst>
        </p:spPr>
      </p:pic>
      <p:sp>
        <p:nvSpPr>
          <p:cNvPr id="5" name="Titel 1">
            <a:extLst>
              <a:ext uri="{FF2B5EF4-FFF2-40B4-BE49-F238E27FC236}">
                <a16:creationId xmlns:a16="http://schemas.microsoft.com/office/drawing/2014/main" id="{46302B60-C928-81ED-6EEC-3018FA7ADED2}"/>
              </a:ext>
            </a:extLst>
          </p:cNvPr>
          <p:cNvSpPr txBox="1">
            <a:spLocks/>
          </p:cNvSpPr>
          <p:nvPr/>
        </p:nvSpPr>
        <p:spPr>
          <a:xfrm>
            <a:off x="762000" y="152400"/>
            <a:ext cx="109728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lumMod val="65000"/>
                    <a:lumOff val="35000"/>
                  </a:schemeClr>
                </a:solidFill>
                <a:latin typeface="Neo Sans Pro" panose="020B0504030504040204" pitchFamily="34" charset="0"/>
                <a:ea typeface="+mj-ea"/>
                <a:cs typeface="+mj-cs"/>
              </a:defRPr>
            </a:lvl1pPr>
          </a:lstStyle>
          <a:p>
            <a:r>
              <a:rPr lang="de-DE" dirty="0">
                <a:latin typeface="Raleway" panose="020B0503030101060003" pitchFamily="34" charset="-18"/>
              </a:rPr>
              <a:t>manuals.openlca.org</a:t>
            </a:r>
            <a:r>
              <a:rPr lang="de-DE" dirty="0">
                <a:solidFill>
                  <a:srgbClr val="00B1F1"/>
                </a:solidFill>
                <a:latin typeface="Raleway" panose="020B0503030101060003" pitchFamily="34" charset="-18"/>
              </a:rPr>
              <a:t>/</a:t>
            </a:r>
            <a:r>
              <a:rPr lang="de-DE" dirty="0" err="1">
                <a:solidFill>
                  <a:srgbClr val="00B1F1"/>
                </a:solidFill>
                <a:latin typeface="Raleway" panose="020B0503030101060003" pitchFamily="34" charset="-18"/>
              </a:rPr>
              <a:t>openlca</a:t>
            </a:r>
            <a:r>
              <a:rPr lang="de-DE" dirty="0">
                <a:solidFill>
                  <a:srgbClr val="00B1F1"/>
                </a:solidFill>
                <a:latin typeface="Raleway" panose="020B0503030101060003" pitchFamily="34" charset="-18"/>
              </a:rPr>
              <a:t>/</a:t>
            </a:r>
          </a:p>
        </p:txBody>
      </p:sp>
    </p:spTree>
    <p:extLst>
      <p:ext uri="{BB962C8B-B14F-4D97-AF65-F5344CB8AC3E}">
        <p14:creationId xmlns:p14="http://schemas.microsoft.com/office/powerpoint/2010/main" val="168605234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249F845-2367-4CCC-9473-6814C2BB42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400" y="1219200"/>
            <a:ext cx="9707453" cy="4258201"/>
          </a:xfrm>
          <a:prstGeom prst="rect">
            <a:avLst/>
          </a:prstGeom>
        </p:spPr>
      </p:pic>
      <p:sp>
        <p:nvSpPr>
          <p:cNvPr id="6" name="Text Placeholder 5">
            <a:extLst>
              <a:ext uri="{FF2B5EF4-FFF2-40B4-BE49-F238E27FC236}">
                <a16:creationId xmlns:a16="http://schemas.microsoft.com/office/drawing/2014/main" id="{8B99949E-E47C-E852-72A3-919430047DD2}"/>
              </a:ext>
            </a:extLst>
          </p:cNvPr>
          <p:cNvSpPr>
            <a:spLocks noGrp="1"/>
          </p:cNvSpPr>
          <p:nvPr>
            <p:ph type="body" sz="quarter" idx="4294967295"/>
          </p:nvPr>
        </p:nvSpPr>
        <p:spPr>
          <a:xfrm>
            <a:off x="1117600" y="5476875"/>
            <a:ext cx="11074400" cy="695325"/>
          </a:xfrm>
          <a:prstGeom prst="rect">
            <a:avLst/>
          </a:prstGeom>
        </p:spPr>
        <p:txBody>
          <a:bodyPr>
            <a:normAutofit fontScale="92500"/>
          </a:bodyPr>
          <a:lstStyle/>
          <a:p>
            <a:r>
              <a:rPr lang="sl" dirty="0">
                <a:latin typeface="Raleway" panose="020B0503030101060003" pitchFamily="34" charset="-18"/>
              </a:rPr>
              <a:t>Naše podporne storitve je mogoče rezervirati prek </a:t>
            </a:r>
            <a:r>
              <a:rPr lang="sl" dirty="0">
                <a:latin typeface="Raleway" panose="020B0503030101060003" pitchFamily="34" charset="-18"/>
                <a:hlinkClick r:id="rId4"/>
              </a:rPr>
              <a:t>openLCA Nexus</a:t>
            </a:r>
            <a:endParaRPr lang="en-GB" dirty="0">
              <a:latin typeface="Raleway" panose="020B0503030101060003" pitchFamily="34" charset="-18"/>
            </a:endParaRPr>
          </a:p>
        </p:txBody>
      </p:sp>
      <p:sp>
        <p:nvSpPr>
          <p:cNvPr id="7" name="Titel 1">
            <a:extLst>
              <a:ext uri="{FF2B5EF4-FFF2-40B4-BE49-F238E27FC236}">
                <a16:creationId xmlns:a16="http://schemas.microsoft.com/office/drawing/2014/main" id="{77CA2C2A-9566-761F-5997-E13AC3D89730}"/>
              </a:ext>
            </a:extLst>
          </p:cNvPr>
          <p:cNvSpPr>
            <a:spLocks noGrp="1"/>
          </p:cNvSpPr>
          <p:nvPr>
            <p:ph type="title" idx="4294967295"/>
          </p:nvPr>
        </p:nvSpPr>
        <p:spPr>
          <a:xfrm>
            <a:off x="0" y="274638"/>
            <a:ext cx="10972800" cy="1143000"/>
          </a:xfrm>
          <a:prstGeom prst="rect">
            <a:avLst/>
          </a:prstGeom>
        </p:spPr>
        <p:txBody>
          <a:bodyPr/>
          <a:lstStyle/>
          <a:p>
            <a:r>
              <a:rPr lang="de-DE" dirty="0"/>
              <a:t>openlca.org/</a:t>
            </a:r>
            <a:r>
              <a:rPr lang="de-DE" dirty="0" err="1">
                <a:solidFill>
                  <a:srgbClr val="00B0F0"/>
                </a:solidFill>
              </a:rPr>
              <a:t>helpdesk</a:t>
            </a:r>
            <a:endParaRPr lang="de-DE" dirty="0">
              <a:solidFill>
                <a:srgbClr val="00B0F0"/>
              </a:solidFill>
            </a:endParaRPr>
          </a:p>
        </p:txBody>
      </p:sp>
    </p:spTree>
    <p:extLst>
      <p:ext uri="{BB962C8B-B14F-4D97-AF65-F5344CB8AC3E}">
        <p14:creationId xmlns:p14="http://schemas.microsoft.com/office/powerpoint/2010/main" val="181143905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2B6DE64-6340-4F5F-B56B-6B6D9B1E1E43}"/>
              </a:ext>
            </a:extLst>
          </p:cNvPr>
          <p:cNvSpPr>
            <a:spLocks noGrp="1"/>
          </p:cNvSpPr>
          <p:nvPr>
            <p:ph idx="4294967295"/>
          </p:nvPr>
        </p:nvSpPr>
        <p:spPr>
          <a:xfrm>
            <a:off x="685800" y="2514600"/>
            <a:ext cx="5029200" cy="3516313"/>
          </a:xfrm>
          <a:prstGeom prst="rect">
            <a:avLst/>
          </a:prstGeom>
        </p:spPr>
        <p:txBody>
          <a:bodyPr>
            <a:normAutofit fontScale="85000" lnSpcReduction="10000"/>
          </a:bodyPr>
          <a:lstStyle/>
          <a:p>
            <a:r>
              <a:rPr lang="sl-SI" dirty="0">
                <a:latin typeface="Raleway" panose="020B0503030101060003" pitchFamily="34" charset="-18"/>
              </a:rPr>
              <a:t>Spletno mesto z vprašanji in odgovori (Q&amp;A) o oceni življenjskega cikla</a:t>
            </a:r>
          </a:p>
          <a:p>
            <a:r>
              <a:rPr lang="sl-SI" dirty="0">
                <a:latin typeface="Raleway" panose="020B0503030101060003" pitchFamily="34" charset="-18"/>
              </a:rPr>
              <a:t>Javno znanje, ki koristi vsem izvajalcem LCA</a:t>
            </a:r>
          </a:p>
          <a:p>
            <a:r>
              <a:rPr lang="sl-SI" dirty="0">
                <a:latin typeface="Raleway" panose="020B0503030101060003" pitchFamily="34" charset="-18"/>
              </a:rPr>
              <a:t>Uporabnike spodbujamo k uporabi </a:t>
            </a:r>
            <a:r>
              <a:rPr lang="sl-SI" dirty="0" err="1">
                <a:latin typeface="Raleway" panose="020B0503030101060003" pitchFamily="34" charset="-18"/>
              </a:rPr>
              <a:t>ask.openLCA</a:t>
            </a:r>
            <a:r>
              <a:rPr lang="sl-SI" dirty="0">
                <a:latin typeface="Raleway" panose="020B0503030101060003" pitchFamily="34" charset="-18"/>
              </a:rPr>
              <a:t> za nezaupne zahteve za podporo</a:t>
            </a:r>
          </a:p>
          <a:p>
            <a:r>
              <a:rPr lang="sl-SI" dirty="0">
                <a:latin typeface="Raleway" panose="020B0503030101060003" pitchFamily="34" charset="-18"/>
              </a:rPr>
              <a:t>Za zaupne zahteve nas še naprej kontaktirajte po elektronski pošti</a:t>
            </a:r>
          </a:p>
          <a:p>
            <a:endParaRPr lang="en-GB" dirty="0">
              <a:latin typeface="Raleway" panose="020B0503030101060003" pitchFamily="34" charset="-18"/>
            </a:endParaRPr>
          </a:p>
        </p:txBody>
      </p:sp>
      <p:sp>
        <p:nvSpPr>
          <p:cNvPr id="6" name="Text Placeholder 5">
            <a:extLst>
              <a:ext uri="{FF2B5EF4-FFF2-40B4-BE49-F238E27FC236}">
                <a16:creationId xmlns:a16="http://schemas.microsoft.com/office/drawing/2014/main" id="{A921EE87-FEB7-40ED-AEB3-EAE07960682E}"/>
              </a:ext>
            </a:extLst>
          </p:cNvPr>
          <p:cNvSpPr>
            <a:spLocks noGrp="1"/>
          </p:cNvSpPr>
          <p:nvPr>
            <p:ph type="body" sz="quarter" idx="4294967295"/>
          </p:nvPr>
        </p:nvSpPr>
        <p:spPr>
          <a:xfrm>
            <a:off x="693420" y="1316831"/>
            <a:ext cx="11074400" cy="649288"/>
          </a:xfrm>
          <a:prstGeom prst="rect">
            <a:avLst/>
          </a:prstGeom>
        </p:spPr>
        <p:txBody>
          <a:bodyPr>
            <a:normAutofit fontScale="85000" lnSpcReduction="20000"/>
          </a:bodyPr>
          <a:lstStyle/>
          <a:p>
            <a:r>
              <a:rPr lang="sl-SI" dirty="0">
                <a:latin typeface="Raleway" panose="020B0503030101060003" pitchFamily="34" charset="-18"/>
              </a:rPr>
              <a:t>Podporna platforma za openLCA, openLCA </a:t>
            </a:r>
            <a:r>
              <a:rPr lang="sl-SI" dirty="0" err="1">
                <a:latin typeface="Raleway" panose="020B0503030101060003" pitchFamily="34" charset="-18"/>
              </a:rPr>
              <a:t>nexus</a:t>
            </a:r>
            <a:r>
              <a:rPr lang="sl-SI" dirty="0">
                <a:latin typeface="Raleway" panose="020B0503030101060003" pitchFamily="34" charset="-18"/>
              </a:rPr>
              <a:t> in openLCA </a:t>
            </a:r>
            <a:r>
              <a:rPr lang="sl-SI" dirty="0" err="1">
                <a:latin typeface="Raleway" panose="020B0503030101060003" pitchFamily="34" charset="-18"/>
              </a:rPr>
              <a:t>Collaboration</a:t>
            </a:r>
            <a:r>
              <a:rPr lang="sl-SI" dirty="0">
                <a:latin typeface="Raleway" panose="020B0503030101060003" pitchFamily="34" charset="-18"/>
              </a:rPr>
              <a:t> Server … in naprej</a:t>
            </a:r>
            <a:endParaRPr lang="sl" dirty="0">
              <a:latin typeface="Raleway" panose="020B0503030101060003" pitchFamily="34" charset="-18"/>
            </a:endParaRPr>
          </a:p>
        </p:txBody>
      </p:sp>
      <p:sp>
        <p:nvSpPr>
          <p:cNvPr id="9" name="Title 2">
            <a:extLst>
              <a:ext uri="{FF2B5EF4-FFF2-40B4-BE49-F238E27FC236}">
                <a16:creationId xmlns:a16="http://schemas.microsoft.com/office/drawing/2014/main" id="{4A044472-EAFE-AD2F-2AB8-A5146F5111AF}"/>
              </a:ext>
            </a:extLst>
          </p:cNvPr>
          <p:cNvSpPr>
            <a:spLocks noGrp="1"/>
          </p:cNvSpPr>
          <p:nvPr>
            <p:ph type="title" idx="4294967295"/>
          </p:nvPr>
        </p:nvSpPr>
        <p:spPr>
          <a:xfrm>
            <a:off x="762000" y="274638"/>
            <a:ext cx="10210800" cy="1143000"/>
          </a:xfrm>
          <a:prstGeom prst="rect">
            <a:avLst/>
          </a:prstGeom>
        </p:spPr>
        <p:txBody>
          <a:bodyPr>
            <a:normAutofit/>
          </a:bodyPr>
          <a:lstStyle/>
          <a:p>
            <a:r>
              <a:rPr lang="en-GB" sz="3300" dirty="0"/>
              <a:t>Forum: </a:t>
            </a:r>
            <a:r>
              <a:rPr lang="en-GB" sz="3300" dirty="0" err="1">
                <a:solidFill>
                  <a:srgbClr val="00B1F1"/>
                </a:solidFill>
              </a:rPr>
              <a:t>ask.</a:t>
            </a:r>
            <a:r>
              <a:rPr lang="en-GB" sz="3300" dirty="0" err="1">
                <a:solidFill>
                  <a:srgbClr val="800080"/>
                </a:solidFill>
              </a:rPr>
              <a:t>openLCA</a:t>
            </a:r>
            <a:endParaRPr lang="en-GB" sz="3300" dirty="0">
              <a:solidFill>
                <a:srgbClr val="800080"/>
              </a:solidFill>
            </a:endParaRPr>
          </a:p>
        </p:txBody>
      </p:sp>
      <p:pic>
        <p:nvPicPr>
          <p:cNvPr id="7" name="Picture 6">
            <a:extLst>
              <a:ext uri="{FF2B5EF4-FFF2-40B4-BE49-F238E27FC236}">
                <a16:creationId xmlns:a16="http://schemas.microsoft.com/office/drawing/2014/main" id="{F8E57C27-813B-4115-81BC-6B157F2771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0800" y="2326068"/>
            <a:ext cx="3783013" cy="389416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4881C5F6-A35F-420C-7062-8BA510B7D4AF}"/>
              </a:ext>
            </a:extLst>
          </p:cNvPr>
          <p:cNvSpPr txBox="1"/>
          <p:nvPr/>
        </p:nvSpPr>
        <p:spPr>
          <a:xfrm>
            <a:off x="6324600" y="6294305"/>
            <a:ext cx="6097464" cy="369332"/>
          </a:xfrm>
          <a:prstGeom prst="rect">
            <a:avLst/>
          </a:prstGeom>
          <a:noFill/>
        </p:spPr>
        <p:txBody>
          <a:bodyPr wrap="square">
            <a:spAutoFit/>
          </a:bodyPr>
          <a:lstStyle/>
          <a:p>
            <a:r>
              <a:rPr lang="sl" dirty="0">
                <a:latin typeface="Raleway" panose="020B0503030101060003" pitchFamily="34" charset="-18"/>
                <a:hlinkClick r:id="rId4"/>
              </a:rPr>
              <a:t>https://ask.openlca.org/</a:t>
            </a:r>
            <a:r>
              <a:rPr lang="sl" dirty="0">
                <a:latin typeface="Raleway" panose="020B0503030101060003" pitchFamily="34" charset="-18"/>
              </a:rPr>
              <a:t> </a:t>
            </a:r>
          </a:p>
        </p:txBody>
      </p:sp>
    </p:spTree>
    <p:extLst>
      <p:ext uri="{BB962C8B-B14F-4D97-AF65-F5344CB8AC3E}">
        <p14:creationId xmlns:p14="http://schemas.microsoft.com/office/powerpoint/2010/main" val="205115961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1117600" y="1676400"/>
            <a:ext cx="11074400" cy="4724400"/>
          </a:xfrm>
          <a:prstGeom prst="rect">
            <a:avLst/>
          </a:prstGeom>
        </p:spPr>
        <p:txBody>
          <a:bodyPr>
            <a:normAutofit/>
          </a:bodyPr>
          <a:lstStyle/>
          <a:p>
            <a:r>
              <a:rPr lang="sl-SI" dirty="0">
                <a:latin typeface="Raleway" panose="020B0503030101060003" pitchFamily="34" charset="-18"/>
              </a:rPr>
              <a:t>Spletni </a:t>
            </a:r>
            <a:r>
              <a:rPr lang="sl-SI" dirty="0" err="1">
                <a:latin typeface="Raleway" panose="020B0503030101060003" pitchFamily="34" charset="-18"/>
              </a:rPr>
              <a:t>repozitorij</a:t>
            </a:r>
            <a:r>
              <a:rPr lang="sl-SI" dirty="0">
                <a:latin typeface="Raleway" panose="020B0503030101060003" pitchFamily="34" charset="-18"/>
              </a:rPr>
              <a:t> podatkov za LCA: </a:t>
            </a:r>
            <a:r>
              <a:rPr lang="sl-SI" dirty="0">
                <a:latin typeface="Raleway" panose="020B0503030101060003" pitchFamily="34" charset="-18"/>
                <a:hlinkClick r:id="rId3"/>
              </a:rPr>
              <a:t>https://nexus.openlca.org</a:t>
            </a:r>
            <a:endParaRPr lang="sl-SI" dirty="0">
              <a:latin typeface="Raleway" panose="020B0503030101060003" pitchFamily="34" charset="-18"/>
            </a:endParaRPr>
          </a:p>
          <a:p>
            <a:r>
              <a:rPr lang="sl-SI" dirty="0">
                <a:latin typeface="Raleway" panose="020B0503030101060003" pitchFamily="34" charset="-18"/>
              </a:rPr>
              <a:t>Neposreden nakup/prenos podatkov predvsem za uporabo z orodjem openLCA (nekateri podatkovni nabori tudi za </a:t>
            </a:r>
            <a:r>
              <a:rPr lang="sl-SI" dirty="0" err="1">
                <a:latin typeface="Raleway" panose="020B0503030101060003" pitchFamily="34" charset="-18"/>
              </a:rPr>
              <a:t>SimaPro</a:t>
            </a:r>
            <a:r>
              <a:rPr lang="sl-SI" dirty="0">
                <a:latin typeface="Raleway" panose="020B0503030101060003" pitchFamily="34" charset="-18"/>
              </a:rPr>
              <a:t>)</a:t>
            </a:r>
            <a:endParaRPr lang="sl"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lstStyle/>
          <a:p>
            <a:r>
              <a:rPr lang="sl" dirty="0"/>
              <a:t>openLCA </a:t>
            </a:r>
            <a:r>
              <a:rPr lang="sl" dirty="0">
                <a:solidFill>
                  <a:srgbClr val="00B1F1"/>
                </a:solidFill>
              </a:rPr>
              <a:t>Nexus</a:t>
            </a:r>
            <a:endParaRPr lang="en-GB" dirty="0">
              <a:solidFill>
                <a:srgbClr val="00B1F1"/>
              </a:solidFill>
            </a:endParaRPr>
          </a:p>
        </p:txBody>
      </p:sp>
      <p:pic>
        <p:nvPicPr>
          <p:cNvPr id="5" name="Grafik 4">
            <a:extLst>
              <a:ext uri="{FF2B5EF4-FFF2-40B4-BE49-F238E27FC236}">
                <a16:creationId xmlns:a16="http://schemas.microsoft.com/office/drawing/2014/main" id="{3B8C2DDD-B811-4004-AD6F-082BF69BD86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57400" y="3352800"/>
            <a:ext cx="7848600" cy="2747396"/>
          </a:xfrm>
          <a:prstGeom prst="rect">
            <a:avLst/>
          </a:prstGeom>
        </p:spPr>
      </p:pic>
    </p:spTree>
    <p:extLst>
      <p:ext uri="{BB962C8B-B14F-4D97-AF65-F5344CB8AC3E}">
        <p14:creationId xmlns:p14="http://schemas.microsoft.com/office/powerpoint/2010/main" val="94049279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4294967295"/>
          </p:nvPr>
        </p:nvSpPr>
        <p:spPr>
          <a:xfrm>
            <a:off x="228600" y="1676400"/>
            <a:ext cx="11074400" cy="4724400"/>
          </a:xfrm>
          <a:prstGeom prst="rect">
            <a:avLst/>
          </a:prstGeom>
        </p:spPr>
        <p:txBody>
          <a:bodyPr>
            <a:normAutofit/>
          </a:bodyPr>
          <a:lstStyle/>
          <a:p>
            <a:r>
              <a:rPr lang="sl-SI" dirty="0">
                <a:latin typeface="Raleway" panose="020B0503030101060003" pitchFamily="34" charset="-18"/>
              </a:rPr>
              <a:t>Več možnosti filtriranja:</a:t>
            </a:r>
          </a:p>
          <a:p>
            <a:pPr lvl="1"/>
            <a:r>
              <a:rPr lang="sl-SI" dirty="0">
                <a:latin typeface="Raleway" panose="020B0503030101060003" pitchFamily="34" charset="-18"/>
              </a:rPr>
              <a:t>Ime</a:t>
            </a:r>
          </a:p>
          <a:p>
            <a:pPr lvl="1"/>
            <a:r>
              <a:rPr lang="sl-SI" dirty="0">
                <a:latin typeface="Raleway" panose="020B0503030101060003" pitchFamily="34" charset="-18"/>
              </a:rPr>
              <a:t>Baza podatkov</a:t>
            </a:r>
          </a:p>
          <a:p>
            <a:pPr lvl="1"/>
            <a:r>
              <a:rPr lang="sl-SI" dirty="0">
                <a:latin typeface="Raleway" panose="020B0503030101060003" pitchFamily="34" charset="-18"/>
              </a:rPr>
              <a:t>Lokacija</a:t>
            </a:r>
          </a:p>
          <a:p>
            <a:pPr lvl="1"/>
            <a:r>
              <a:rPr lang="sl-SI" dirty="0">
                <a:latin typeface="Raleway" panose="020B0503030101060003" pitchFamily="34" charset="-18"/>
              </a:rPr>
              <a:t>Vrsta podatkovnega nabora</a:t>
            </a:r>
          </a:p>
          <a:p>
            <a:pPr lvl="1"/>
            <a:r>
              <a:rPr lang="sl-SI" dirty="0">
                <a:latin typeface="Raleway" panose="020B0503030101060003" pitchFamily="34" charset="-18"/>
              </a:rPr>
              <a:t>Kategorija</a:t>
            </a:r>
          </a:p>
          <a:p>
            <a:pPr lvl="1"/>
            <a:r>
              <a:rPr lang="sl-SI" dirty="0">
                <a:latin typeface="Raleway" panose="020B0503030101060003" pitchFamily="34" charset="-18"/>
              </a:rPr>
              <a:t>Začetek veljavnosti</a:t>
            </a:r>
          </a:p>
          <a:p>
            <a:pPr lvl="1"/>
            <a:r>
              <a:rPr lang="sl-SI" dirty="0">
                <a:latin typeface="Raleway" panose="020B0503030101060003" pitchFamily="34" charset="-18"/>
              </a:rPr>
              <a:t>Cena</a:t>
            </a:r>
          </a:p>
          <a:p>
            <a:endParaRPr lang="sl" dirty="0">
              <a:latin typeface="Raleway" panose="020B0503030101060003" pitchFamily="34" charset="-18"/>
            </a:endParaRPr>
          </a:p>
        </p:txBody>
      </p:sp>
      <p:sp>
        <p:nvSpPr>
          <p:cNvPr id="2" name="Title 1"/>
          <p:cNvSpPr>
            <a:spLocks noGrp="1"/>
          </p:cNvSpPr>
          <p:nvPr>
            <p:ph type="title" idx="4294967295"/>
          </p:nvPr>
        </p:nvSpPr>
        <p:spPr>
          <a:xfrm>
            <a:off x="457200" y="400050"/>
            <a:ext cx="10972800" cy="1143000"/>
          </a:xfrm>
          <a:prstGeom prst="rect">
            <a:avLst/>
          </a:prstGeom>
        </p:spPr>
        <p:txBody>
          <a:bodyPr/>
          <a:lstStyle/>
          <a:p>
            <a:r>
              <a:rPr lang="sl-SI" dirty="0"/>
              <a:t>Iskalnik openLCA Nexus</a:t>
            </a:r>
            <a:endParaRPr lang="en-GB" dirty="0">
              <a:solidFill>
                <a:srgbClr val="00B1F1"/>
              </a:solidFill>
            </a:endParaRPr>
          </a:p>
        </p:txBody>
      </p:sp>
      <p:pic>
        <p:nvPicPr>
          <p:cNvPr id="3" name="Grafik 2">
            <a:extLst>
              <a:ext uri="{FF2B5EF4-FFF2-40B4-BE49-F238E27FC236}">
                <a16:creationId xmlns:a16="http://schemas.microsoft.com/office/drawing/2014/main" id="{0E77F6E9-C3B0-4BCC-915F-6646549CB6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0200" y="1943100"/>
            <a:ext cx="5162570" cy="419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3787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4CEB6-571D-2081-6111-959F5A0C03CB}"/>
              </a:ext>
            </a:extLst>
          </p:cNvPr>
          <p:cNvSpPr>
            <a:spLocks noGrp="1"/>
          </p:cNvSpPr>
          <p:nvPr>
            <p:ph type="title" idx="4294967295"/>
          </p:nvPr>
        </p:nvSpPr>
        <p:spPr>
          <a:xfrm>
            <a:off x="1219200" y="268288"/>
            <a:ext cx="10972800" cy="1143000"/>
          </a:xfrm>
          <a:prstGeom prst="rect">
            <a:avLst/>
          </a:prstGeom>
        </p:spPr>
        <p:txBody>
          <a:bodyPr/>
          <a:lstStyle/>
          <a:p>
            <a:r>
              <a:rPr lang="sl-SI" dirty="0"/>
              <a:t>Predstavitev</a:t>
            </a:r>
          </a:p>
        </p:txBody>
      </p:sp>
      <p:sp>
        <p:nvSpPr>
          <p:cNvPr id="3" name="Content Placeholder 2">
            <a:extLst>
              <a:ext uri="{FF2B5EF4-FFF2-40B4-BE49-F238E27FC236}">
                <a16:creationId xmlns:a16="http://schemas.microsoft.com/office/drawing/2014/main" id="{6CA78B72-775F-8663-75AF-1B85062CA4F7}"/>
              </a:ext>
            </a:extLst>
          </p:cNvPr>
          <p:cNvSpPr>
            <a:spLocks noGrp="1"/>
          </p:cNvSpPr>
          <p:nvPr>
            <p:ph idx="4294967295"/>
          </p:nvPr>
        </p:nvSpPr>
        <p:spPr>
          <a:xfrm>
            <a:off x="762000" y="1806575"/>
            <a:ext cx="9788525" cy="4370388"/>
          </a:xfrm>
          <a:prstGeom prst="rect">
            <a:avLst/>
          </a:prstGeom>
        </p:spPr>
        <p:txBody>
          <a:bodyPr>
            <a:normAutofit/>
          </a:bodyPr>
          <a:lstStyle/>
          <a:p>
            <a:pPr>
              <a:lnSpc>
                <a:spcPct val="100000"/>
              </a:lnSpc>
              <a:spcBef>
                <a:spcPts val="600"/>
              </a:spcBef>
            </a:pPr>
            <a:r>
              <a:rPr lang="sl-SI" sz="1600" dirty="0">
                <a:latin typeface="Raleway" panose="020B0503030101060003" pitchFamily="34" charset="-18"/>
              </a:rPr>
              <a:t>Izvajalec študij LCA</a:t>
            </a:r>
          </a:p>
          <a:p>
            <a:pPr>
              <a:lnSpc>
                <a:spcPct val="100000"/>
              </a:lnSpc>
              <a:spcBef>
                <a:spcPts val="600"/>
              </a:spcBef>
            </a:pPr>
            <a:r>
              <a:rPr lang="sl-SI" sz="1600" dirty="0">
                <a:latin typeface="Raleway" panose="020B0503030101060003" pitchFamily="34" charset="-18"/>
              </a:rPr>
              <a:t>področju trajnostnega razvoja in ocenjevanja </a:t>
            </a:r>
            <a:r>
              <a:rPr lang="sl-SI" sz="1600" dirty="0" err="1">
                <a:latin typeface="Raleway" panose="020B0503030101060003" pitchFamily="34" charset="-18"/>
              </a:rPr>
              <a:t>okoljskih</a:t>
            </a:r>
            <a:r>
              <a:rPr lang="sl-SI" sz="1600" dirty="0">
                <a:latin typeface="Raleway" panose="020B0503030101060003" pitchFamily="34" charset="-18"/>
              </a:rPr>
              <a:t> vplivov. Diplomiral in doktoriral na Fakulteti za kemijo in kemijsko tehnologijo Univerze v Mariboru</a:t>
            </a:r>
          </a:p>
          <a:p>
            <a:pPr>
              <a:lnSpc>
                <a:spcPct val="100000"/>
              </a:lnSpc>
              <a:spcBef>
                <a:spcPts val="600"/>
              </a:spcBef>
            </a:pPr>
            <a:r>
              <a:rPr lang="sl-SI" sz="1600" dirty="0">
                <a:latin typeface="Raleway" panose="020B0503030101060003" pitchFamily="34" charset="-18"/>
              </a:rPr>
              <a:t>Sodeloval pri nacionalnih in mednarodnih projektih, kjer je prispeval k razvoju in implementaciji okolju prijaznih tehnologij.</a:t>
            </a:r>
          </a:p>
          <a:p>
            <a:pPr>
              <a:lnSpc>
                <a:spcPct val="100000"/>
              </a:lnSpc>
              <a:spcBef>
                <a:spcPts val="600"/>
              </a:spcBef>
            </a:pPr>
            <a:r>
              <a:rPr lang="sl-SI" sz="1600" dirty="0">
                <a:latin typeface="Raleway" panose="020B0503030101060003" pitchFamily="34" charset="-18"/>
              </a:rPr>
              <a:t>Ekspertiza:</a:t>
            </a:r>
          </a:p>
          <a:p>
            <a:pPr lvl="1">
              <a:lnSpc>
                <a:spcPct val="100000"/>
              </a:lnSpc>
              <a:spcBef>
                <a:spcPts val="600"/>
              </a:spcBef>
            </a:pPr>
            <a:r>
              <a:rPr lang="sl-SI" sz="1200" dirty="0">
                <a:latin typeface="Raleway" panose="020B0503030101060003" pitchFamily="34" charset="-18"/>
              </a:rPr>
              <a:t>ocenjevanje </a:t>
            </a:r>
            <a:r>
              <a:rPr lang="sl-SI" sz="1200" dirty="0" err="1">
                <a:latin typeface="Raleway" panose="020B0503030101060003" pitchFamily="34" charset="-18"/>
              </a:rPr>
              <a:t>okoljskih</a:t>
            </a:r>
            <a:r>
              <a:rPr lang="sl-SI" sz="1200" dirty="0">
                <a:latin typeface="Raleway" panose="020B0503030101060003" pitchFamily="34" charset="-18"/>
              </a:rPr>
              <a:t> vplivov</a:t>
            </a:r>
          </a:p>
          <a:p>
            <a:pPr lvl="1">
              <a:lnSpc>
                <a:spcPct val="100000"/>
              </a:lnSpc>
              <a:spcBef>
                <a:spcPts val="600"/>
              </a:spcBef>
            </a:pPr>
            <a:r>
              <a:rPr lang="sl-SI" sz="1200" dirty="0" err="1">
                <a:latin typeface="Raleway" panose="020B0503030101060003" pitchFamily="34" charset="-18"/>
              </a:rPr>
              <a:t>ogljičnega</a:t>
            </a:r>
            <a:r>
              <a:rPr lang="sl-SI" sz="1200" dirty="0">
                <a:latin typeface="Raleway" panose="020B0503030101060003" pitchFamily="34" charset="-18"/>
              </a:rPr>
              <a:t> odtisa</a:t>
            </a:r>
          </a:p>
          <a:p>
            <a:pPr lvl="1">
              <a:lnSpc>
                <a:spcPct val="100000"/>
              </a:lnSpc>
              <a:spcBef>
                <a:spcPts val="600"/>
              </a:spcBef>
            </a:pPr>
            <a:r>
              <a:rPr lang="sl-SI" sz="1200" dirty="0">
                <a:latin typeface="Raleway" panose="020B0503030101060003" pitchFamily="34" charset="-18"/>
              </a:rPr>
              <a:t>načrtovanje trajnostnih procesov</a:t>
            </a:r>
          </a:p>
          <a:p>
            <a:pPr lvl="1">
              <a:lnSpc>
                <a:spcPct val="100000"/>
              </a:lnSpc>
              <a:spcBef>
                <a:spcPts val="600"/>
              </a:spcBef>
            </a:pPr>
            <a:r>
              <a:rPr lang="sl-SI" sz="1200" dirty="0">
                <a:latin typeface="Raleway" panose="020B0503030101060003" pitchFamily="34" charset="-18"/>
              </a:rPr>
              <a:t>uvajanje principov krožnega gospodarstva. </a:t>
            </a:r>
          </a:p>
          <a:p>
            <a:pPr lvl="1">
              <a:lnSpc>
                <a:spcPct val="100000"/>
              </a:lnSpc>
              <a:spcBef>
                <a:spcPts val="600"/>
              </a:spcBef>
            </a:pPr>
            <a:r>
              <a:rPr lang="sl-SI" sz="1200" dirty="0">
                <a:latin typeface="Raleway" panose="020B0503030101060003" pitchFamily="34" charset="-18"/>
              </a:rPr>
              <a:t>s svojim znanjem in izkušnjami pomaga podjetjem prepoznati priložnosti za zmanjšanje </a:t>
            </a:r>
            <a:r>
              <a:rPr lang="sl-SI" sz="1200" dirty="0" err="1">
                <a:latin typeface="Raleway" panose="020B0503030101060003" pitchFamily="34" charset="-18"/>
              </a:rPr>
              <a:t>okoljskih</a:t>
            </a:r>
            <a:r>
              <a:rPr lang="sl-SI" sz="1200" dirty="0">
                <a:latin typeface="Raleway" panose="020B0503030101060003" pitchFamily="34" charset="-18"/>
              </a:rPr>
              <a:t> vplivov, optimizacijo virov in doseganje trajnostnih ciljev.</a:t>
            </a:r>
            <a:endParaRPr lang="sl-SI" sz="1600" dirty="0">
              <a:latin typeface="Raleway" panose="020B0503030101060003" pitchFamily="34" charset="-18"/>
            </a:endParaRPr>
          </a:p>
        </p:txBody>
      </p:sp>
      <p:sp>
        <p:nvSpPr>
          <p:cNvPr id="4" name="TextBox 3">
            <a:extLst>
              <a:ext uri="{FF2B5EF4-FFF2-40B4-BE49-F238E27FC236}">
                <a16:creationId xmlns:a16="http://schemas.microsoft.com/office/drawing/2014/main" id="{7F5605DC-4137-C817-3B82-2A74B6C18FF8}"/>
              </a:ext>
            </a:extLst>
          </p:cNvPr>
          <p:cNvSpPr txBox="1"/>
          <p:nvPr/>
        </p:nvSpPr>
        <p:spPr>
          <a:xfrm>
            <a:off x="1066800" y="1211475"/>
            <a:ext cx="2859682" cy="400110"/>
          </a:xfrm>
          <a:prstGeom prst="rect">
            <a:avLst/>
          </a:prstGeom>
          <a:noFill/>
        </p:spPr>
        <p:txBody>
          <a:bodyPr wrap="square" rtlCol="0">
            <a:spAutoFit/>
          </a:bodyPr>
          <a:lstStyle/>
          <a:p>
            <a:r>
              <a:rPr lang="sl-SI" sz="2000" dirty="0">
                <a:solidFill>
                  <a:srgbClr val="A6CE37"/>
                </a:solidFill>
                <a:latin typeface="Raleway" panose="020B0503030101060003" pitchFamily="34" charset="-18"/>
                <a:ea typeface="Open Sans" pitchFamily="2" charset="0"/>
                <a:cs typeface="Open Sans" pitchFamily="2" charset="0"/>
              </a:rPr>
              <a:t>Damjan Krajnc</a:t>
            </a:r>
          </a:p>
        </p:txBody>
      </p:sp>
    </p:spTree>
    <p:extLst>
      <p:ext uri="{BB962C8B-B14F-4D97-AF65-F5344CB8AC3E}">
        <p14:creationId xmlns:p14="http://schemas.microsoft.com/office/powerpoint/2010/main" val="384029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285750"/>
            <a:ext cx="10515600" cy="904875"/>
          </a:xfrm>
          <a:prstGeom prst="rect">
            <a:avLst/>
          </a:prstGeom>
        </p:spPr>
        <p:txBody>
          <a:bodyPr>
            <a:normAutofit/>
          </a:bodyPr>
          <a:lstStyle/>
          <a:p>
            <a:r>
              <a:rPr lang="en-US" dirty="0">
                <a:solidFill>
                  <a:srgbClr val="066E9F"/>
                </a:solidFill>
              </a:rPr>
              <a:t>Primer</a:t>
            </a:r>
            <a:r>
              <a:rPr lang="sl-SI" dirty="0">
                <a:solidFill>
                  <a:srgbClr val="066E9F"/>
                </a:solidFill>
              </a:rPr>
              <a:t> opredelitve </a:t>
            </a:r>
            <a:r>
              <a:rPr lang="en-US" dirty="0" err="1">
                <a:solidFill>
                  <a:srgbClr val="066E9F"/>
                </a:solidFill>
              </a:rPr>
              <a:t>cilj</a:t>
            </a:r>
            <a:r>
              <a:rPr lang="sl-SI" dirty="0">
                <a:solidFill>
                  <a:srgbClr val="066E9F"/>
                </a:solidFill>
              </a:rPr>
              <a:t>a</a:t>
            </a:r>
            <a:endParaRPr lang="en-US" dirty="0">
              <a:solidFill>
                <a:srgbClr val="066E9F"/>
              </a:solidFill>
            </a:endParaRPr>
          </a:p>
        </p:txBody>
      </p:sp>
      <p:sp>
        <p:nvSpPr>
          <p:cNvPr id="9" name="Content Placeholder 2"/>
          <p:cNvSpPr>
            <a:spLocks noGrp="1"/>
          </p:cNvSpPr>
          <p:nvPr>
            <p:ph idx="4294967295"/>
          </p:nvPr>
        </p:nvSpPr>
        <p:spPr>
          <a:xfrm>
            <a:off x="3836988" y="1771650"/>
            <a:ext cx="8355012" cy="4348163"/>
          </a:xfrm>
          <a:prstGeom prst="rect">
            <a:avLst/>
          </a:prstGeom>
        </p:spPr>
        <p:txBody>
          <a:bodyPr>
            <a:noAutofit/>
          </a:bodyPr>
          <a:lstStyle/>
          <a:p>
            <a:pPr marL="0" indent="0">
              <a:buNone/>
            </a:pPr>
            <a:r>
              <a:rPr lang="sl-SI" sz="1600" i="1" dirty="0">
                <a:solidFill>
                  <a:srgbClr val="000000"/>
                </a:solidFill>
                <a:latin typeface="Raleway" panose="020B0503030101060003" pitchFamily="34" charset="-18"/>
              </a:rPr>
              <a:t>Analiza življenjskega cikla (LCA) PET plastenke je izvedena z namenom </a:t>
            </a:r>
            <a:r>
              <a:rPr lang="sl-SI" sz="1600" b="1" i="1" dirty="0">
                <a:solidFill>
                  <a:srgbClr val="000000"/>
                </a:solidFill>
                <a:latin typeface="Raleway" panose="020B0503030101060003" pitchFamily="34" charset="-18"/>
              </a:rPr>
              <a:t>celovite ocene </a:t>
            </a:r>
            <a:r>
              <a:rPr lang="sl-SI" sz="1600" b="1" i="1" dirty="0" err="1">
                <a:solidFill>
                  <a:srgbClr val="000000"/>
                </a:solidFill>
                <a:latin typeface="Raleway" panose="020B0503030101060003" pitchFamily="34" charset="-18"/>
              </a:rPr>
              <a:t>okoljskih</a:t>
            </a:r>
            <a:r>
              <a:rPr lang="sl-SI" sz="1600" b="1" i="1" dirty="0">
                <a:solidFill>
                  <a:srgbClr val="000000"/>
                </a:solidFill>
                <a:latin typeface="Raleway" panose="020B0503030101060003" pitchFamily="34" charset="-18"/>
              </a:rPr>
              <a:t> vplivov, povezanih s proizvodnjo, uporabo in odstranjevanjem tega izdelka</a:t>
            </a:r>
            <a:r>
              <a:rPr lang="sl-SI" sz="1600" i="1" dirty="0">
                <a:solidFill>
                  <a:srgbClr val="000000"/>
                </a:solidFill>
                <a:latin typeface="Raleway" panose="020B0503030101060003" pitchFamily="34" charset="-18"/>
              </a:rPr>
              <a:t>. PET plastenke so široko uporabljane v industriji pijač, zato je razumevanje njihovega vpliva na okolje ključnega pomena za spodbujanje trajnostnih praks.</a:t>
            </a:r>
          </a:p>
          <a:p>
            <a:pPr marL="0" indent="0">
              <a:buNone/>
            </a:pPr>
            <a:r>
              <a:rPr lang="sl-SI" sz="1600" b="1" i="1" dirty="0">
                <a:solidFill>
                  <a:srgbClr val="7030A0"/>
                </a:solidFill>
                <a:latin typeface="Raleway" panose="020B0503030101060003" pitchFamily="34" charset="-18"/>
              </a:rPr>
              <a:t>Rast povpraševanja po embalažnih rešitvah in naraščajoča skrb za vpliv plastike na okolje </a:t>
            </a:r>
            <a:r>
              <a:rPr lang="sl-SI" sz="1600" i="1" dirty="0">
                <a:solidFill>
                  <a:srgbClr val="7030A0"/>
                </a:solidFill>
                <a:latin typeface="Raleway" panose="020B0503030101060003" pitchFamily="34" charset="-18"/>
              </a:rPr>
              <a:t>sta spodbudila potrebo po analizi življenjskega cikla PET plastenk. </a:t>
            </a:r>
          </a:p>
          <a:p>
            <a:pPr marL="0" indent="0">
              <a:buNone/>
            </a:pPr>
            <a:r>
              <a:rPr lang="sl-SI" sz="1600" i="1" dirty="0">
                <a:solidFill>
                  <a:srgbClr val="F6A702"/>
                </a:solidFill>
                <a:latin typeface="Raleway" panose="020B0503030101060003" pitchFamily="34" charset="-18"/>
              </a:rPr>
              <a:t>Cilj analize je </a:t>
            </a:r>
            <a:r>
              <a:rPr lang="sl-SI" sz="1600" b="1" i="1" dirty="0">
                <a:solidFill>
                  <a:srgbClr val="F6A702"/>
                </a:solidFill>
                <a:latin typeface="Raleway" panose="020B0503030101060003" pitchFamily="34" charset="-18"/>
              </a:rPr>
              <a:t>identificirati ključne vire emisij toplogrednih plinov (TGP) </a:t>
            </a:r>
            <a:r>
              <a:rPr lang="sl-SI" sz="1600" i="1" dirty="0">
                <a:solidFill>
                  <a:srgbClr val="F6A702"/>
                </a:solidFill>
                <a:latin typeface="Raleway" panose="020B0503030101060003" pitchFamily="34" charset="-18"/>
              </a:rPr>
              <a:t>v življenjskem ciklu plastenke. Prepoznati možnosti za izboljšave v procesih, kot so proizvodnja, reciklaža in odstranjevanje.</a:t>
            </a:r>
          </a:p>
          <a:p>
            <a:pPr marL="0" indent="0">
              <a:buNone/>
            </a:pPr>
            <a:r>
              <a:rPr lang="sl-SI" sz="1600" i="1" dirty="0">
                <a:solidFill>
                  <a:srgbClr val="C00000"/>
                </a:solidFill>
                <a:latin typeface="Raleway" panose="020B0503030101060003" pitchFamily="34" charset="-18"/>
              </a:rPr>
              <a:t>Rezultati analize bodo uporabljeni </a:t>
            </a:r>
            <a:r>
              <a:rPr lang="sl-SI" sz="1600" b="1" i="1" dirty="0">
                <a:solidFill>
                  <a:srgbClr val="C00000"/>
                </a:solidFill>
                <a:latin typeface="Raleway" panose="020B0503030101060003" pitchFamily="34" charset="-18"/>
              </a:rPr>
              <a:t>za primerjavo PET plastenk z alternativnimi materiali</a:t>
            </a:r>
            <a:r>
              <a:rPr lang="sl-SI" sz="1600" i="1" dirty="0">
                <a:solidFill>
                  <a:srgbClr val="C00000"/>
                </a:solidFill>
                <a:latin typeface="Raleway" panose="020B0503030101060003" pitchFamily="34" charset="-18"/>
              </a:rPr>
              <a:t>, kot so </a:t>
            </a:r>
            <a:r>
              <a:rPr lang="sl-SI" sz="1600" b="1" i="1" dirty="0">
                <a:solidFill>
                  <a:srgbClr val="C00000"/>
                </a:solidFill>
                <a:latin typeface="Raleway" panose="020B0503030101060003" pitchFamily="34" charset="-18"/>
              </a:rPr>
              <a:t>steklo, aluminij </a:t>
            </a:r>
            <a:r>
              <a:rPr lang="sl-SI" sz="1600" i="1" dirty="0">
                <a:solidFill>
                  <a:srgbClr val="C00000"/>
                </a:solidFill>
                <a:latin typeface="Raleway" panose="020B0503030101060003" pitchFamily="34" charset="-18"/>
              </a:rPr>
              <a:t>ali </a:t>
            </a:r>
            <a:r>
              <a:rPr lang="sl-SI" sz="1600" b="1" i="1" dirty="0" err="1">
                <a:solidFill>
                  <a:srgbClr val="C00000"/>
                </a:solidFill>
                <a:latin typeface="Raleway" panose="020B0503030101060003" pitchFamily="34" charset="-18"/>
              </a:rPr>
              <a:t>bioplastika</a:t>
            </a:r>
            <a:r>
              <a:rPr lang="sl-SI" sz="1600" i="1" dirty="0">
                <a:solidFill>
                  <a:srgbClr val="C00000"/>
                </a:solidFill>
                <a:latin typeface="Raleway" panose="020B0503030101060003" pitchFamily="34" charset="-18"/>
              </a:rPr>
              <a:t>, za presojo njihove trajnosti.</a:t>
            </a:r>
          </a:p>
          <a:p>
            <a:pPr marL="0" indent="0">
              <a:buNone/>
            </a:pPr>
            <a:r>
              <a:rPr lang="sl-SI" sz="1600" i="1" dirty="0">
                <a:solidFill>
                  <a:srgbClr val="066E9F"/>
                </a:solidFill>
                <a:latin typeface="Raleway" panose="020B0503030101060003" pitchFamily="34" charset="-18"/>
              </a:rPr>
              <a:t>Ciljna skupina za rezultate te analize vključuje </a:t>
            </a:r>
            <a:r>
              <a:rPr lang="sl-SI" sz="1600" b="1" i="1" dirty="0">
                <a:solidFill>
                  <a:srgbClr val="066E9F"/>
                </a:solidFill>
                <a:latin typeface="Raleway" panose="020B0503030101060003" pitchFamily="34" charset="-18"/>
              </a:rPr>
              <a:t>proizvajalce PET plastenk in polnilce pijač</a:t>
            </a:r>
            <a:r>
              <a:rPr lang="sl-SI" sz="1600" i="1" dirty="0">
                <a:solidFill>
                  <a:srgbClr val="066E9F"/>
                </a:solidFill>
                <a:latin typeface="Raleway" panose="020B0503030101060003" pitchFamily="34" charset="-18"/>
              </a:rPr>
              <a:t>, ki želijo izboljšati </a:t>
            </a:r>
            <a:r>
              <a:rPr lang="sl-SI" sz="1600" i="1" dirty="0" err="1">
                <a:solidFill>
                  <a:srgbClr val="066E9F"/>
                </a:solidFill>
                <a:latin typeface="Raleway" panose="020B0503030101060003" pitchFamily="34" charset="-18"/>
              </a:rPr>
              <a:t>okoljsko</a:t>
            </a:r>
            <a:r>
              <a:rPr lang="sl-SI" sz="1600" i="1" dirty="0">
                <a:solidFill>
                  <a:srgbClr val="066E9F"/>
                </a:solidFill>
                <a:latin typeface="Raleway" panose="020B0503030101060003" pitchFamily="34" charset="-18"/>
              </a:rPr>
              <a:t> učinkovitost svojih izdelkov.</a:t>
            </a:r>
          </a:p>
          <a:p>
            <a:pPr marL="0" indent="0">
              <a:buNone/>
            </a:pPr>
            <a:r>
              <a:rPr lang="sl-SI" sz="1600" i="1" dirty="0">
                <a:solidFill>
                  <a:srgbClr val="78973A"/>
                </a:solidFill>
                <a:latin typeface="Raleway" panose="020B0503030101060003" pitchFamily="34" charset="-18"/>
              </a:rPr>
              <a:t>Analiza bo namenjena </a:t>
            </a:r>
            <a:r>
              <a:rPr lang="sl-SI" sz="1600" b="1" i="1" dirty="0">
                <a:solidFill>
                  <a:srgbClr val="78973A"/>
                </a:solidFill>
                <a:latin typeface="Raleway" panose="020B0503030101060003" pitchFamily="34" charset="-18"/>
              </a:rPr>
              <a:t>primerjalni oceni</a:t>
            </a:r>
            <a:r>
              <a:rPr lang="sl-SI" sz="1600" i="1" dirty="0">
                <a:solidFill>
                  <a:srgbClr val="78973A"/>
                </a:solidFill>
                <a:latin typeface="Raleway" panose="020B0503030101060003" pitchFamily="34" charset="-18"/>
              </a:rPr>
              <a:t> med konvencionalno PET plastenko in naslednjimi alternativami: Steklenica iz stekla in aluminijasta pločevinka za oceno vplivov reciklaže in trajnosti surovin. Analiza bo razkrita javnosti.</a:t>
            </a:r>
          </a:p>
        </p:txBody>
      </p:sp>
      <p:sp>
        <p:nvSpPr>
          <p:cNvPr id="11" name="TextBox 10"/>
          <p:cNvSpPr txBox="1"/>
          <p:nvPr/>
        </p:nvSpPr>
        <p:spPr>
          <a:xfrm>
            <a:off x="491480" y="1821492"/>
            <a:ext cx="2538949" cy="369332"/>
          </a:xfrm>
          <a:prstGeom prst="rect">
            <a:avLst/>
          </a:prstGeom>
          <a:noFill/>
        </p:spPr>
        <p:txBody>
          <a:bodyPr wrap="square" rtlCol="0">
            <a:spAutoFit/>
          </a:bodyPr>
          <a:lstStyle/>
          <a:p>
            <a:r>
              <a:rPr lang="sl-SI" b="1" dirty="0">
                <a:latin typeface="Raleway" panose="020B0503030101060003" pitchFamily="34" charset="-18"/>
                <a:ea typeface="Open Sans" pitchFamily="2" charset="0"/>
                <a:cs typeface="Open Sans" pitchFamily="2" charset="0"/>
              </a:rPr>
              <a:t>Uvod</a:t>
            </a:r>
            <a:endParaRPr lang="en-US" b="1" dirty="0">
              <a:latin typeface="Raleway" panose="020B0503030101060003" pitchFamily="34" charset="-18"/>
              <a:ea typeface="Open Sans" pitchFamily="2" charset="0"/>
              <a:cs typeface="Open Sans" pitchFamily="2" charset="0"/>
            </a:endParaRPr>
          </a:p>
        </p:txBody>
      </p:sp>
      <p:sp>
        <p:nvSpPr>
          <p:cNvPr id="12" name="TextBox 11"/>
          <p:cNvSpPr txBox="1"/>
          <p:nvPr/>
        </p:nvSpPr>
        <p:spPr>
          <a:xfrm>
            <a:off x="493648" y="2742194"/>
            <a:ext cx="2538949" cy="369332"/>
          </a:xfrm>
          <a:prstGeom prst="rect">
            <a:avLst/>
          </a:prstGeom>
          <a:noFill/>
        </p:spPr>
        <p:txBody>
          <a:bodyPr wrap="square" rtlCol="0">
            <a:spAutoFit/>
          </a:bodyPr>
          <a:lstStyle/>
          <a:p>
            <a:r>
              <a:rPr lang="sl-SI" b="1" dirty="0">
                <a:solidFill>
                  <a:srgbClr val="7030A0"/>
                </a:solidFill>
                <a:latin typeface="Raleway" panose="020B0503030101060003" pitchFamily="34" charset="-18"/>
                <a:ea typeface="Open Sans" pitchFamily="2" charset="0"/>
                <a:cs typeface="Open Sans" pitchFamily="2" charset="0"/>
              </a:rPr>
              <a:t>R</a:t>
            </a:r>
            <a:r>
              <a:rPr lang="en-US" b="1" dirty="0" err="1">
                <a:solidFill>
                  <a:srgbClr val="7030A0"/>
                </a:solidFill>
                <a:latin typeface="Raleway" panose="020B0503030101060003" pitchFamily="34" charset="-18"/>
                <a:ea typeface="Open Sans" pitchFamily="2" charset="0"/>
                <a:cs typeface="Open Sans" pitchFamily="2" charset="0"/>
              </a:rPr>
              <a:t>azlog</a:t>
            </a:r>
            <a:r>
              <a:rPr lang="en-US" b="1" dirty="0">
                <a:solidFill>
                  <a:srgbClr val="7030A0"/>
                </a:solidFill>
                <a:latin typeface="Raleway" panose="020B0503030101060003" pitchFamily="34" charset="-18"/>
                <a:ea typeface="Open Sans" pitchFamily="2" charset="0"/>
                <a:cs typeface="Open Sans" pitchFamily="2" charset="0"/>
              </a:rPr>
              <a:t> za</a:t>
            </a:r>
            <a:r>
              <a:rPr lang="sl-SI" b="1" dirty="0">
                <a:solidFill>
                  <a:srgbClr val="7030A0"/>
                </a:solidFill>
                <a:latin typeface="Raleway" panose="020B0503030101060003" pitchFamily="34" charset="-18"/>
                <a:ea typeface="Open Sans" pitchFamily="2" charset="0"/>
                <a:cs typeface="Open Sans" pitchFamily="2" charset="0"/>
              </a:rPr>
              <a:t> </a:t>
            </a:r>
            <a:r>
              <a:rPr lang="en-US" b="1" dirty="0" err="1">
                <a:solidFill>
                  <a:srgbClr val="7030A0"/>
                </a:solidFill>
                <a:latin typeface="Raleway" panose="020B0503030101060003" pitchFamily="34" charset="-18"/>
                <a:ea typeface="Open Sans" pitchFamily="2" charset="0"/>
                <a:cs typeface="Open Sans" pitchFamily="2" charset="0"/>
              </a:rPr>
              <a:t>izvedbo</a:t>
            </a:r>
            <a:endParaRPr lang="en-US" b="1" dirty="0">
              <a:solidFill>
                <a:srgbClr val="7030A0"/>
              </a:solidFill>
              <a:latin typeface="Raleway" panose="020B0503030101060003" pitchFamily="34" charset="-18"/>
              <a:ea typeface="Open Sans" pitchFamily="2" charset="0"/>
              <a:cs typeface="Open Sans" pitchFamily="2" charset="0"/>
            </a:endParaRPr>
          </a:p>
        </p:txBody>
      </p:sp>
      <p:sp>
        <p:nvSpPr>
          <p:cNvPr id="13" name="TextBox 12"/>
          <p:cNvSpPr txBox="1"/>
          <p:nvPr/>
        </p:nvSpPr>
        <p:spPr>
          <a:xfrm>
            <a:off x="485145" y="4086242"/>
            <a:ext cx="2547452" cy="369332"/>
          </a:xfrm>
          <a:prstGeom prst="rect">
            <a:avLst/>
          </a:prstGeom>
          <a:noFill/>
        </p:spPr>
        <p:txBody>
          <a:bodyPr wrap="square" rtlCol="0">
            <a:spAutoFit/>
          </a:bodyPr>
          <a:lstStyle/>
          <a:p>
            <a:r>
              <a:rPr lang="en-US" b="1" dirty="0" err="1">
                <a:solidFill>
                  <a:srgbClr val="C00000"/>
                </a:solidFill>
                <a:latin typeface="Raleway" panose="020B0503030101060003" pitchFamily="34" charset="-18"/>
                <a:ea typeface="Open Sans" pitchFamily="2" charset="0"/>
                <a:cs typeface="Open Sans" pitchFamily="2" charset="0"/>
              </a:rPr>
              <a:t>Predvidena</a:t>
            </a:r>
            <a:r>
              <a:rPr lang="en-US" b="1" dirty="0">
                <a:solidFill>
                  <a:srgbClr val="C00000"/>
                </a:solidFill>
                <a:latin typeface="Raleway" panose="020B0503030101060003" pitchFamily="34" charset="-18"/>
                <a:ea typeface="Open Sans" pitchFamily="2" charset="0"/>
                <a:cs typeface="Open Sans" pitchFamily="2" charset="0"/>
              </a:rPr>
              <a:t> </a:t>
            </a:r>
            <a:r>
              <a:rPr lang="en-US" b="1" dirty="0" err="1">
                <a:solidFill>
                  <a:srgbClr val="C00000"/>
                </a:solidFill>
                <a:latin typeface="Raleway" panose="020B0503030101060003" pitchFamily="34" charset="-18"/>
                <a:ea typeface="Open Sans" pitchFamily="2" charset="0"/>
                <a:cs typeface="Open Sans" pitchFamily="2" charset="0"/>
              </a:rPr>
              <a:t>uporaba</a:t>
            </a:r>
            <a:endParaRPr lang="en-US" b="1" dirty="0">
              <a:solidFill>
                <a:srgbClr val="C00000"/>
              </a:solidFill>
              <a:latin typeface="Raleway" panose="020B0503030101060003" pitchFamily="34" charset="-18"/>
              <a:ea typeface="Open Sans" pitchFamily="2" charset="0"/>
              <a:cs typeface="Open Sans" pitchFamily="2" charset="0"/>
            </a:endParaRPr>
          </a:p>
        </p:txBody>
      </p:sp>
      <p:sp>
        <p:nvSpPr>
          <p:cNvPr id="14" name="TextBox 13"/>
          <p:cNvSpPr txBox="1"/>
          <p:nvPr/>
        </p:nvSpPr>
        <p:spPr>
          <a:xfrm>
            <a:off x="491480" y="4680097"/>
            <a:ext cx="2538949" cy="369332"/>
          </a:xfrm>
          <a:prstGeom prst="rect">
            <a:avLst/>
          </a:prstGeom>
          <a:noFill/>
        </p:spPr>
        <p:txBody>
          <a:bodyPr wrap="square" rtlCol="0">
            <a:spAutoFit/>
          </a:bodyPr>
          <a:lstStyle/>
          <a:p>
            <a:r>
              <a:rPr lang="sl-SI" b="1" dirty="0">
                <a:solidFill>
                  <a:srgbClr val="066E9F"/>
                </a:solidFill>
                <a:latin typeface="Raleway" panose="020B0503030101060003" pitchFamily="34" charset="-18"/>
                <a:ea typeface="Open Sans" pitchFamily="2" charset="0"/>
                <a:cs typeface="Open Sans" pitchFamily="2" charset="0"/>
              </a:rPr>
              <a:t>C</a:t>
            </a:r>
            <a:r>
              <a:rPr lang="en-US" b="1" dirty="0" err="1">
                <a:solidFill>
                  <a:srgbClr val="066E9F"/>
                </a:solidFill>
                <a:latin typeface="Raleway" panose="020B0503030101060003" pitchFamily="34" charset="-18"/>
                <a:ea typeface="Open Sans" pitchFamily="2" charset="0"/>
                <a:cs typeface="Open Sans" pitchFamily="2" charset="0"/>
              </a:rPr>
              <a:t>iljn</a:t>
            </a:r>
            <a:r>
              <a:rPr lang="sl-SI" b="1" dirty="0">
                <a:solidFill>
                  <a:srgbClr val="066E9F"/>
                </a:solidFill>
                <a:latin typeface="Raleway" panose="020B0503030101060003" pitchFamily="34" charset="-18"/>
                <a:ea typeface="Open Sans" pitchFamily="2" charset="0"/>
                <a:cs typeface="Open Sans" pitchFamily="2" charset="0"/>
              </a:rPr>
              <a:t>a</a:t>
            </a:r>
            <a:r>
              <a:rPr lang="en-US" b="1" dirty="0">
                <a:solidFill>
                  <a:srgbClr val="066E9F"/>
                </a:solidFill>
                <a:latin typeface="Raleway" panose="020B0503030101060003" pitchFamily="34" charset="-18"/>
                <a:ea typeface="Open Sans" pitchFamily="2" charset="0"/>
                <a:cs typeface="Open Sans" pitchFamily="2" charset="0"/>
              </a:rPr>
              <a:t> </a:t>
            </a:r>
            <a:r>
              <a:rPr lang="en-US" b="1" dirty="0" err="1">
                <a:solidFill>
                  <a:srgbClr val="066E9F"/>
                </a:solidFill>
                <a:latin typeface="Raleway" panose="020B0503030101060003" pitchFamily="34" charset="-18"/>
                <a:ea typeface="Open Sans" pitchFamily="2" charset="0"/>
                <a:cs typeface="Open Sans" pitchFamily="2" charset="0"/>
              </a:rPr>
              <a:t>skupin</a:t>
            </a:r>
            <a:r>
              <a:rPr lang="sl-SI" b="1" dirty="0">
                <a:solidFill>
                  <a:srgbClr val="066E9F"/>
                </a:solidFill>
                <a:latin typeface="Raleway" panose="020B0503030101060003" pitchFamily="34" charset="-18"/>
                <a:ea typeface="Open Sans" pitchFamily="2" charset="0"/>
                <a:cs typeface="Open Sans" pitchFamily="2" charset="0"/>
              </a:rPr>
              <a:t>a</a:t>
            </a:r>
            <a:endParaRPr lang="en-US" b="1" dirty="0">
              <a:solidFill>
                <a:srgbClr val="066E9F"/>
              </a:solidFill>
              <a:latin typeface="Raleway" panose="020B0503030101060003" pitchFamily="34" charset="-18"/>
              <a:ea typeface="Open Sans" pitchFamily="2" charset="0"/>
              <a:cs typeface="Open Sans" pitchFamily="2" charset="0"/>
            </a:endParaRPr>
          </a:p>
        </p:txBody>
      </p:sp>
      <p:sp>
        <p:nvSpPr>
          <p:cNvPr id="15" name="TextBox 14"/>
          <p:cNvSpPr txBox="1"/>
          <p:nvPr/>
        </p:nvSpPr>
        <p:spPr>
          <a:xfrm>
            <a:off x="496761" y="5257276"/>
            <a:ext cx="2533668" cy="369332"/>
          </a:xfrm>
          <a:prstGeom prst="rect">
            <a:avLst/>
          </a:prstGeom>
          <a:noFill/>
        </p:spPr>
        <p:txBody>
          <a:bodyPr wrap="square" rtlCol="0">
            <a:spAutoFit/>
          </a:bodyPr>
          <a:lstStyle/>
          <a:p>
            <a:r>
              <a:rPr lang="en-US" b="1" dirty="0" err="1">
                <a:solidFill>
                  <a:srgbClr val="719230"/>
                </a:solidFill>
                <a:latin typeface="Raleway" panose="020B0503030101060003" pitchFamily="34" charset="-18"/>
                <a:ea typeface="Open Sans" pitchFamily="2" charset="0"/>
                <a:cs typeface="Open Sans" pitchFamily="2" charset="0"/>
              </a:rPr>
              <a:t>Javn</a:t>
            </a:r>
            <a:r>
              <a:rPr lang="sl-SI" b="1" dirty="0">
                <a:solidFill>
                  <a:srgbClr val="719230"/>
                </a:solidFill>
                <a:latin typeface="Raleway" panose="020B0503030101060003" pitchFamily="34" charset="-18"/>
                <a:ea typeface="Open Sans" pitchFamily="2" charset="0"/>
                <a:cs typeface="Open Sans" pitchFamily="2" charset="0"/>
              </a:rPr>
              <a:t>o</a:t>
            </a:r>
            <a:r>
              <a:rPr lang="en-US" b="1" dirty="0">
                <a:solidFill>
                  <a:srgbClr val="719230"/>
                </a:solidFill>
                <a:latin typeface="Raleway" panose="020B0503030101060003" pitchFamily="34" charset="-18"/>
                <a:ea typeface="Open Sans" pitchFamily="2" charset="0"/>
                <a:cs typeface="Open Sans" pitchFamily="2" charset="0"/>
              </a:rPr>
              <a:t>, </a:t>
            </a:r>
            <a:r>
              <a:rPr lang="en-US" b="1" dirty="0" err="1">
                <a:solidFill>
                  <a:srgbClr val="719230"/>
                </a:solidFill>
                <a:latin typeface="Raleway" panose="020B0503030101060003" pitchFamily="34" charset="-18"/>
                <a:ea typeface="Open Sans" pitchFamily="2" charset="0"/>
                <a:cs typeface="Open Sans" pitchFamily="2" charset="0"/>
              </a:rPr>
              <a:t>primerjaln</a:t>
            </a:r>
            <a:r>
              <a:rPr lang="sl-SI" b="1" dirty="0">
                <a:solidFill>
                  <a:srgbClr val="719230"/>
                </a:solidFill>
                <a:latin typeface="Raleway" panose="020B0503030101060003" pitchFamily="34" charset="-18"/>
                <a:ea typeface="Open Sans" pitchFamily="2" charset="0"/>
                <a:cs typeface="Open Sans" pitchFamily="2" charset="0"/>
              </a:rPr>
              <a:t>o</a:t>
            </a:r>
            <a:endParaRPr lang="en-US" b="1" dirty="0">
              <a:solidFill>
                <a:srgbClr val="719230"/>
              </a:solidFill>
              <a:latin typeface="Raleway" panose="020B0503030101060003" pitchFamily="34" charset="-18"/>
              <a:ea typeface="Open Sans" pitchFamily="2" charset="0"/>
              <a:cs typeface="Open Sans" pitchFamily="2" charset="0"/>
            </a:endParaRPr>
          </a:p>
        </p:txBody>
      </p:sp>
      <p:sp>
        <p:nvSpPr>
          <p:cNvPr id="4" name="TextBox 3">
            <a:extLst>
              <a:ext uri="{FF2B5EF4-FFF2-40B4-BE49-F238E27FC236}">
                <a16:creationId xmlns:a16="http://schemas.microsoft.com/office/drawing/2014/main" id="{81E8EBB7-14B0-00F9-7BF0-C4EDDE2FEC3E}"/>
              </a:ext>
            </a:extLst>
          </p:cNvPr>
          <p:cNvSpPr txBox="1"/>
          <p:nvPr/>
        </p:nvSpPr>
        <p:spPr>
          <a:xfrm>
            <a:off x="485144" y="3391135"/>
            <a:ext cx="2647036" cy="369332"/>
          </a:xfrm>
          <a:prstGeom prst="rect">
            <a:avLst/>
          </a:prstGeom>
          <a:noFill/>
        </p:spPr>
        <p:txBody>
          <a:bodyPr wrap="square" rtlCol="0">
            <a:spAutoFit/>
          </a:bodyPr>
          <a:lstStyle/>
          <a:p>
            <a:r>
              <a:rPr lang="sl-SI" b="1" dirty="0">
                <a:solidFill>
                  <a:srgbClr val="F6A702"/>
                </a:solidFill>
                <a:latin typeface="Raleway" panose="020B0503030101060003" pitchFamily="34" charset="-18"/>
                <a:ea typeface="Open Sans" pitchFamily="2" charset="0"/>
                <a:cs typeface="Open Sans" pitchFamily="2" charset="0"/>
              </a:rPr>
              <a:t>Cilj analize</a:t>
            </a:r>
            <a:endParaRPr lang="en-US" b="1" dirty="0">
              <a:solidFill>
                <a:srgbClr val="F6A702"/>
              </a:solidFill>
              <a:latin typeface="Raleway" panose="020B0503030101060003" pitchFamily="34" charset="-18"/>
              <a:ea typeface="Open Sans" pitchFamily="2" charset="0"/>
              <a:cs typeface="Open Sans" pitchFamily="2" charset="0"/>
            </a:endParaRPr>
          </a:p>
        </p:txBody>
      </p:sp>
    </p:spTree>
    <p:extLst>
      <p:ext uri="{BB962C8B-B14F-4D97-AF65-F5344CB8AC3E}">
        <p14:creationId xmlns:p14="http://schemas.microsoft.com/office/powerpoint/2010/main" val="1824918989"/>
      </p:ext>
    </p:extLst>
  </p:cSld>
  <p:clrMapOvr>
    <a:masterClrMapping/>
  </p:clrMapOvr>
  <mc:AlternateContent xmlns:mc="http://schemas.openxmlformats.org/markup-compatibility/2006" xmlns:p14="http://schemas.microsoft.com/office/powerpoint/2010/main">
    <mc:Choice Requires="p14">
      <p:transition spd="slow" p14:dur="2000" advTm="156023"/>
    </mc:Choice>
    <mc:Fallback xmlns="">
      <p:transition spd="slow" advTm="156023"/>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74638"/>
            <a:ext cx="10972800" cy="1143000"/>
          </a:xfrm>
          <a:prstGeom prst="rect">
            <a:avLst/>
          </a:prstGeom>
        </p:spPr>
        <p:txBody>
          <a:bodyPr/>
          <a:lstStyle/>
          <a:p>
            <a:r>
              <a:rPr lang="sl" dirty="0"/>
              <a:t>openLCA </a:t>
            </a:r>
            <a:r>
              <a:rPr lang="sl" dirty="0">
                <a:solidFill>
                  <a:srgbClr val="00B1F1"/>
                </a:solidFill>
              </a:rPr>
              <a:t>Nexus</a:t>
            </a:r>
            <a:endParaRPr lang="en-GB" dirty="0">
              <a:solidFill>
                <a:srgbClr val="00B1F1"/>
              </a:solidFill>
            </a:endParaRPr>
          </a:p>
        </p:txBody>
      </p:sp>
      <p:pic>
        <p:nvPicPr>
          <p:cNvPr id="2" name="Grafik 1">
            <a:extLst>
              <a:ext uri="{FF2B5EF4-FFF2-40B4-BE49-F238E27FC236}">
                <a16:creationId xmlns:a16="http://schemas.microsoft.com/office/drawing/2014/main" id="{06F13EAC-00AA-436D-B4B7-67B69F8223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1346828"/>
            <a:ext cx="4343400" cy="4370869"/>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A3477F51-3526-4B47-8411-220290A3628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1600" y="2616607"/>
            <a:ext cx="6617855" cy="3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31830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4102F-5897-F30F-10D6-F9FE4BD5C8E5}"/>
              </a:ext>
            </a:extLst>
          </p:cNvPr>
          <p:cNvSpPr>
            <a:spLocks noGrp="1"/>
          </p:cNvSpPr>
          <p:nvPr>
            <p:ph type="title"/>
          </p:nvPr>
        </p:nvSpPr>
        <p:spPr/>
        <p:txBody>
          <a:bodyPr/>
          <a:lstStyle/>
          <a:p>
            <a:r>
              <a:rPr lang="sl-SI" dirty="0"/>
              <a:t>Najlepša hvala</a:t>
            </a:r>
            <a:br>
              <a:rPr lang="sl-SI" dirty="0"/>
            </a:br>
            <a:endParaRPr lang="sl-SI" dirty="0"/>
          </a:p>
        </p:txBody>
      </p:sp>
      <p:pic>
        <p:nvPicPr>
          <p:cNvPr id="4" name="Picture 3">
            <a:extLst>
              <a:ext uri="{FF2B5EF4-FFF2-40B4-BE49-F238E27FC236}">
                <a16:creationId xmlns:a16="http://schemas.microsoft.com/office/drawing/2014/main" id="{8EBE4CE9-F3E2-63CC-8FBF-7B7D8B12D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5800" y="4267200"/>
            <a:ext cx="1227411" cy="429442"/>
          </a:xfrm>
          <a:prstGeom prst="rect">
            <a:avLst/>
          </a:prstGeom>
        </p:spPr>
      </p:pic>
    </p:spTree>
    <p:extLst>
      <p:ext uri="{BB962C8B-B14F-4D97-AF65-F5344CB8AC3E}">
        <p14:creationId xmlns:p14="http://schemas.microsoft.com/office/powerpoint/2010/main" val="2716616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303213"/>
            <a:ext cx="10515600" cy="1325562"/>
          </a:xfrm>
          <a:prstGeom prst="rect">
            <a:avLst/>
          </a:prstGeom>
        </p:spPr>
        <p:txBody>
          <a:bodyPr>
            <a:normAutofit/>
          </a:bodyPr>
          <a:lstStyle/>
          <a:p>
            <a:r>
              <a:rPr lang="sl-SI" dirty="0">
                <a:latin typeface="Raleway Black" panose="020B0A03030101060003" pitchFamily="34" charset="-18"/>
              </a:rPr>
              <a:t>Kaj je funkcijska enota?</a:t>
            </a:r>
            <a:endParaRPr lang="en-US" dirty="0">
              <a:latin typeface="Raleway Black" panose="020B0A03030101060003" pitchFamily="34" charset="-18"/>
            </a:endParaRPr>
          </a:p>
        </p:txBody>
      </p:sp>
      <p:sp>
        <p:nvSpPr>
          <p:cNvPr id="16" name="Content Placeholder 2"/>
          <p:cNvSpPr txBox="1">
            <a:spLocks/>
          </p:cNvSpPr>
          <p:nvPr/>
        </p:nvSpPr>
        <p:spPr>
          <a:xfrm>
            <a:off x="519764" y="3288833"/>
            <a:ext cx="7595536" cy="1937685"/>
          </a:xfrm>
          <a:prstGeom prst="rect">
            <a:avLst/>
          </a:prstGeom>
        </p:spPr>
        <p:txBody>
          <a:bodyPr vert="horz" lIns="0" tIns="45720" rIns="0" bIns="45720" rtlCol="0" anchor="t">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120000"/>
              </a:lnSpc>
            </a:pPr>
            <a:r>
              <a:rPr lang="en-US" sz="2400" dirty="0">
                <a:latin typeface="Raleway" panose="020B0503030101060003" pitchFamily="34" charset="-18"/>
                <a:ea typeface="Open Sans" pitchFamily="2" charset="0"/>
                <a:cs typeface="Open Sans" pitchFamily="2" charset="0"/>
              </a:rPr>
              <a:t>“</a:t>
            </a:r>
            <a:r>
              <a:rPr lang="sl-SI" sz="2400" dirty="0">
                <a:latin typeface="Raleway" panose="020B0503030101060003" pitchFamily="34" charset="-18"/>
                <a:ea typeface="Open Sans" pitchFamily="2" charset="0"/>
                <a:cs typeface="Open Sans" pitchFamily="2" charset="0"/>
              </a:rPr>
              <a:t>Funkcijska enota je </a:t>
            </a:r>
            <a:r>
              <a:rPr lang="sl-SI" sz="2400" dirty="0">
                <a:highlight>
                  <a:srgbClr val="A2C219"/>
                </a:highlight>
                <a:latin typeface="Raleway" panose="020B0503030101060003" pitchFamily="34" charset="-18"/>
                <a:ea typeface="Open Sans" pitchFamily="2" charset="0"/>
                <a:cs typeface="Open Sans" pitchFamily="2" charset="0"/>
              </a:rPr>
              <a:t>merljiva referenca</a:t>
            </a:r>
            <a:r>
              <a:rPr lang="sl-SI" sz="2400" dirty="0">
                <a:latin typeface="Raleway" panose="020B0503030101060003" pitchFamily="34" charset="-18"/>
                <a:ea typeface="Open Sans" pitchFamily="2" charset="0"/>
                <a:cs typeface="Open Sans" pitchFamily="2" charset="0"/>
              </a:rPr>
              <a:t>, ki določa </a:t>
            </a:r>
            <a:r>
              <a:rPr lang="sl-SI" sz="2400" dirty="0">
                <a:highlight>
                  <a:srgbClr val="A2C219"/>
                </a:highlight>
                <a:latin typeface="Raleway" panose="020B0503030101060003" pitchFamily="34" charset="-18"/>
                <a:ea typeface="Open Sans" pitchFamily="2" charset="0"/>
                <a:cs typeface="Open Sans" pitchFamily="2" charset="0"/>
              </a:rPr>
              <a:t>količinsko osnovo </a:t>
            </a:r>
            <a:r>
              <a:rPr lang="sl-SI" sz="2400" dirty="0">
                <a:latin typeface="Raleway" panose="020B0503030101060003" pitchFamily="34" charset="-18"/>
                <a:ea typeface="Open Sans" pitchFamily="2" charset="0"/>
                <a:cs typeface="Open Sans" pitchFamily="2" charset="0"/>
              </a:rPr>
              <a:t>za analizo življenjskega cikla. Predstavlja funkcijo izdelka ali storitve in omogoča, da se </a:t>
            </a:r>
            <a:r>
              <a:rPr lang="sl-SI" sz="2400" dirty="0" err="1">
                <a:latin typeface="Raleway" panose="020B0503030101060003" pitchFamily="34" charset="-18"/>
                <a:ea typeface="Open Sans" pitchFamily="2" charset="0"/>
                <a:cs typeface="Open Sans" pitchFamily="2" charset="0"/>
              </a:rPr>
              <a:t>okoljski</a:t>
            </a:r>
            <a:r>
              <a:rPr lang="sl-SI" sz="2400" dirty="0">
                <a:latin typeface="Raleway" panose="020B0503030101060003" pitchFamily="34" charset="-18"/>
                <a:ea typeface="Open Sans" pitchFamily="2" charset="0"/>
                <a:cs typeface="Open Sans" pitchFamily="2" charset="0"/>
              </a:rPr>
              <a:t> vplivi ocenijo in primerjajo </a:t>
            </a:r>
            <a:r>
              <a:rPr lang="sl-SI" sz="2400" dirty="0">
                <a:highlight>
                  <a:srgbClr val="A2C219"/>
                </a:highlight>
                <a:latin typeface="Raleway" panose="020B0503030101060003" pitchFamily="34" charset="-18"/>
                <a:ea typeface="Open Sans" pitchFamily="2" charset="0"/>
                <a:cs typeface="Open Sans" pitchFamily="2" charset="0"/>
              </a:rPr>
              <a:t>na enoten </a:t>
            </a:r>
            <a:r>
              <a:rPr lang="sl-SI" sz="2400" dirty="0">
                <a:latin typeface="Raleway" panose="020B0503030101060003" pitchFamily="34" charset="-18"/>
                <a:ea typeface="Open Sans" pitchFamily="2" charset="0"/>
                <a:cs typeface="Open Sans" pitchFamily="2" charset="0"/>
              </a:rPr>
              <a:t>in </a:t>
            </a:r>
            <a:r>
              <a:rPr lang="sl-SI" sz="2400" dirty="0">
                <a:highlight>
                  <a:srgbClr val="A2C219"/>
                </a:highlight>
                <a:latin typeface="Raleway" panose="020B0503030101060003" pitchFamily="34" charset="-18"/>
                <a:ea typeface="Open Sans" pitchFamily="2" charset="0"/>
                <a:cs typeface="Open Sans" pitchFamily="2" charset="0"/>
              </a:rPr>
              <a:t>objektiven način</a:t>
            </a:r>
            <a:r>
              <a:rPr lang="sl-SI" sz="2400" dirty="0">
                <a:latin typeface="Raleway" panose="020B0503030101060003" pitchFamily="34" charset="-18"/>
                <a:ea typeface="Open Sans" pitchFamily="2" charset="0"/>
                <a:cs typeface="Open Sans" pitchFamily="2" charset="0"/>
              </a:rPr>
              <a:t>.“</a:t>
            </a:r>
            <a:endParaRPr lang="en-US" sz="2400" dirty="0">
              <a:latin typeface="Raleway" panose="020B0503030101060003" pitchFamily="34" charset="-18"/>
              <a:ea typeface="Open Sans" pitchFamily="2" charset="0"/>
              <a:cs typeface="Open Sans" pitchFamily="2" charset="0"/>
            </a:endParaRPr>
          </a:p>
        </p:txBody>
      </p:sp>
      <p:sp>
        <p:nvSpPr>
          <p:cNvPr id="17" name="Rectangle 16"/>
          <p:cNvSpPr/>
          <p:nvPr/>
        </p:nvSpPr>
        <p:spPr>
          <a:xfrm>
            <a:off x="1330256" y="2099524"/>
            <a:ext cx="5646057" cy="725714"/>
          </a:xfrm>
          <a:prstGeom prst="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5">
                    <a:lumMod val="75000"/>
                  </a:schemeClr>
                </a:solidFill>
                <a:latin typeface="Raleway Black" panose="020B0A03030101060003" pitchFamily="34" charset="-18"/>
                <a:ea typeface="Open Sans ExtraBold" pitchFamily="2" charset="0"/>
                <a:cs typeface="Open Sans ExtraBold" pitchFamily="2" charset="0"/>
              </a:rPr>
              <a:t>Fun</a:t>
            </a:r>
            <a:r>
              <a:rPr lang="sl-SI" sz="3200" b="1" dirty="0" err="1">
                <a:solidFill>
                  <a:schemeClr val="accent5">
                    <a:lumMod val="75000"/>
                  </a:schemeClr>
                </a:solidFill>
                <a:latin typeface="Raleway Black" panose="020B0A03030101060003" pitchFamily="34" charset="-18"/>
                <a:ea typeface="Open Sans ExtraBold" pitchFamily="2" charset="0"/>
                <a:cs typeface="Open Sans ExtraBold" pitchFamily="2" charset="0"/>
              </a:rPr>
              <a:t>kcijska</a:t>
            </a:r>
            <a:r>
              <a:rPr lang="sl-SI" sz="3200" b="1" dirty="0">
                <a:solidFill>
                  <a:schemeClr val="accent5">
                    <a:lumMod val="75000"/>
                  </a:schemeClr>
                </a:solidFill>
                <a:latin typeface="Raleway Black" panose="020B0A03030101060003" pitchFamily="34" charset="-18"/>
                <a:ea typeface="Open Sans ExtraBold" pitchFamily="2" charset="0"/>
                <a:cs typeface="Open Sans ExtraBold" pitchFamily="2" charset="0"/>
              </a:rPr>
              <a:t> enota</a:t>
            </a:r>
            <a:endParaRPr lang="en-US" sz="3200" b="1" dirty="0">
              <a:solidFill>
                <a:schemeClr val="accent5">
                  <a:lumMod val="75000"/>
                </a:schemeClr>
              </a:solidFill>
              <a:latin typeface="Raleway Black" panose="020B0A03030101060003" pitchFamily="34" charset="-18"/>
              <a:ea typeface="Open Sans ExtraBold" pitchFamily="2" charset="0"/>
              <a:cs typeface="Open Sans ExtraBold" pitchFamily="2" charset="0"/>
            </a:endParaRPr>
          </a:p>
        </p:txBody>
      </p:sp>
      <p:graphicFrame>
        <p:nvGraphicFramePr>
          <p:cNvPr id="3" name="Diagram 2">
            <a:extLst>
              <a:ext uri="{FF2B5EF4-FFF2-40B4-BE49-F238E27FC236}">
                <a16:creationId xmlns:a16="http://schemas.microsoft.com/office/drawing/2014/main" id="{B5ABF7DD-3EBE-321D-A698-D1AFCA758985}"/>
              </a:ext>
            </a:extLst>
          </p:cNvPr>
          <p:cNvGraphicFramePr/>
          <p:nvPr/>
        </p:nvGraphicFramePr>
        <p:xfrm>
          <a:off x="8115300" y="1989093"/>
          <a:ext cx="3924301" cy="4354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9951149"/>
      </p:ext>
    </p:extLst>
  </p:cSld>
  <p:clrMapOvr>
    <a:masterClrMapping/>
  </p:clrMapOvr>
  <mc:AlternateContent xmlns:mc="http://schemas.openxmlformats.org/markup-compatibility/2006" xmlns:p14="http://schemas.microsoft.com/office/powerpoint/2010/main">
    <mc:Choice Requires="p14">
      <p:transition spd="slow" p14:dur="2000" advTm="16677"/>
    </mc:Choice>
    <mc:Fallback xmlns="">
      <p:transition spd="slow" advTm="1667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1">
            <a:extLst>
              <a:ext uri="{FF2B5EF4-FFF2-40B4-BE49-F238E27FC236}">
                <a16:creationId xmlns:a16="http://schemas.microsoft.com/office/drawing/2014/main" id="{F5B2D95A-A809-85A6-1330-43A766772C2B}"/>
              </a:ext>
            </a:extLst>
          </p:cNvPr>
          <p:cNvSpPr>
            <a:spLocks noGrp="1"/>
          </p:cNvSpPr>
          <p:nvPr>
            <p:ph type="body" sz="quarter" idx="4294967295"/>
          </p:nvPr>
        </p:nvSpPr>
        <p:spPr>
          <a:xfrm>
            <a:off x="485965" y="1369619"/>
            <a:ext cx="11074400" cy="762000"/>
          </a:xfrm>
          <a:prstGeom prst="rect">
            <a:avLst/>
          </a:prstGeom>
        </p:spPr>
        <p:txBody>
          <a:bodyPr/>
          <a:lstStyle/>
          <a:p>
            <a:pPr>
              <a:buClr>
                <a:schemeClr val="tx1">
                  <a:lumMod val="65000"/>
                  <a:lumOff val="35000"/>
                </a:schemeClr>
              </a:buClr>
            </a:pPr>
            <a:r>
              <a:rPr lang="en-US" kern="0" dirty="0" err="1">
                <a:solidFill>
                  <a:schemeClr val="tx1">
                    <a:lumMod val="65000"/>
                    <a:lumOff val="35000"/>
                  </a:schemeClr>
                </a:solidFill>
                <a:latin typeface="Raleway" panose="020B0503030101060003" pitchFamily="34" charset="-18"/>
              </a:rPr>
              <a:t>Evropska</a:t>
            </a:r>
            <a:r>
              <a:rPr lang="en-US" kern="0" dirty="0">
                <a:solidFill>
                  <a:schemeClr val="tx1">
                    <a:lumMod val="65000"/>
                    <a:lumOff val="35000"/>
                  </a:schemeClr>
                </a:solidFill>
                <a:latin typeface="Raleway" panose="020B0503030101060003" pitchFamily="34" charset="-18"/>
              </a:rPr>
              <a:t> </a:t>
            </a:r>
            <a:r>
              <a:rPr lang="en-US" kern="0" dirty="0" err="1">
                <a:solidFill>
                  <a:schemeClr val="tx1">
                    <a:lumMod val="65000"/>
                    <a:lumOff val="35000"/>
                  </a:schemeClr>
                </a:solidFill>
                <a:latin typeface="Raleway" panose="020B0503030101060003" pitchFamily="34" charset="-18"/>
              </a:rPr>
              <a:t>komisija</a:t>
            </a:r>
            <a:r>
              <a:rPr lang="en-US" kern="0" dirty="0">
                <a:solidFill>
                  <a:schemeClr val="tx1">
                    <a:lumMod val="65000"/>
                    <a:lumOff val="35000"/>
                  </a:schemeClr>
                </a:solidFill>
                <a:latin typeface="Raleway" panose="020B0503030101060003" pitchFamily="34" charset="-18"/>
              </a:rPr>
              <a:t> </a:t>
            </a:r>
            <a:r>
              <a:rPr lang="en-US" kern="0" dirty="0" err="1">
                <a:solidFill>
                  <a:schemeClr val="tx1">
                    <a:lumMod val="65000"/>
                    <a:lumOff val="35000"/>
                  </a:schemeClr>
                </a:solidFill>
                <a:latin typeface="Raleway" panose="020B0503030101060003" pitchFamily="34" charset="-18"/>
              </a:rPr>
              <a:t>podaja</a:t>
            </a:r>
            <a:r>
              <a:rPr lang="en-US" kern="0" dirty="0">
                <a:solidFill>
                  <a:schemeClr val="tx1">
                    <a:lumMod val="65000"/>
                    <a:lumOff val="35000"/>
                  </a:schemeClr>
                </a:solidFill>
                <a:latin typeface="Raleway" panose="020B0503030101060003" pitchFamily="34" charset="-18"/>
              </a:rPr>
              <a:t> </a:t>
            </a:r>
            <a:r>
              <a:rPr lang="en-US" kern="0" dirty="0" err="1">
                <a:solidFill>
                  <a:schemeClr val="tx1">
                    <a:lumMod val="65000"/>
                    <a:lumOff val="35000"/>
                  </a:schemeClr>
                </a:solidFill>
                <a:latin typeface="Raleway" panose="020B0503030101060003" pitchFamily="34" charset="-18"/>
              </a:rPr>
              <a:t>nekatera</a:t>
            </a:r>
            <a:r>
              <a:rPr lang="en-US" kern="0" dirty="0">
                <a:solidFill>
                  <a:schemeClr val="tx1">
                    <a:lumMod val="65000"/>
                    <a:lumOff val="35000"/>
                  </a:schemeClr>
                </a:solidFill>
                <a:latin typeface="Raleway" panose="020B0503030101060003" pitchFamily="34" charset="-18"/>
              </a:rPr>
              <a:t> </a:t>
            </a:r>
            <a:r>
              <a:rPr lang="en-US" kern="0" dirty="0" err="1">
                <a:solidFill>
                  <a:schemeClr val="tx1">
                    <a:lumMod val="65000"/>
                    <a:lumOff val="35000"/>
                  </a:schemeClr>
                </a:solidFill>
                <a:latin typeface="Raleway" panose="020B0503030101060003" pitchFamily="34" charset="-18"/>
              </a:rPr>
              <a:t>smernice</a:t>
            </a:r>
            <a:r>
              <a:rPr lang="en-US" kern="0" dirty="0">
                <a:solidFill>
                  <a:schemeClr val="tx1">
                    <a:lumMod val="65000"/>
                    <a:lumOff val="35000"/>
                  </a:schemeClr>
                </a:solidFill>
                <a:latin typeface="Raleway" panose="020B0503030101060003" pitchFamily="34" charset="-18"/>
              </a:rPr>
              <a:t> za </a:t>
            </a:r>
            <a:r>
              <a:rPr lang="en-US" kern="0" dirty="0" err="1">
                <a:solidFill>
                  <a:schemeClr val="tx1">
                    <a:lumMod val="65000"/>
                    <a:lumOff val="35000"/>
                  </a:schemeClr>
                </a:solidFill>
                <a:latin typeface="Raleway" panose="020B0503030101060003" pitchFamily="34" charset="-18"/>
              </a:rPr>
              <a:t>opredelitev</a:t>
            </a:r>
            <a:r>
              <a:rPr lang="en-US" kern="0" dirty="0">
                <a:solidFill>
                  <a:schemeClr val="tx1">
                    <a:lumMod val="65000"/>
                    <a:lumOff val="35000"/>
                  </a:schemeClr>
                </a:solidFill>
                <a:latin typeface="Raleway" panose="020B0503030101060003" pitchFamily="34" charset="-18"/>
              </a:rPr>
              <a:t>, </a:t>
            </a:r>
            <a:r>
              <a:rPr lang="en-US" kern="0" dirty="0" err="1">
                <a:solidFill>
                  <a:schemeClr val="tx1">
                    <a:lumMod val="65000"/>
                    <a:lumOff val="35000"/>
                  </a:schemeClr>
                </a:solidFill>
                <a:latin typeface="Raleway" panose="020B0503030101060003" pitchFamily="34" charset="-18"/>
              </a:rPr>
              <a:t>pri</a:t>
            </a:r>
            <a:r>
              <a:rPr lang="en-US" kern="0" dirty="0">
                <a:solidFill>
                  <a:schemeClr val="tx1">
                    <a:lumMod val="65000"/>
                    <a:lumOff val="35000"/>
                  </a:schemeClr>
                </a:solidFill>
                <a:latin typeface="Raleway" panose="020B0503030101060003" pitchFamily="34" charset="-18"/>
              </a:rPr>
              <a:t> </a:t>
            </a:r>
            <a:r>
              <a:rPr lang="en-US" kern="0" dirty="0" err="1">
                <a:solidFill>
                  <a:schemeClr val="tx1">
                    <a:lumMod val="65000"/>
                    <a:lumOff val="35000"/>
                  </a:schemeClr>
                </a:solidFill>
                <a:latin typeface="Raleway" panose="020B0503030101060003" pitchFamily="34" charset="-18"/>
              </a:rPr>
              <a:t>čemer</a:t>
            </a:r>
            <a:r>
              <a:rPr lang="en-US" kern="0" dirty="0">
                <a:solidFill>
                  <a:schemeClr val="tx1">
                    <a:lumMod val="65000"/>
                    <a:lumOff val="35000"/>
                  </a:schemeClr>
                </a:solidFill>
                <a:latin typeface="Raleway" panose="020B0503030101060003" pitchFamily="34" charset="-18"/>
              </a:rPr>
              <a:t> </a:t>
            </a:r>
            <a:r>
              <a:rPr lang="en-US" kern="0" dirty="0" err="1">
                <a:solidFill>
                  <a:schemeClr val="tx1">
                    <a:lumMod val="65000"/>
                    <a:lumOff val="35000"/>
                  </a:schemeClr>
                </a:solidFill>
                <a:latin typeface="Raleway" panose="020B0503030101060003" pitchFamily="34" charset="-18"/>
              </a:rPr>
              <a:t>obravnava</a:t>
            </a:r>
            <a:r>
              <a:rPr lang="en-US" kern="0" dirty="0">
                <a:solidFill>
                  <a:schemeClr val="tx1">
                    <a:lumMod val="65000"/>
                    <a:lumOff val="35000"/>
                  </a:schemeClr>
                </a:solidFill>
                <a:latin typeface="Raleway" panose="020B0503030101060003" pitchFamily="34" charset="-18"/>
              </a:rPr>
              <a:t> </a:t>
            </a:r>
            <a:r>
              <a:rPr lang="en-US" kern="0" dirty="0" err="1">
                <a:solidFill>
                  <a:schemeClr val="tx1">
                    <a:lumMod val="65000"/>
                    <a:lumOff val="35000"/>
                  </a:schemeClr>
                </a:solidFill>
                <a:latin typeface="Raleway" panose="020B0503030101060003" pitchFamily="34" charset="-18"/>
              </a:rPr>
              <a:t>ključne</a:t>
            </a:r>
            <a:r>
              <a:rPr lang="en-US" kern="0" dirty="0">
                <a:solidFill>
                  <a:schemeClr val="tx1">
                    <a:lumMod val="65000"/>
                    <a:lumOff val="35000"/>
                  </a:schemeClr>
                </a:solidFill>
                <a:latin typeface="Raleway" panose="020B0503030101060003" pitchFamily="34" charset="-18"/>
              </a:rPr>
              <a:t> </a:t>
            </a:r>
            <a:r>
              <a:rPr lang="en-US" kern="0" dirty="0" err="1">
                <a:solidFill>
                  <a:schemeClr val="tx1">
                    <a:lumMod val="65000"/>
                    <a:lumOff val="35000"/>
                  </a:schemeClr>
                </a:solidFill>
                <a:latin typeface="Raleway" panose="020B0503030101060003" pitchFamily="34" charset="-18"/>
              </a:rPr>
              <a:t>vidike</a:t>
            </a:r>
            <a:r>
              <a:rPr lang="en-US" kern="0" dirty="0">
                <a:solidFill>
                  <a:schemeClr val="tx1">
                    <a:lumMod val="65000"/>
                    <a:lumOff val="35000"/>
                  </a:schemeClr>
                </a:solidFill>
                <a:latin typeface="Raleway" panose="020B0503030101060003" pitchFamily="34" charset="-18"/>
              </a:rPr>
              <a:t> s </a:t>
            </a:r>
            <a:r>
              <a:rPr lang="en-US" kern="0" dirty="0" err="1">
                <a:solidFill>
                  <a:schemeClr val="tx1">
                    <a:lumMod val="65000"/>
                    <a:lumOff val="35000"/>
                  </a:schemeClr>
                </a:solidFill>
                <a:latin typeface="Raleway" panose="020B0503030101060003" pitchFamily="34" charset="-18"/>
              </a:rPr>
              <a:t>pomočjo</a:t>
            </a:r>
            <a:r>
              <a:rPr lang="en-US" kern="0" dirty="0">
                <a:solidFill>
                  <a:schemeClr val="tx1">
                    <a:lumMod val="65000"/>
                    <a:lumOff val="35000"/>
                  </a:schemeClr>
                </a:solidFill>
                <a:latin typeface="Raleway" panose="020B0503030101060003" pitchFamily="34" charset="-18"/>
              </a:rPr>
              <a:t> </a:t>
            </a:r>
            <a:r>
              <a:rPr lang="en-US" kern="0" dirty="0" err="1">
                <a:solidFill>
                  <a:schemeClr val="tx1">
                    <a:lumMod val="65000"/>
                    <a:lumOff val="35000"/>
                  </a:schemeClr>
                </a:solidFill>
                <a:latin typeface="Raleway" panose="020B0503030101060003" pitchFamily="34" charset="-18"/>
              </a:rPr>
              <a:t>vprašanj</a:t>
            </a:r>
            <a:r>
              <a:rPr lang="en-US" kern="0" dirty="0">
                <a:solidFill>
                  <a:schemeClr val="tx1">
                    <a:lumMod val="65000"/>
                    <a:lumOff val="35000"/>
                  </a:schemeClr>
                </a:solidFill>
                <a:latin typeface="Raleway" panose="020B0503030101060003" pitchFamily="34" charset="-18"/>
              </a:rPr>
              <a:t>:</a:t>
            </a:r>
          </a:p>
        </p:txBody>
      </p:sp>
      <p:sp>
        <p:nvSpPr>
          <p:cNvPr id="33" name="TextBox 32">
            <a:extLst>
              <a:ext uri="{FF2B5EF4-FFF2-40B4-BE49-F238E27FC236}">
                <a16:creationId xmlns:a16="http://schemas.microsoft.com/office/drawing/2014/main" id="{82A742D1-2123-5480-1C2D-2C3E666E2047}"/>
              </a:ext>
            </a:extLst>
          </p:cNvPr>
          <p:cNvSpPr txBox="1"/>
          <p:nvPr/>
        </p:nvSpPr>
        <p:spPr>
          <a:xfrm>
            <a:off x="485965" y="6400405"/>
            <a:ext cx="6094070" cy="307777"/>
          </a:xfrm>
          <a:prstGeom prst="rect">
            <a:avLst/>
          </a:prstGeom>
          <a:noFill/>
        </p:spPr>
        <p:txBody>
          <a:bodyPr wrap="square">
            <a:spAutoFit/>
          </a:bodyPr>
          <a:lstStyle/>
          <a:p>
            <a:r>
              <a:rPr lang="sl-SI" sz="1400" dirty="0">
                <a:solidFill>
                  <a:schemeClr val="tx1">
                    <a:lumMod val="50000"/>
                    <a:lumOff val="50000"/>
                  </a:schemeClr>
                </a:solidFill>
                <a:latin typeface="Raleway" panose="020B0503030101060003" pitchFamily="34" charset="-18"/>
              </a:rPr>
              <a:t>Vir</a:t>
            </a:r>
            <a:r>
              <a:rPr lang="en-GB" sz="1400" dirty="0">
                <a:solidFill>
                  <a:schemeClr val="tx1">
                    <a:lumMod val="50000"/>
                    <a:lumOff val="50000"/>
                  </a:schemeClr>
                </a:solidFill>
                <a:latin typeface="Raleway" panose="020B0503030101060003" pitchFamily="34" charset="-18"/>
              </a:rPr>
              <a:t>: Plastics LCA method JRC Technical Report (European Commission) </a:t>
            </a:r>
          </a:p>
        </p:txBody>
      </p:sp>
      <p:sp>
        <p:nvSpPr>
          <p:cNvPr id="2" name="Title 1">
            <a:extLst>
              <a:ext uri="{FF2B5EF4-FFF2-40B4-BE49-F238E27FC236}">
                <a16:creationId xmlns:a16="http://schemas.microsoft.com/office/drawing/2014/main" id="{1897A778-EA42-5E4F-797A-6F2835A91A4A}"/>
              </a:ext>
            </a:extLst>
          </p:cNvPr>
          <p:cNvSpPr txBox="1">
            <a:spLocks/>
          </p:cNvSpPr>
          <p:nvPr/>
        </p:nvSpPr>
        <p:spPr>
          <a:xfrm>
            <a:off x="631635" y="126958"/>
            <a:ext cx="10515600" cy="132556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tx1">
                    <a:lumMod val="65000"/>
                    <a:lumOff val="35000"/>
                  </a:schemeClr>
                </a:solidFill>
                <a:latin typeface="Neo Sans Pro" panose="020B0504030504040204" pitchFamily="34" charset="0"/>
                <a:ea typeface="+mj-ea"/>
                <a:cs typeface="+mj-cs"/>
              </a:defRPr>
            </a:lvl1pPr>
          </a:lstStyle>
          <a:p>
            <a:r>
              <a:rPr lang="sl-SI" dirty="0">
                <a:latin typeface="Raleway Black" panose="020B0A03030101060003" pitchFamily="34" charset="-18"/>
              </a:rPr>
              <a:t>Funkcijska enota</a:t>
            </a:r>
            <a:endParaRPr lang="en-US" dirty="0">
              <a:latin typeface="Raleway Black" panose="020B0A03030101060003" pitchFamily="34" charset="-18"/>
            </a:endParaRPr>
          </a:p>
        </p:txBody>
      </p:sp>
      <p:graphicFrame>
        <p:nvGraphicFramePr>
          <p:cNvPr id="7" name="Table 6">
            <a:extLst>
              <a:ext uri="{FF2B5EF4-FFF2-40B4-BE49-F238E27FC236}">
                <a16:creationId xmlns:a16="http://schemas.microsoft.com/office/drawing/2014/main" id="{CD6B822B-0E39-727F-3DF7-1C76065D88B2}"/>
              </a:ext>
            </a:extLst>
          </p:cNvPr>
          <p:cNvGraphicFramePr>
            <a:graphicFrameLocks noGrp="1"/>
          </p:cNvGraphicFramePr>
          <p:nvPr>
            <p:extLst>
              <p:ext uri="{D42A27DB-BD31-4B8C-83A1-F6EECF244321}">
                <p14:modId xmlns:p14="http://schemas.microsoft.com/office/powerpoint/2010/main" val="646096333"/>
              </p:ext>
            </p:extLst>
          </p:nvPr>
        </p:nvGraphicFramePr>
        <p:xfrm>
          <a:off x="457200" y="2438400"/>
          <a:ext cx="8534400" cy="3840655"/>
        </p:xfrm>
        <a:graphic>
          <a:graphicData uri="http://schemas.openxmlformats.org/drawingml/2006/table">
            <a:tbl>
              <a:tblPr firstRow="1" firstCol="1" bandRow="1">
                <a:tableStyleId>{69012ECD-51FC-41F1-AA8D-1B2483CD663E}</a:tableStyleId>
              </a:tblPr>
              <a:tblGrid>
                <a:gridCol w="4267200">
                  <a:extLst>
                    <a:ext uri="{9D8B030D-6E8A-4147-A177-3AD203B41FA5}">
                      <a16:colId xmlns:a16="http://schemas.microsoft.com/office/drawing/2014/main" val="495962490"/>
                    </a:ext>
                  </a:extLst>
                </a:gridCol>
                <a:gridCol w="4267200">
                  <a:extLst>
                    <a:ext uri="{9D8B030D-6E8A-4147-A177-3AD203B41FA5}">
                      <a16:colId xmlns:a16="http://schemas.microsoft.com/office/drawing/2014/main" val="1741215737"/>
                    </a:ext>
                  </a:extLst>
                </a:gridCol>
              </a:tblGrid>
              <a:tr h="322219">
                <a:tc>
                  <a:txBody>
                    <a:bodyPr/>
                    <a:lstStyle/>
                    <a:p>
                      <a:pPr>
                        <a:lnSpc>
                          <a:spcPct val="115000"/>
                        </a:lnSpc>
                        <a:spcAft>
                          <a:spcPts val="1000"/>
                        </a:spcAft>
                        <a:buNone/>
                      </a:pPr>
                      <a:r>
                        <a:rPr lang="en-US" sz="1400" dirty="0">
                          <a:effectLst/>
                          <a:latin typeface="Raleway" panose="020B0503030101060003" pitchFamily="34" charset="-18"/>
                        </a:rPr>
                        <a:t>Vidik</a:t>
                      </a:r>
                      <a:endParaRPr lang="sl-SI" sz="1400" dirty="0">
                        <a:effectLst/>
                        <a:latin typeface="Raleway" panose="020B0503030101060003" pitchFamily="34" charset="-18"/>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400" dirty="0">
                          <a:effectLst/>
                          <a:latin typeface="Raleway" panose="020B0503030101060003" pitchFamily="34" charset="-18"/>
                        </a:rPr>
                        <a:t>Primer</a:t>
                      </a:r>
                      <a:endParaRPr lang="sl-SI" sz="1400" dirty="0">
                        <a:effectLst/>
                        <a:latin typeface="Raleway" panose="020B0503030101060003" pitchFamily="34" charset="-18"/>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803809796"/>
                  </a:ext>
                </a:extLst>
              </a:tr>
              <a:tr h="666552">
                <a:tc>
                  <a:txBody>
                    <a:bodyPr/>
                    <a:lstStyle/>
                    <a:p>
                      <a:pPr>
                        <a:lnSpc>
                          <a:spcPct val="115000"/>
                        </a:lnSpc>
                        <a:spcAft>
                          <a:spcPts val="1000"/>
                        </a:spcAft>
                        <a:buNone/>
                      </a:pPr>
                      <a:r>
                        <a:rPr lang="en-US" sz="1400" dirty="0">
                          <a:effectLst/>
                          <a:latin typeface="Raleway" panose="020B0503030101060003" pitchFamily="34" charset="-18"/>
                        </a:rPr>
                        <a:t>Kaj </a:t>
                      </a:r>
                      <a:r>
                        <a:rPr lang="en-US" sz="1400" b="0" dirty="0">
                          <a:effectLst/>
                          <a:latin typeface="Raleway" panose="020B0503030101060003" pitchFamily="34" charset="-18"/>
                        </a:rPr>
                        <a:t>(</a:t>
                      </a:r>
                      <a:r>
                        <a:rPr lang="en-US" sz="1400" b="0" dirty="0" err="1">
                          <a:effectLst/>
                          <a:latin typeface="Raleway" panose="020B0503030101060003" pitchFamily="34" charset="-18"/>
                        </a:rPr>
                        <a:t>funkcija</a:t>
                      </a:r>
                      <a:r>
                        <a:rPr lang="en-US" sz="1400" b="0" dirty="0">
                          <a:effectLst/>
                          <a:latin typeface="Raleway" panose="020B0503030101060003" pitchFamily="34" charset="-18"/>
                        </a:rPr>
                        <a:t>(e) </a:t>
                      </a:r>
                      <a:r>
                        <a:rPr lang="en-US" sz="1400" b="0" dirty="0" err="1">
                          <a:effectLst/>
                          <a:latin typeface="Raleway" panose="020B0503030101060003" pitchFamily="34" charset="-18"/>
                        </a:rPr>
                        <a:t>ali</a:t>
                      </a:r>
                      <a:r>
                        <a:rPr lang="en-US" sz="1400" b="0" dirty="0">
                          <a:effectLst/>
                          <a:latin typeface="Raleway" panose="020B0503030101060003" pitchFamily="34" charset="-18"/>
                        </a:rPr>
                        <a:t> </a:t>
                      </a:r>
                      <a:r>
                        <a:rPr lang="en-US" sz="1400" b="0" dirty="0" err="1">
                          <a:effectLst/>
                          <a:latin typeface="Raleway" panose="020B0503030101060003" pitchFamily="34" charset="-18"/>
                        </a:rPr>
                        <a:t>storitev</a:t>
                      </a:r>
                      <a:r>
                        <a:rPr lang="en-US" sz="1400" b="0" dirty="0">
                          <a:effectLst/>
                          <a:latin typeface="Raleway" panose="020B0503030101060003" pitchFamily="34" charset="-18"/>
                        </a:rPr>
                        <a:t>(e), ki se </a:t>
                      </a:r>
                      <a:r>
                        <a:rPr lang="en-US" sz="1400" b="0" dirty="0" err="1">
                          <a:effectLst/>
                          <a:latin typeface="Raleway" panose="020B0503030101060003" pitchFamily="34" charset="-18"/>
                        </a:rPr>
                        <a:t>zagotavlja</a:t>
                      </a:r>
                      <a:r>
                        <a:rPr lang="en-US" sz="1400" b="0" dirty="0">
                          <a:effectLst/>
                          <a:latin typeface="Raleway" panose="020B0503030101060003" pitchFamily="34" charset="-18"/>
                        </a:rPr>
                        <a:t>)</a:t>
                      </a:r>
                      <a:endParaRPr lang="sl-SI" sz="1400" b="0" dirty="0">
                        <a:effectLst/>
                        <a:latin typeface="Raleway" panose="020B0503030101060003" pitchFamily="34" charset="-18"/>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400" dirty="0" err="1">
                          <a:effectLst/>
                          <a:latin typeface="Raleway" panose="020B0503030101060003" pitchFamily="34" charset="-18"/>
                        </a:rPr>
                        <a:t>Prenašanje</a:t>
                      </a:r>
                      <a:r>
                        <a:rPr lang="en-US" sz="1400" dirty="0">
                          <a:effectLst/>
                          <a:latin typeface="Raleway" panose="020B0503030101060003" pitchFamily="34" charset="-18"/>
                        </a:rPr>
                        <a:t> </a:t>
                      </a:r>
                      <a:r>
                        <a:rPr lang="en-US" sz="1400" dirty="0" err="1">
                          <a:effectLst/>
                          <a:latin typeface="Raleway" panose="020B0503030101060003" pitchFamily="34" charset="-18"/>
                        </a:rPr>
                        <a:t>nakupov</a:t>
                      </a:r>
                      <a:r>
                        <a:rPr lang="en-US" sz="1400" dirty="0">
                          <a:effectLst/>
                          <a:latin typeface="Raleway" panose="020B0503030101060003" pitchFamily="34" charset="-18"/>
                        </a:rPr>
                        <a:t> </a:t>
                      </a:r>
                      <a:r>
                        <a:rPr lang="en-US" sz="1400" dirty="0" err="1">
                          <a:effectLst/>
                          <a:latin typeface="Raleway" panose="020B0503030101060003" pitchFamily="34" charset="-18"/>
                        </a:rPr>
                        <a:t>iz</a:t>
                      </a:r>
                      <a:r>
                        <a:rPr lang="en-US" sz="1400" dirty="0">
                          <a:effectLst/>
                          <a:latin typeface="Raleway" panose="020B0503030101060003" pitchFamily="34" charset="-18"/>
                        </a:rPr>
                        <a:t> </a:t>
                      </a:r>
                      <a:r>
                        <a:rPr lang="en-US" sz="1400" dirty="0" err="1">
                          <a:effectLst/>
                          <a:latin typeface="Raleway" panose="020B0503030101060003" pitchFamily="34" charset="-18"/>
                        </a:rPr>
                        <a:t>supermarketa</a:t>
                      </a:r>
                      <a:r>
                        <a:rPr lang="en-US" sz="1400" dirty="0">
                          <a:effectLst/>
                          <a:latin typeface="Raleway" panose="020B0503030101060003" pitchFamily="34" charset="-18"/>
                        </a:rPr>
                        <a:t> </a:t>
                      </a:r>
                      <a:r>
                        <a:rPr lang="en-US" sz="1400" dirty="0" err="1">
                          <a:effectLst/>
                          <a:latin typeface="Raleway" panose="020B0503030101060003" pitchFamily="34" charset="-18"/>
                        </a:rPr>
                        <a:t>domov</a:t>
                      </a:r>
                      <a:endParaRPr lang="sl-SI" sz="1400" dirty="0">
                        <a:effectLst/>
                        <a:latin typeface="Raleway" panose="020B0503030101060003" pitchFamily="34" charset="-18"/>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606003184"/>
                  </a:ext>
                </a:extLst>
              </a:tr>
              <a:tr h="666552">
                <a:tc>
                  <a:txBody>
                    <a:bodyPr/>
                    <a:lstStyle/>
                    <a:p>
                      <a:pPr>
                        <a:lnSpc>
                          <a:spcPct val="115000"/>
                        </a:lnSpc>
                        <a:spcAft>
                          <a:spcPts val="1000"/>
                        </a:spcAft>
                        <a:buNone/>
                      </a:pPr>
                      <a:r>
                        <a:rPr lang="en-US" sz="1400" dirty="0">
                          <a:effectLst/>
                          <a:latin typeface="Raleway" panose="020B0503030101060003" pitchFamily="34" charset="-18"/>
                        </a:rPr>
                        <a:t>Koliko </a:t>
                      </a:r>
                      <a:r>
                        <a:rPr lang="en-US" sz="1400" b="0" dirty="0">
                          <a:effectLst/>
                          <a:latin typeface="Raleway" panose="020B0503030101060003" pitchFamily="34" charset="-18"/>
                        </a:rPr>
                        <a:t>(</a:t>
                      </a:r>
                      <a:r>
                        <a:rPr lang="en-US" sz="1400" b="0" dirty="0" err="1">
                          <a:effectLst/>
                          <a:latin typeface="Raleway" panose="020B0503030101060003" pitchFamily="34" charset="-18"/>
                        </a:rPr>
                        <a:t>obseg</a:t>
                      </a:r>
                      <a:r>
                        <a:rPr lang="en-US" sz="1400" b="0" dirty="0">
                          <a:effectLst/>
                          <a:latin typeface="Raleway" panose="020B0503030101060003" pitchFamily="34" charset="-18"/>
                        </a:rPr>
                        <a:t> </a:t>
                      </a:r>
                      <a:r>
                        <a:rPr lang="en-US" sz="1400" b="0" dirty="0" err="1">
                          <a:effectLst/>
                          <a:latin typeface="Raleway" panose="020B0503030101060003" pitchFamily="34" charset="-18"/>
                        </a:rPr>
                        <a:t>funkcije</a:t>
                      </a:r>
                      <a:r>
                        <a:rPr lang="en-US" sz="1400" b="0" dirty="0">
                          <a:effectLst/>
                          <a:latin typeface="Raleway" panose="020B0503030101060003" pitchFamily="34" charset="-18"/>
                        </a:rPr>
                        <a:t> </a:t>
                      </a:r>
                      <a:r>
                        <a:rPr lang="en-US" sz="1400" b="0" dirty="0" err="1">
                          <a:effectLst/>
                          <a:latin typeface="Raleway" panose="020B0503030101060003" pitchFamily="34" charset="-18"/>
                        </a:rPr>
                        <a:t>ali</a:t>
                      </a:r>
                      <a:r>
                        <a:rPr lang="en-US" sz="1400" b="0" dirty="0">
                          <a:effectLst/>
                          <a:latin typeface="Raleway" panose="020B0503030101060003" pitchFamily="34" charset="-18"/>
                        </a:rPr>
                        <a:t> </a:t>
                      </a:r>
                      <a:r>
                        <a:rPr lang="en-US" sz="1400" b="0" dirty="0" err="1">
                          <a:effectLst/>
                          <a:latin typeface="Raleway" panose="020B0503030101060003" pitchFamily="34" charset="-18"/>
                        </a:rPr>
                        <a:t>storitve</a:t>
                      </a:r>
                      <a:r>
                        <a:rPr lang="en-US" sz="1400" b="0" dirty="0">
                          <a:effectLst/>
                          <a:latin typeface="Raleway" panose="020B0503030101060003" pitchFamily="34" charset="-18"/>
                        </a:rPr>
                        <a:t>, ki se </a:t>
                      </a:r>
                      <a:r>
                        <a:rPr lang="en-US" sz="1400" b="0" dirty="0" err="1">
                          <a:effectLst/>
                          <a:latin typeface="Raleway" panose="020B0503030101060003" pitchFamily="34" charset="-18"/>
                        </a:rPr>
                        <a:t>zagotavlja</a:t>
                      </a:r>
                      <a:r>
                        <a:rPr lang="en-US" sz="1400" b="0" dirty="0">
                          <a:effectLst/>
                          <a:latin typeface="Raleway" panose="020B0503030101060003" pitchFamily="34" charset="-18"/>
                        </a:rPr>
                        <a:t>)</a:t>
                      </a:r>
                      <a:endParaRPr lang="sl-SI" sz="1400" b="0" dirty="0">
                        <a:effectLst/>
                        <a:latin typeface="Raleway" panose="020B0503030101060003" pitchFamily="34" charset="-18"/>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400" dirty="0" err="1">
                          <a:effectLst/>
                          <a:latin typeface="Raleway" panose="020B0503030101060003" pitchFamily="34" charset="-18"/>
                        </a:rPr>
                        <a:t>Povprečna</a:t>
                      </a:r>
                      <a:r>
                        <a:rPr lang="en-US" sz="1400" dirty="0">
                          <a:effectLst/>
                          <a:latin typeface="Raleway" panose="020B0503030101060003" pitchFamily="34" charset="-18"/>
                        </a:rPr>
                        <a:t> </a:t>
                      </a:r>
                      <a:r>
                        <a:rPr lang="en-US" sz="1400" dirty="0" err="1">
                          <a:effectLst/>
                          <a:latin typeface="Raleway" panose="020B0503030101060003" pitchFamily="34" charset="-18"/>
                        </a:rPr>
                        <a:t>prostornina</a:t>
                      </a:r>
                      <a:r>
                        <a:rPr lang="en-US" sz="1400" dirty="0">
                          <a:effectLst/>
                          <a:latin typeface="Raleway" panose="020B0503030101060003" pitchFamily="34" charset="-18"/>
                        </a:rPr>
                        <a:t> 22 </a:t>
                      </a:r>
                      <a:r>
                        <a:rPr lang="en-US" sz="1400" dirty="0" err="1">
                          <a:effectLst/>
                          <a:latin typeface="Raleway" panose="020B0503030101060003" pitchFamily="34" charset="-18"/>
                        </a:rPr>
                        <a:t>litrov</a:t>
                      </a:r>
                      <a:r>
                        <a:rPr lang="en-US" sz="1400" dirty="0">
                          <a:effectLst/>
                          <a:latin typeface="Raleway" panose="020B0503030101060003" pitchFamily="34" charset="-18"/>
                        </a:rPr>
                        <a:t> in </a:t>
                      </a:r>
                      <a:r>
                        <a:rPr lang="en-US" sz="1400" dirty="0" err="1">
                          <a:effectLst/>
                          <a:latin typeface="Raleway" panose="020B0503030101060003" pitchFamily="34" charset="-18"/>
                        </a:rPr>
                        <a:t>povprečna</a:t>
                      </a:r>
                      <a:r>
                        <a:rPr lang="en-US" sz="1400" dirty="0">
                          <a:effectLst/>
                          <a:latin typeface="Raleway" panose="020B0503030101060003" pitchFamily="34" charset="-18"/>
                        </a:rPr>
                        <a:t> </a:t>
                      </a:r>
                      <a:r>
                        <a:rPr lang="en-US" sz="1400" dirty="0" err="1">
                          <a:effectLst/>
                          <a:latin typeface="Raleway" panose="020B0503030101060003" pitchFamily="34" charset="-18"/>
                        </a:rPr>
                        <a:t>teža</a:t>
                      </a:r>
                      <a:r>
                        <a:rPr lang="en-US" sz="1400" dirty="0">
                          <a:effectLst/>
                          <a:latin typeface="Raleway" panose="020B0503030101060003" pitchFamily="34" charset="-18"/>
                        </a:rPr>
                        <a:t> 12 kg </a:t>
                      </a:r>
                      <a:r>
                        <a:rPr lang="en-US" sz="1400" dirty="0" err="1">
                          <a:effectLst/>
                          <a:latin typeface="Raleway" panose="020B0503030101060003" pitchFamily="34" charset="-18"/>
                        </a:rPr>
                        <a:t>kupljenega</a:t>
                      </a:r>
                      <a:r>
                        <a:rPr lang="en-US" sz="1400" dirty="0">
                          <a:effectLst/>
                          <a:latin typeface="Raleway" panose="020B0503030101060003" pitchFamily="34" charset="-18"/>
                        </a:rPr>
                        <a:t> </a:t>
                      </a:r>
                      <a:r>
                        <a:rPr lang="en-US" sz="1400" dirty="0" err="1">
                          <a:effectLst/>
                          <a:latin typeface="Raleway" panose="020B0503030101060003" pitchFamily="34" charset="-18"/>
                        </a:rPr>
                        <a:t>blaga</a:t>
                      </a:r>
                      <a:endParaRPr lang="sl-SI" sz="1400" dirty="0">
                        <a:effectLst/>
                        <a:latin typeface="Raleway" panose="020B0503030101060003" pitchFamily="34" charset="-18"/>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773100994"/>
                  </a:ext>
                </a:extLst>
              </a:tr>
              <a:tr h="666552">
                <a:tc>
                  <a:txBody>
                    <a:bodyPr/>
                    <a:lstStyle/>
                    <a:p>
                      <a:pPr>
                        <a:lnSpc>
                          <a:spcPct val="115000"/>
                        </a:lnSpc>
                        <a:spcAft>
                          <a:spcPts val="1000"/>
                        </a:spcAft>
                        <a:buNone/>
                      </a:pPr>
                      <a:r>
                        <a:rPr lang="en-US" sz="1400" dirty="0">
                          <a:effectLst/>
                          <a:latin typeface="Raleway" panose="020B0503030101060003" pitchFamily="34" charset="-18"/>
                        </a:rPr>
                        <a:t>Kako dobro </a:t>
                      </a:r>
                      <a:r>
                        <a:rPr lang="en-US" sz="1400" b="0" dirty="0">
                          <a:effectLst/>
                          <a:latin typeface="Raleway" panose="020B0503030101060003" pitchFamily="34" charset="-18"/>
                        </a:rPr>
                        <a:t>(</a:t>
                      </a:r>
                      <a:r>
                        <a:rPr lang="en-US" sz="1400" b="0" dirty="0" err="1">
                          <a:effectLst/>
                          <a:latin typeface="Raleway" panose="020B0503030101060003" pitchFamily="34" charset="-18"/>
                        </a:rPr>
                        <a:t>pričakovana</a:t>
                      </a:r>
                      <a:r>
                        <a:rPr lang="en-US" sz="1400" b="0" dirty="0">
                          <a:effectLst/>
                          <a:latin typeface="Raleway" panose="020B0503030101060003" pitchFamily="34" charset="-18"/>
                        </a:rPr>
                        <a:t> raven </a:t>
                      </a:r>
                      <a:r>
                        <a:rPr lang="en-US" sz="1400" b="0" dirty="0" err="1">
                          <a:effectLst/>
                          <a:latin typeface="Raleway" panose="020B0503030101060003" pitchFamily="34" charset="-18"/>
                        </a:rPr>
                        <a:t>kakovosti</a:t>
                      </a:r>
                      <a:r>
                        <a:rPr lang="en-US" sz="1400" b="0" dirty="0">
                          <a:effectLst/>
                          <a:latin typeface="Raleway" panose="020B0503030101060003" pitchFamily="34" charset="-18"/>
                        </a:rPr>
                        <a:t> </a:t>
                      </a:r>
                      <a:r>
                        <a:rPr lang="en-US" sz="1400" b="0" dirty="0" err="1">
                          <a:effectLst/>
                          <a:latin typeface="Raleway" panose="020B0503030101060003" pitchFamily="34" charset="-18"/>
                        </a:rPr>
                        <a:t>funkcije</a:t>
                      </a:r>
                      <a:r>
                        <a:rPr lang="en-US" sz="1400" b="0" dirty="0">
                          <a:effectLst/>
                          <a:latin typeface="Raleway" panose="020B0503030101060003" pitchFamily="34" charset="-18"/>
                        </a:rPr>
                        <a:t> </a:t>
                      </a:r>
                      <a:r>
                        <a:rPr lang="en-US" sz="1400" b="0" dirty="0" err="1">
                          <a:effectLst/>
                          <a:latin typeface="Raleway" panose="020B0503030101060003" pitchFamily="34" charset="-18"/>
                        </a:rPr>
                        <a:t>ali</a:t>
                      </a:r>
                      <a:r>
                        <a:rPr lang="en-US" sz="1400" b="0" dirty="0">
                          <a:effectLst/>
                          <a:latin typeface="Raleway" panose="020B0503030101060003" pitchFamily="34" charset="-18"/>
                        </a:rPr>
                        <a:t> </a:t>
                      </a:r>
                      <a:r>
                        <a:rPr lang="en-US" sz="1400" b="0" dirty="0" err="1">
                          <a:effectLst/>
                          <a:latin typeface="Raleway" panose="020B0503030101060003" pitchFamily="34" charset="-18"/>
                        </a:rPr>
                        <a:t>storitve</a:t>
                      </a:r>
                      <a:r>
                        <a:rPr lang="en-US" sz="1400" b="0" dirty="0">
                          <a:effectLst/>
                          <a:latin typeface="Raleway" panose="020B0503030101060003" pitchFamily="34" charset="-18"/>
                        </a:rPr>
                        <a:t>)</a:t>
                      </a:r>
                      <a:endParaRPr lang="sl-SI" sz="1400" b="0" dirty="0">
                        <a:effectLst/>
                        <a:latin typeface="Raleway" panose="020B0503030101060003" pitchFamily="34" charset="-18"/>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400" dirty="0">
                          <a:effectLst/>
                          <a:latin typeface="Raleway" panose="020B0503030101060003" pitchFamily="34" charset="-18"/>
                        </a:rPr>
                        <a:t>Brez </a:t>
                      </a:r>
                      <a:r>
                        <a:rPr lang="en-US" sz="1400" dirty="0" err="1">
                          <a:effectLst/>
                          <a:latin typeface="Raleway" panose="020B0503030101060003" pitchFamily="34" charset="-18"/>
                        </a:rPr>
                        <a:t>trganja</a:t>
                      </a:r>
                      <a:r>
                        <a:rPr lang="en-US" sz="1400" dirty="0">
                          <a:effectLst/>
                          <a:latin typeface="Raleway" panose="020B0503030101060003" pitchFamily="34" charset="-18"/>
                        </a:rPr>
                        <a:t>, </a:t>
                      </a:r>
                      <a:r>
                        <a:rPr lang="en-US" sz="1400" dirty="0" err="1">
                          <a:effectLst/>
                          <a:latin typeface="Raleway" panose="020B0503030101060003" pitchFamily="34" charset="-18"/>
                        </a:rPr>
                        <a:t>prebadanja</a:t>
                      </a:r>
                      <a:r>
                        <a:rPr lang="en-US" sz="1400" dirty="0">
                          <a:effectLst/>
                          <a:latin typeface="Raleway" panose="020B0503030101060003" pitchFamily="34" charset="-18"/>
                        </a:rPr>
                        <a:t> </a:t>
                      </a:r>
                      <a:r>
                        <a:rPr lang="en-US" sz="1400" dirty="0" err="1">
                          <a:effectLst/>
                          <a:latin typeface="Raleway" panose="020B0503030101060003" pitchFamily="34" charset="-18"/>
                        </a:rPr>
                        <a:t>ali</a:t>
                      </a:r>
                      <a:r>
                        <a:rPr lang="en-US" sz="1400" dirty="0">
                          <a:effectLst/>
                          <a:latin typeface="Raleway" panose="020B0503030101060003" pitchFamily="34" charset="-18"/>
                        </a:rPr>
                        <a:t> </a:t>
                      </a:r>
                      <a:r>
                        <a:rPr lang="en-US" sz="1400" dirty="0" err="1">
                          <a:effectLst/>
                          <a:latin typeface="Raleway" panose="020B0503030101060003" pitchFamily="34" charset="-18"/>
                        </a:rPr>
                        <a:t>pretiranega</a:t>
                      </a:r>
                      <a:r>
                        <a:rPr lang="en-US" sz="1400" dirty="0">
                          <a:effectLst/>
                          <a:latin typeface="Raleway" panose="020B0503030101060003" pitchFamily="34" charset="-18"/>
                        </a:rPr>
                        <a:t> </a:t>
                      </a:r>
                      <a:r>
                        <a:rPr lang="en-US" sz="1400" dirty="0" err="1">
                          <a:effectLst/>
                          <a:latin typeface="Raleway" panose="020B0503030101060003" pitchFamily="34" charset="-18"/>
                        </a:rPr>
                        <a:t>deformiranja</a:t>
                      </a:r>
                      <a:r>
                        <a:rPr lang="en-US" sz="1400" dirty="0">
                          <a:effectLst/>
                          <a:latin typeface="Raleway" panose="020B0503030101060003" pitchFamily="34" charset="-18"/>
                        </a:rPr>
                        <a:t> med </a:t>
                      </a:r>
                      <a:r>
                        <a:rPr lang="en-US" sz="1400" dirty="0" err="1">
                          <a:effectLst/>
                          <a:latin typeface="Raleway" panose="020B0503030101060003" pitchFamily="34" charset="-18"/>
                        </a:rPr>
                        <a:t>nakupovanjem</a:t>
                      </a:r>
                      <a:endParaRPr lang="sl-SI" sz="1400" dirty="0">
                        <a:effectLst/>
                        <a:latin typeface="Raleway" panose="020B0503030101060003" pitchFamily="34" charset="-18"/>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902665919"/>
                  </a:ext>
                </a:extLst>
              </a:tr>
              <a:tr h="666552">
                <a:tc>
                  <a:txBody>
                    <a:bodyPr/>
                    <a:lstStyle/>
                    <a:p>
                      <a:pPr>
                        <a:lnSpc>
                          <a:spcPct val="115000"/>
                        </a:lnSpc>
                        <a:spcAft>
                          <a:spcPts val="1000"/>
                        </a:spcAft>
                        <a:buNone/>
                      </a:pPr>
                      <a:r>
                        <a:rPr lang="en-US" sz="1400" dirty="0">
                          <a:effectLst/>
                          <a:latin typeface="Raleway" panose="020B0503030101060003" pitchFamily="34" charset="-18"/>
                        </a:rPr>
                        <a:t>Kako </a:t>
                      </a:r>
                      <a:r>
                        <a:rPr lang="en-US" sz="1400" dirty="0" err="1">
                          <a:effectLst/>
                          <a:latin typeface="Raleway" panose="020B0503030101060003" pitchFamily="34" charset="-18"/>
                        </a:rPr>
                        <a:t>dolgo</a:t>
                      </a:r>
                      <a:r>
                        <a:rPr lang="en-US" sz="1400" dirty="0">
                          <a:effectLst/>
                          <a:latin typeface="Raleway" panose="020B0503030101060003" pitchFamily="34" charset="-18"/>
                        </a:rPr>
                        <a:t> </a:t>
                      </a:r>
                      <a:r>
                        <a:rPr lang="en-US" sz="1400" b="0" dirty="0">
                          <a:effectLst/>
                          <a:latin typeface="Raleway" panose="020B0503030101060003" pitchFamily="34" charset="-18"/>
                        </a:rPr>
                        <a:t>(</a:t>
                      </a:r>
                      <a:r>
                        <a:rPr lang="en-US" sz="1400" b="0" dirty="0" err="1">
                          <a:effectLst/>
                          <a:latin typeface="Raleway" panose="020B0503030101060003" pitchFamily="34" charset="-18"/>
                        </a:rPr>
                        <a:t>trajanje</a:t>
                      </a:r>
                      <a:r>
                        <a:rPr lang="en-US" sz="1400" b="0" dirty="0">
                          <a:effectLst/>
                          <a:latin typeface="Raleway" panose="020B0503030101060003" pitchFamily="34" charset="-18"/>
                        </a:rPr>
                        <a:t> </a:t>
                      </a:r>
                      <a:r>
                        <a:rPr lang="en-US" sz="1400" b="0" dirty="0" err="1">
                          <a:effectLst/>
                          <a:latin typeface="Raleway" panose="020B0503030101060003" pitchFamily="34" charset="-18"/>
                        </a:rPr>
                        <a:t>funkcije</a:t>
                      </a:r>
                      <a:r>
                        <a:rPr lang="en-US" sz="1400" b="0" dirty="0">
                          <a:effectLst/>
                          <a:latin typeface="Raleway" panose="020B0503030101060003" pitchFamily="34" charset="-18"/>
                        </a:rPr>
                        <a:t> </a:t>
                      </a:r>
                      <a:r>
                        <a:rPr lang="en-US" sz="1400" b="0" dirty="0" err="1">
                          <a:effectLst/>
                          <a:latin typeface="Raleway" panose="020B0503030101060003" pitchFamily="34" charset="-18"/>
                        </a:rPr>
                        <a:t>ali</a:t>
                      </a:r>
                      <a:r>
                        <a:rPr lang="en-US" sz="1400" b="0" dirty="0">
                          <a:effectLst/>
                          <a:latin typeface="Raleway" panose="020B0503030101060003" pitchFamily="34" charset="-18"/>
                        </a:rPr>
                        <a:t> </a:t>
                      </a:r>
                      <a:r>
                        <a:rPr lang="en-US" sz="1400" b="0" dirty="0" err="1">
                          <a:effectLst/>
                          <a:latin typeface="Raleway" panose="020B0503030101060003" pitchFamily="34" charset="-18"/>
                        </a:rPr>
                        <a:t>življenjska</a:t>
                      </a:r>
                      <a:r>
                        <a:rPr lang="en-US" sz="1400" b="0" dirty="0">
                          <a:effectLst/>
                          <a:latin typeface="Raleway" panose="020B0503030101060003" pitchFamily="34" charset="-18"/>
                        </a:rPr>
                        <a:t> </a:t>
                      </a:r>
                      <a:r>
                        <a:rPr lang="en-US" sz="1400" b="0" dirty="0" err="1">
                          <a:effectLst/>
                          <a:latin typeface="Raleway" panose="020B0503030101060003" pitchFamily="34" charset="-18"/>
                        </a:rPr>
                        <a:t>doba</a:t>
                      </a:r>
                      <a:r>
                        <a:rPr lang="en-US" sz="1400" b="0" dirty="0">
                          <a:effectLst/>
                          <a:latin typeface="Raleway" panose="020B0503030101060003" pitchFamily="34" charset="-18"/>
                        </a:rPr>
                        <a:t> </a:t>
                      </a:r>
                      <a:r>
                        <a:rPr lang="en-US" sz="1400" b="0" dirty="0" err="1">
                          <a:effectLst/>
                          <a:latin typeface="Raleway" panose="020B0503030101060003" pitchFamily="34" charset="-18"/>
                        </a:rPr>
                        <a:t>izdelka</a:t>
                      </a:r>
                      <a:r>
                        <a:rPr lang="en-US" sz="1400" b="0" dirty="0">
                          <a:effectLst/>
                          <a:latin typeface="Raleway" panose="020B0503030101060003" pitchFamily="34" charset="-18"/>
                        </a:rPr>
                        <a:t>)</a:t>
                      </a:r>
                      <a:endParaRPr lang="sl-SI" sz="1400" b="0" dirty="0">
                        <a:effectLst/>
                        <a:latin typeface="Raleway" panose="020B0503030101060003" pitchFamily="34" charset="-18"/>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400" dirty="0" err="1">
                          <a:effectLst/>
                          <a:latin typeface="Raleway" panose="020B0503030101060003" pitchFamily="34" charset="-18"/>
                        </a:rPr>
                        <a:t>Najmanj</a:t>
                      </a:r>
                      <a:r>
                        <a:rPr lang="en-US" sz="1400" dirty="0">
                          <a:effectLst/>
                          <a:latin typeface="Raleway" panose="020B0503030101060003" pitchFamily="34" charset="-18"/>
                        </a:rPr>
                        <a:t> </a:t>
                      </a:r>
                      <a:r>
                        <a:rPr lang="en-US" sz="1400" dirty="0" err="1">
                          <a:effectLst/>
                          <a:latin typeface="Raleway" panose="020B0503030101060003" pitchFamily="34" charset="-18"/>
                        </a:rPr>
                        <a:t>desetkrat</a:t>
                      </a:r>
                      <a:r>
                        <a:rPr lang="en-US" sz="1400" dirty="0">
                          <a:effectLst/>
                          <a:latin typeface="Raleway" panose="020B0503030101060003" pitchFamily="34" charset="-18"/>
                        </a:rPr>
                        <a:t>/</a:t>
                      </a:r>
                      <a:r>
                        <a:rPr lang="en-US" sz="1400" dirty="0" err="1">
                          <a:effectLst/>
                          <a:latin typeface="Raleway" panose="020B0503030101060003" pitchFamily="34" charset="-18"/>
                        </a:rPr>
                        <a:t>uporab</a:t>
                      </a:r>
                      <a:endParaRPr lang="sl-SI" sz="1400" dirty="0">
                        <a:effectLst/>
                        <a:latin typeface="Raleway" panose="020B0503030101060003" pitchFamily="34" charset="-18"/>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915775239"/>
                  </a:ext>
                </a:extLst>
              </a:tr>
              <a:tr h="530009">
                <a:tc>
                  <a:txBody>
                    <a:bodyPr/>
                    <a:lstStyle/>
                    <a:p>
                      <a:pPr>
                        <a:lnSpc>
                          <a:spcPct val="115000"/>
                        </a:lnSpc>
                        <a:spcAft>
                          <a:spcPts val="1000"/>
                        </a:spcAft>
                        <a:buNone/>
                      </a:pPr>
                      <a:r>
                        <a:rPr lang="en-US" sz="1400" dirty="0" err="1">
                          <a:effectLst/>
                          <a:latin typeface="Raleway" panose="020B0503030101060003" pitchFamily="34" charset="-18"/>
                        </a:rPr>
                        <a:t>Kje</a:t>
                      </a:r>
                      <a:r>
                        <a:rPr lang="en-US" sz="1400" dirty="0">
                          <a:effectLst/>
                          <a:latin typeface="Raleway" panose="020B0503030101060003" pitchFamily="34" charset="-18"/>
                        </a:rPr>
                        <a:t> </a:t>
                      </a:r>
                      <a:r>
                        <a:rPr lang="en-US" sz="1400" b="0" dirty="0">
                          <a:effectLst/>
                          <a:latin typeface="Raleway" panose="020B0503030101060003" pitchFamily="34" charset="-18"/>
                        </a:rPr>
                        <a:t>(</a:t>
                      </a:r>
                      <a:r>
                        <a:rPr lang="en-US" sz="1400" b="0" dirty="0" err="1">
                          <a:effectLst/>
                          <a:latin typeface="Raleway" panose="020B0503030101060003" pitchFamily="34" charset="-18"/>
                        </a:rPr>
                        <a:t>lokacija</a:t>
                      </a:r>
                      <a:r>
                        <a:rPr lang="en-US" sz="1400" b="0" dirty="0">
                          <a:effectLst/>
                          <a:latin typeface="Raleway" panose="020B0503030101060003" pitchFamily="34" charset="-18"/>
                        </a:rPr>
                        <a:t>/</a:t>
                      </a:r>
                      <a:r>
                        <a:rPr lang="en-US" sz="1400" b="0" dirty="0" err="1">
                          <a:effectLst/>
                          <a:latin typeface="Raleway" panose="020B0503030101060003" pitchFamily="34" charset="-18"/>
                        </a:rPr>
                        <a:t>geografija</a:t>
                      </a:r>
                      <a:r>
                        <a:rPr lang="en-US" sz="1400" b="0" dirty="0">
                          <a:effectLst/>
                          <a:latin typeface="Raleway" panose="020B0503030101060003" pitchFamily="34" charset="-18"/>
                        </a:rPr>
                        <a:t> </a:t>
                      </a:r>
                      <a:r>
                        <a:rPr lang="en-US" sz="1400" b="0" dirty="0" err="1">
                          <a:effectLst/>
                          <a:latin typeface="Raleway" panose="020B0503030101060003" pitchFamily="34" charset="-18"/>
                        </a:rPr>
                        <a:t>funkcije</a:t>
                      </a:r>
                      <a:r>
                        <a:rPr lang="en-US" sz="1400" b="0" dirty="0">
                          <a:effectLst/>
                          <a:latin typeface="Raleway" panose="020B0503030101060003" pitchFamily="34" charset="-18"/>
                        </a:rPr>
                        <a:t> </a:t>
                      </a:r>
                      <a:r>
                        <a:rPr lang="en-US" sz="1400" b="0" dirty="0" err="1">
                          <a:effectLst/>
                          <a:latin typeface="Raleway" panose="020B0503030101060003" pitchFamily="34" charset="-18"/>
                        </a:rPr>
                        <a:t>ali</a:t>
                      </a:r>
                      <a:r>
                        <a:rPr lang="en-US" sz="1400" b="0" dirty="0">
                          <a:effectLst/>
                          <a:latin typeface="Raleway" panose="020B0503030101060003" pitchFamily="34" charset="-18"/>
                        </a:rPr>
                        <a:t> </a:t>
                      </a:r>
                      <a:r>
                        <a:rPr lang="en-US" sz="1400" b="0" dirty="0" err="1">
                          <a:effectLst/>
                          <a:latin typeface="Raleway" panose="020B0503030101060003" pitchFamily="34" charset="-18"/>
                        </a:rPr>
                        <a:t>storitve</a:t>
                      </a:r>
                      <a:r>
                        <a:rPr lang="en-US" sz="1400" b="0" dirty="0">
                          <a:effectLst/>
                          <a:latin typeface="Raleway" panose="020B0503030101060003" pitchFamily="34" charset="-18"/>
                        </a:rPr>
                        <a:t>)</a:t>
                      </a:r>
                      <a:endParaRPr lang="sl-SI" sz="1400" b="0" dirty="0">
                        <a:effectLst/>
                        <a:latin typeface="Raleway" panose="020B0503030101060003" pitchFamily="34" charset="-18"/>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400" dirty="0">
                          <a:effectLst/>
                          <a:latin typeface="Raleway" panose="020B0503030101060003" pitchFamily="34" charset="-18"/>
                        </a:rPr>
                        <a:t>Na </a:t>
                      </a:r>
                      <a:r>
                        <a:rPr lang="en-US" sz="1400" dirty="0" err="1">
                          <a:effectLst/>
                          <a:latin typeface="Raleway" panose="020B0503030101060003" pitchFamily="34" charset="-18"/>
                        </a:rPr>
                        <a:t>celotnem</a:t>
                      </a:r>
                      <a:r>
                        <a:rPr lang="en-US" sz="1400" dirty="0">
                          <a:effectLst/>
                          <a:latin typeface="Raleway" panose="020B0503030101060003" pitchFamily="34" charset="-18"/>
                        </a:rPr>
                        <a:t> </a:t>
                      </a:r>
                      <a:r>
                        <a:rPr lang="en-US" sz="1400" dirty="0" err="1">
                          <a:effectLst/>
                          <a:latin typeface="Raleway" panose="020B0503030101060003" pitchFamily="34" charset="-18"/>
                        </a:rPr>
                        <a:t>trgu</a:t>
                      </a:r>
                      <a:r>
                        <a:rPr lang="en-US" sz="1400" dirty="0">
                          <a:effectLst/>
                          <a:latin typeface="Raleway" panose="020B0503030101060003" pitchFamily="34" charset="-18"/>
                        </a:rPr>
                        <a:t> EU-28</a:t>
                      </a:r>
                      <a:endParaRPr lang="sl-SI" sz="1400" dirty="0">
                        <a:effectLst/>
                        <a:latin typeface="Raleway" panose="020B0503030101060003" pitchFamily="34" charset="-18"/>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021753831"/>
                  </a:ext>
                </a:extLst>
              </a:tr>
              <a:tr h="322219">
                <a:tc>
                  <a:txBody>
                    <a:bodyPr/>
                    <a:lstStyle/>
                    <a:p>
                      <a:pPr>
                        <a:lnSpc>
                          <a:spcPct val="115000"/>
                        </a:lnSpc>
                        <a:spcAft>
                          <a:spcPts val="1000"/>
                        </a:spcAft>
                        <a:buNone/>
                      </a:pPr>
                      <a:r>
                        <a:rPr lang="en-US" sz="1400" dirty="0">
                          <a:effectLst/>
                          <a:latin typeface="Raleway" panose="020B0503030101060003" pitchFamily="34" charset="-18"/>
                        </a:rPr>
                        <a:t>Za </a:t>
                      </a:r>
                      <a:r>
                        <a:rPr lang="en-US" sz="1400" dirty="0" err="1">
                          <a:effectLst/>
                          <a:latin typeface="Raleway" panose="020B0503030101060003" pitchFamily="34" charset="-18"/>
                        </a:rPr>
                        <a:t>koga</a:t>
                      </a:r>
                      <a:r>
                        <a:rPr lang="en-US" sz="1400" dirty="0">
                          <a:effectLst/>
                          <a:latin typeface="Raleway" panose="020B0503030101060003" pitchFamily="34" charset="-18"/>
                        </a:rPr>
                        <a:t> </a:t>
                      </a:r>
                      <a:r>
                        <a:rPr lang="en-US" sz="1400" b="0" dirty="0">
                          <a:effectLst/>
                          <a:latin typeface="Raleway" panose="020B0503030101060003" pitchFamily="34" charset="-18"/>
                        </a:rPr>
                        <a:t>(</a:t>
                      </a:r>
                      <a:r>
                        <a:rPr lang="en-US" sz="1400" b="0" dirty="0" err="1">
                          <a:effectLst/>
                          <a:latin typeface="Raleway" panose="020B0503030101060003" pitchFamily="34" charset="-18"/>
                        </a:rPr>
                        <a:t>koristnik</a:t>
                      </a:r>
                      <a:r>
                        <a:rPr lang="en-US" sz="1400" b="0" dirty="0">
                          <a:effectLst/>
                          <a:latin typeface="Raleway" panose="020B0503030101060003" pitchFamily="34" charset="-18"/>
                        </a:rPr>
                        <a:t> </a:t>
                      </a:r>
                      <a:r>
                        <a:rPr lang="en-US" sz="1400" b="0" dirty="0" err="1">
                          <a:effectLst/>
                          <a:latin typeface="Raleway" panose="020B0503030101060003" pitchFamily="34" charset="-18"/>
                        </a:rPr>
                        <a:t>funkcije</a:t>
                      </a:r>
                      <a:r>
                        <a:rPr lang="en-US" sz="1400" b="0" dirty="0">
                          <a:effectLst/>
                          <a:latin typeface="Raleway" panose="020B0503030101060003" pitchFamily="34" charset="-18"/>
                        </a:rPr>
                        <a:t> </a:t>
                      </a:r>
                      <a:r>
                        <a:rPr lang="en-US" sz="1400" b="0" dirty="0" err="1">
                          <a:effectLst/>
                          <a:latin typeface="Raleway" panose="020B0503030101060003" pitchFamily="34" charset="-18"/>
                        </a:rPr>
                        <a:t>ali</a:t>
                      </a:r>
                      <a:r>
                        <a:rPr lang="en-US" sz="1400" b="0" dirty="0">
                          <a:effectLst/>
                          <a:latin typeface="Raleway" panose="020B0503030101060003" pitchFamily="34" charset="-18"/>
                        </a:rPr>
                        <a:t> </a:t>
                      </a:r>
                      <a:r>
                        <a:rPr lang="en-US" sz="1400" b="0" dirty="0" err="1">
                          <a:effectLst/>
                          <a:latin typeface="Raleway" panose="020B0503030101060003" pitchFamily="34" charset="-18"/>
                        </a:rPr>
                        <a:t>storitve</a:t>
                      </a:r>
                      <a:r>
                        <a:rPr lang="en-US" sz="1400" b="0" dirty="0">
                          <a:effectLst/>
                          <a:latin typeface="Raleway" panose="020B0503030101060003" pitchFamily="34" charset="-18"/>
                        </a:rPr>
                        <a:t>)</a:t>
                      </a:r>
                      <a:endParaRPr lang="sl-SI" sz="1400" b="0" dirty="0">
                        <a:effectLst/>
                        <a:latin typeface="Raleway" panose="020B0503030101060003" pitchFamily="34" charset="-18"/>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1400" dirty="0">
                          <a:effectLst/>
                          <a:latin typeface="Raleway" panose="020B0503030101060003" pitchFamily="34" charset="-18"/>
                        </a:rPr>
                        <a:t>Za </a:t>
                      </a:r>
                      <a:r>
                        <a:rPr lang="en-US" sz="1400" dirty="0" err="1">
                          <a:effectLst/>
                          <a:latin typeface="Raleway" panose="020B0503030101060003" pitchFamily="34" charset="-18"/>
                        </a:rPr>
                        <a:t>vse</a:t>
                      </a:r>
                      <a:r>
                        <a:rPr lang="en-US" sz="1400" dirty="0">
                          <a:effectLst/>
                          <a:latin typeface="Raleway" panose="020B0503030101060003" pitchFamily="34" charset="-18"/>
                        </a:rPr>
                        <a:t> </a:t>
                      </a:r>
                      <a:r>
                        <a:rPr lang="en-US" sz="1400" dirty="0" err="1">
                          <a:effectLst/>
                          <a:latin typeface="Raleway" panose="020B0503030101060003" pitchFamily="34" charset="-18"/>
                        </a:rPr>
                        <a:t>potrošnike</a:t>
                      </a:r>
                      <a:r>
                        <a:rPr lang="en-US" sz="1400" dirty="0">
                          <a:effectLst/>
                          <a:latin typeface="Raleway" panose="020B0503030101060003" pitchFamily="34" charset="-18"/>
                        </a:rPr>
                        <a:t> </a:t>
                      </a:r>
                      <a:r>
                        <a:rPr lang="en-US" sz="1400" dirty="0" err="1">
                          <a:effectLst/>
                          <a:latin typeface="Raleway" panose="020B0503030101060003" pitchFamily="34" charset="-18"/>
                        </a:rPr>
                        <a:t>skupaj</a:t>
                      </a:r>
                      <a:endParaRPr lang="sl-SI" sz="1400" dirty="0">
                        <a:effectLst/>
                        <a:latin typeface="Raleway" panose="020B0503030101060003" pitchFamily="34" charset="-18"/>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154652466"/>
                  </a:ext>
                </a:extLst>
              </a:tr>
            </a:tbl>
          </a:graphicData>
        </a:graphic>
      </p:graphicFrame>
    </p:spTree>
    <p:extLst>
      <p:ext uri="{BB962C8B-B14F-4D97-AF65-F5344CB8AC3E}">
        <p14:creationId xmlns:p14="http://schemas.microsoft.com/office/powerpoint/2010/main" val="1194259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C442B-5D12-6326-6880-5614ED38A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63ABE6-4186-4EA3-152F-705F5F5B5E4A}"/>
              </a:ext>
            </a:extLst>
          </p:cNvPr>
          <p:cNvSpPr>
            <a:spLocks noGrp="1"/>
          </p:cNvSpPr>
          <p:nvPr>
            <p:ph type="title" idx="4294967295"/>
          </p:nvPr>
        </p:nvSpPr>
        <p:spPr>
          <a:xfrm>
            <a:off x="1676400" y="71438"/>
            <a:ext cx="10515600" cy="1325562"/>
          </a:xfrm>
          <a:prstGeom prst="rect">
            <a:avLst/>
          </a:prstGeom>
        </p:spPr>
        <p:txBody>
          <a:bodyPr/>
          <a:lstStyle/>
          <a:p>
            <a:r>
              <a:rPr lang="sl-SI" dirty="0">
                <a:solidFill>
                  <a:srgbClr val="222B53"/>
                </a:solidFill>
                <a:latin typeface="Raleway Black" panose="020B0A03030101060003" pitchFamily="34" charset="-18"/>
              </a:rPr>
              <a:t>Primeri funkcijske enote</a:t>
            </a:r>
            <a:endParaRPr lang="en-US" dirty="0">
              <a:solidFill>
                <a:srgbClr val="222B53"/>
              </a:solidFill>
              <a:latin typeface="Raleway Black" panose="020B0A03030101060003" pitchFamily="34" charset="-18"/>
            </a:endParaRPr>
          </a:p>
        </p:txBody>
      </p:sp>
      <p:sp>
        <p:nvSpPr>
          <p:cNvPr id="4" name="Rectangle: Rounded Corners 3">
            <a:extLst>
              <a:ext uri="{FF2B5EF4-FFF2-40B4-BE49-F238E27FC236}">
                <a16:creationId xmlns:a16="http://schemas.microsoft.com/office/drawing/2014/main" id="{D79385E3-75F3-C211-EB28-8F270A0EDCBB}"/>
              </a:ext>
            </a:extLst>
          </p:cNvPr>
          <p:cNvSpPr/>
          <p:nvPr/>
        </p:nvSpPr>
        <p:spPr>
          <a:xfrm>
            <a:off x="662382" y="2787666"/>
            <a:ext cx="2460278" cy="1118670"/>
          </a:xfrm>
          <a:prstGeom prst="roundRect">
            <a:avLst>
              <a:gd name="adj" fmla="val 0"/>
            </a:avLst>
          </a:prstGeom>
          <a:solidFill>
            <a:srgbClr val="78973A"/>
          </a:solidFill>
          <a:ln w="19050">
            <a:solidFill>
              <a:srgbClr val="789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dirty="0">
                <a:latin typeface="Raleway Black" panose="020B0A03030101060003" pitchFamily="34" charset="-18"/>
                <a:ea typeface="Open Sans ExtraBold" pitchFamily="2" charset="0"/>
                <a:cs typeface="Open Sans ExtraBold" pitchFamily="2" charset="0"/>
              </a:rPr>
              <a:t>Embalaža </a:t>
            </a:r>
          </a:p>
          <a:p>
            <a:pPr algn="ctr"/>
            <a:r>
              <a:rPr lang="sl-SI" dirty="0">
                <a:latin typeface="Raleway" panose="020B0503030101060003" pitchFamily="34" charset="-18"/>
                <a:ea typeface="Open Sans" pitchFamily="2" charset="0"/>
                <a:cs typeface="Open Sans" pitchFamily="2" charset="0"/>
              </a:rPr>
              <a:t>(npr. PET plastenka)</a:t>
            </a:r>
          </a:p>
        </p:txBody>
      </p:sp>
      <p:sp>
        <p:nvSpPr>
          <p:cNvPr id="5" name="Rectangle: Rounded Corners 4">
            <a:extLst>
              <a:ext uri="{FF2B5EF4-FFF2-40B4-BE49-F238E27FC236}">
                <a16:creationId xmlns:a16="http://schemas.microsoft.com/office/drawing/2014/main" id="{24E9D6AB-62BC-34F0-AFDE-3C7C8D4C0154}"/>
              </a:ext>
            </a:extLst>
          </p:cNvPr>
          <p:cNvSpPr/>
          <p:nvPr/>
        </p:nvSpPr>
        <p:spPr>
          <a:xfrm>
            <a:off x="662382" y="3906336"/>
            <a:ext cx="2460278" cy="1211656"/>
          </a:xfrm>
          <a:prstGeom prst="roundRect">
            <a:avLst>
              <a:gd name="adj" fmla="val 0"/>
            </a:avLst>
          </a:prstGeom>
          <a:noFill/>
          <a:ln w="19050">
            <a:solidFill>
              <a:srgbClr val="789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dirty="0">
                <a:solidFill>
                  <a:srgbClr val="78973A"/>
                </a:solidFill>
                <a:latin typeface="Raleway" panose="020B0503030101060003" pitchFamily="34" charset="-18"/>
                <a:ea typeface="Open Sans" pitchFamily="2" charset="0"/>
                <a:cs typeface="Open Sans" pitchFamily="2" charset="0"/>
              </a:rPr>
              <a:t>Dostava 0.5 litra tekočine končnemu uporabniku brez izgube vsebine.</a:t>
            </a:r>
          </a:p>
        </p:txBody>
      </p:sp>
      <p:pic>
        <p:nvPicPr>
          <p:cNvPr id="6" name="Graphic 5" descr="Water Bottle with solid fill">
            <a:extLst>
              <a:ext uri="{FF2B5EF4-FFF2-40B4-BE49-F238E27FC236}">
                <a16:creationId xmlns:a16="http://schemas.microsoft.com/office/drawing/2014/main" id="{520531A4-B83F-7F5C-99F1-A869325A5ADF}"/>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733803" y="1994703"/>
            <a:ext cx="623316" cy="727106"/>
          </a:xfrm>
          <a:prstGeom prst="rect">
            <a:avLst/>
          </a:prstGeom>
        </p:spPr>
      </p:pic>
      <p:sp>
        <p:nvSpPr>
          <p:cNvPr id="7" name="Rectangle: Rounded Corners 6">
            <a:extLst>
              <a:ext uri="{FF2B5EF4-FFF2-40B4-BE49-F238E27FC236}">
                <a16:creationId xmlns:a16="http://schemas.microsoft.com/office/drawing/2014/main" id="{747D155F-2529-715D-B276-E79419525812}"/>
              </a:ext>
            </a:extLst>
          </p:cNvPr>
          <p:cNvSpPr/>
          <p:nvPr/>
        </p:nvSpPr>
        <p:spPr>
          <a:xfrm>
            <a:off x="662382" y="1928847"/>
            <a:ext cx="2460278" cy="972427"/>
          </a:xfrm>
          <a:prstGeom prst="roundRect">
            <a:avLst>
              <a:gd name="adj" fmla="val 0"/>
            </a:avLst>
          </a:prstGeom>
          <a:noFill/>
          <a:ln w="19050">
            <a:solidFill>
              <a:srgbClr val="789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400" dirty="0">
              <a:solidFill>
                <a:srgbClr val="78973A"/>
              </a:solidFill>
              <a:latin typeface="Raleway" panose="020B0503030101060003" pitchFamily="34" charset="-18"/>
              <a:ea typeface="Open Sans" pitchFamily="2" charset="0"/>
              <a:cs typeface="Open Sans" pitchFamily="2" charset="0"/>
            </a:endParaRPr>
          </a:p>
        </p:txBody>
      </p:sp>
      <p:sp>
        <p:nvSpPr>
          <p:cNvPr id="8" name="Rectangle: Rounded Corners 7">
            <a:extLst>
              <a:ext uri="{FF2B5EF4-FFF2-40B4-BE49-F238E27FC236}">
                <a16:creationId xmlns:a16="http://schemas.microsoft.com/office/drawing/2014/main" id="{BD836708-AC1A-2A21-CA97-E19F6B15BE14}"/>
              </a:ext>
            </a:extLst>
          </p:cNvPr>
          <p:cNvSpPr/>
          <p:nvPr/>
        </p:nvSpPr>
        <p:spPr>
          <a:xfrm>
            <a:off x="8960854" y="2787665"/>
            <a:ext cx="2460278" cy="1118670"/>
          </a:xfrm>
          <a:prstGeom prst="roundRect">
            <a:avLst>
              <a:gd name="adj" fmla="val 0"/>
            </a:avLst>
          </a:prstGeom>
          <a:solidFill>
            <a:srgbClr val="78973A"/>
          </a:solidFill>
          <a:ln w="19050">
            <a:solidFill>
              <a:srgbClr val="789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dirty="0">
                <a:latin typeface="Raleway Black" panose="020B0A03030101060003" pitchFamily="34" charset="-18"/>
                <a:ea typeface="Open Sans ExtraBold" pitchFamily="2" charset="0"/>
                <a:cs typeface="Open Sans ExtraBold" pitchFamily="2" charset="0"/>
              </a:rPr>
              <a:t>Transportno sredstvo</a:t>
            </a:r>
            <a:br>
              <a:rPr lang="sl-SI" dirty="0">
                <a:latin typeface="Raleway" panose="020B0503030101060003" pitchFamily="34" charset="-18"/>
                <a:ea typeface="Open Sans" pitchFamily="2" charset="0"/>
                <a:cs typeface="Open Sans" pitchFamily="2" charset="0"/>
              </a:rPr>
            </a:br>
            <a:r>
              <a:rPr lang="sl-SI" dirty="0">
                <a:latin typeface="Raleway" panose="020B0503030101060003" pitchFamily="34" charset="-18"/>
                <a:ea typeface="Open Sans" pitchFamily="2" charset="0"/>
                <a:cs typeface="Open Sans" pitchFamily="2" charset="0"/>
              </a:rPr>
              <a:t>(npr. električni avto)</a:t>
            </a:r>
          </a:p>
        </p:txBody>
      </p:sp>
      <p:sp>
        <p:nvSpPr>
          <p:cNvPr id="9" name="Rectangle: Rounded Corners 8">
            <a:extLst>
              <a:ext uri="{FF2B5EF4-FFF2-40B4-BE49-F238E27FC236}">
                <a16:creationId xmlns:a16="http://schemas.microsoft.com/office/drawing/2014/main" id="{D404E586-C86B-C2EA-7FEF-3BDA7A33C912}"/>
              </a:ext>
            </a:extLst>
          </p:cNvPr>
          <p:cNvSpPr/>
          <p:nvPr/>
        </p:nvSpPr>
        <p:spPr>
          <a:xfrm>
            <a:off x="8960854" y="3906335"/>
            <a:ext cx="2460278" cy="1211656"/>
          </a:xfrm>
          <a:prstGeom prst="roundRect">
            <a:avLst>
              <a:gd name="adj" fmla="val 0"/>
            </a:avLst>
          </a:prstGeom>
          <a:noFill/>
          <a:ln w="19050">
            <a:solidFill>
              <a:srgbClr val="789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1400" dirty="0">
                <a:solidFill>
                  <a:srgbClr val="78973A"/>
                </a:solidFill>
                <a:latin typeface="Raleway" panose="020B0503030101060003" pitchFamily="34" charset="-18"/>
                <a:ea typeface="Open Sans" pitchFamily="2" charset="0"/>
                <a:cs typeface="Open Sans" pitchFamily="2" charset="0"/>
              </a:rPr>
              <a:t>Prevoz 1 potnika na razdaljo 1 kilometra.</a:t>
            </a:r>
            <a:endParaRPr lang="sl-SI" sz="1400" dirty="0">
              <a:solidFill>
                <a:srgbClr val="78973A"/>
              </a:solidFill>
              <a:latin typeface="Raleway" panose="020B0503030101060003" pitchFamily="34" charset="-18"/>
              <a:ea typeface="Open Sans" pitchFamily="2" charset="0"/>
              <a:cs typeface="Open Sans" pitchFamily="2" charset="0"/>
            </a:endParaRPr>
          </a:p>
        </p:txBody>
      </p:sp>
      <p:pic>
        <p:nvPicPr>
          <p:cNvPr id="11" name="Graphic 10" descr="Electric car with solid fill">
            <a:extLst>
              <a:ext uri="{FF2B5EF4-FFF2-40B4-BE49-F238E27FC236}">
                <a16:creationId xmlns:a16="http://schemas.microsoft.com/office/drawing/2014/main" id="{E69400EF-581E-11DE-3A1B-8D32CFB899A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9980381" y="1994702"/>
            <a:ext cx="727106" cy="727106"/>
          </a:xfrm>
          <a:prstGeom prst="rect">
            <a:avLst/>
          </a:prstGeom>
        </p:spPr>
      </p:pic>
      <p:sp>
        <p:nvSpPr>
          <p:cNvPr id="13" name="Rectangle: Rounded Corners 12">
            <a:extLst>
              <a:ext uri="{FF2B5EF4-FFF2-40B4-BE49-F238E27FC236}">
                <a16:creationId xmlns:a16="http://schemas.microsoft.com/office/drawing/2014/main" id="{6C5F9CD2-C352-730C-2D35-0D049699ACA1}"/>
              </a:ext>
            </a:extLst>
          </p:cNvPr>
          <p:cNvSpPr/>
          <p:nvPr/>
        </p:nvSpPr>
        <p:spPr>
          <a:xfrm>
            <a:off x="8960854" y="1928846"/>
            <a:ext cx="2460278" cy="972427"/>
          </a:xfrm>
          <a:prstGeom prst="roundRect">
            <a:avLst>
              <a:gd name="adj" fmla="val 0"/>
            </a:avLst>
          </a:prstGeom>
          <a:noFill/>
          <a:ln w="19050">
            <a:solidFill>
              <a:srgbClr val="789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400" dirty="0">
              <a:solidFill>
                <a:srgbClr val="78973A"/>
              </a:solidFill>
              <a:latin typeface="Raleway" panose="020B0503030101060003" pitchFamily="34" charset="-18"/>
              <a:ea typeface="Open Sans" pitchFamily="2" charset="0"/>
              <a:cs typeface="Open Sans" pitchFamily="2" charset="0"/>
            </a:endParaRPr>
          </a:p>
        </p:txBody>
      </p:sp>
      <p:sp>
        <p:nvSpPr>
          <p:cNvPr id="14" name="Rectangle: Rounded Corners 13">
            <a:extLst>
              <a:ext uri="{FF2B5EF4-FFF2-40B4-BE49-F238E27FC236}">
                <a16:creationId xmlns:a16="http://schemas.microsoft.com/office/drawing/2014/main" id="{0F9E3938-2EB8-D01F-BCD5-8CF21D521C46}"/>
              </a:ext>
            </a:extLst>
          </p:cNvPr>
          <p:cNvSpPr/>
          <p:nvPr/>
        </p:nvSpPr>
        <p:spPr>
          <a:xfrm>
            <a:off x="3428540" y="2787665"/>
            <a:ext cx="2460278" cy="1118670"/>
          </a:xfrm>
          <a:prstGeom prst="roundRect">
            <a:avLst>
              <a:gd name="adj" fmla="val 0"/>
            </a:avLst>
          </a:prstGeom>
          <a:solidFill>
            <a:srgbClr val="78973A"/>
          </a:solidFill>
          <a:ln w="19050">
            <a:solidFill>
              <a:srgbClr val="789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dirty="0">
                <a:latin typeface="Raleway Black" panose="020B0A03030101060003" pitchFamily="34" charset="-18"/>
                <a:ea typeface="Open Sans ExtraBold" pitchFamily="2" charset="0"/>
                <a:cs typeface="Open Sans ExtraBold" pitchFamily="2" charset="0"/>
              </a:rPr>
              <a:t>Tekstilni izdelek</a:t>
            </a:r>
            <a:r>
              <a:rPr lang="sl-SI" dirty="0">
                <a:latin typeface="Raleway" panose="020B0503030101060003" pitchFamily="34" charset="-18"/>
                <a:ea typeface="Open Sans" pitchFamily="2" charset="0"/>
                <a:cs typeface="Open Sans" pitchFamily="2" charset="0"/>
              </a:rPr>
              <a:t> </a:t>
            </a:r>
            <a:br>
              <a:rPr lang="sl-SI" dirty="0">
                <a:latin typeface="Raleway" panose="020B0503030101060003" pitchFamily="34" charset="-18"/>
                <a:ea typeface="Open Sans" pitchFamily="2" charset="0"/>
                <a:cs typeface="Open Sans" pitchFamily="2" charset="0"/>
              </a:rPr>
            </a:br>
            <a:r>
              <a:rPr lang="sl-SI" dirty="0">
                <a:latin typeface="Raleway" panose="020B0503030101060003" pitchFamily="34" charset="-18"/>
                <a:ea typeface="Open Sans" pitchFamily="2" charset="0"/>
                <a:cs typeface="Open Sans" pitchFamily="2" charset="0"/>
              </a:rPr>
              <a:t>(npr. bombažna majica)</a:t>
            </a:r>
          </a:p>
        </p:txBody>
      </p:sp>
      <p:sp>
        <p:nvSpPr>
          <p:cNvPr id="15" name="Rectangle: Rounded Corners 14">
            <a:extLst>
              <a:ext uri="{FF2B5EF4-FFF2-40B4-BE49-F238E27FC236}">
                <a16:creationId xmlns:a16="http://schemas.microsoft.com/office/drawing/2014/main" id="{D9D38A76-055A-8090-6FB7-2D0329B4D00A}"/>
              </a:ext>
            </a:extLst>
          </p:cNvPr>
          <p:cNvSpPr/>
          <p:nvPr/>
        </p:nvSpPr>
        <p:spPr>
          <a:xfrm>
            <a:off x="3428540" y="3906335"/>
            <a:ext cx="2460278" cy="1211656"/>
          </a:xfrm>
          <a:prstGeom prst="roundRect">
            <a:avLst>
              <a:gd name="adj" fmla="val 0"/>
            </a:avLst>
          </a:prstGeom>
          <a:noFill/>
          <a:ln w="19050">
            <a:solidFill>
              <a:srgbClr val="789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dirty="0">
                <a:solidFill>
                  <a:srgbClr val="78973A"/>
                </a:solidFill>
                <a:latin typeface="Raleway" panose="020B0503030101060003" pitchFamily="34" charset="-18"/>
                <a:ea typeface="Open Sans" pitchFamily="2" charset="0"/>
                <a:cs typeface="Open Sans" pitchFamily="2" charset="0"/>
              </a:rPr>
              <a:t>Proizvodnja in uporaba ene bombažne majice z življenjsko dobo 100 pranj.</a:t>
            </a:r>
          </a:p>
        </p:txBody>
      </p:sp>
      <p:pic>
        <p:nvPicPr>
          <p:cNvPr id="16" name="Graphic 15" descr="Shirt with solid fill">
            <a:extLst>
              <a:ext uri="{FF2B5EF4-FFF2-40B4-BE49-F238E27FC236}">
                <a16:creationId xmlns:a16="http://schemas.microsoft.com/office/drawing/2014/main" id="{1450F873-C8AB-9F49-71E6-D7746C09FDF6}"/>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4499961" y="1994702"/>
            <a:ext cx="623315" cy="727106"/>
          </a:xfrm>
          <a:prstGeom prst="rect">
            <a:avLst/>
          </a:prstGeom>
        </p:spPr>
      </p:pic>
      <p:sp>
        <p:nvSpPr>
          <p:cNvPr id="17" name="Rectangle: Rounded Corners 16">
            <a:extLst>
              <a:ext uri="{FF2B5EF4-FFF2-40B4-BE49-F238E27FC236}">
                <a16:creationId xmlns:a16="http://schemas.microsoft.com/office/drawing/2014/main" id="{D0680A3D-8612-6D90-F527-C4ECCE778595}"/>
              </a:ext>
            </a:extLst>
          </p:cNvPr>
          <p:cNvSpPr/>
          <p:nvPr/>
        </p:nvSpPr>
        <p:spPr>
          <a:xfrm>
            <a:off x="3428540" y="1928846"/>
            <a:ext cx="2460278" cy="972427"/>
          </a:xfrm>
          <a:prstGeom prst="roundRect">
            <a:avLst>
              <a:gd name="adj" fmla="val 0"/>
            </a:avLst>
          </a:prstGeom>
          <a:noFill/>
          <a:ln w="19050">
            <a:solidFill>
              <a:srgbClr val="789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400" dirty="0">
              <a:solidFill>
                <a:srgbClr val="78973A"/>
              </a:solidFill>
              <a:latin typeface="Raleway" panose="020B0503030101060003" pitchFamily="34" charset="-18"/>
              <a:ea typeface="Open Sans" pitchFamily="2" charset="0"/>
              <a:cs typeface="Open Sans" pitchFamily="2" charset="0"/>
            </a:endParaRPr>
          </a:p>
        </p:txBody>
      </p:sp>
      <p:sp>
        <p:nvSpPr>
          <p:cNvPr id="18" name="Rectangle: Rounded Corners 17">
            <a:extLst>
              <a:ext uri="{FF2B5EF4-FFF2-40B4-BE49-F238E27FC236}">
                <a16:creationId xmlns:a16="http://schemas.microsoft.com/office/drawing/2014/main" id="{92A052AF-1021-02A9-4A1B-066932CCA08D}"/>
              </a:ext>
            </a:extLst>
          </p:cNvPr>
          <p:cNvSpPr/>
          <p:nvPr/>
        </p:nvSpPr>
        <p:spPr>
          <a:xfrm>
            <a:off x="6194697" y="2787665"/>
            <a:ext cx="2460278" cy="1118670"/>
          </a:xfrm>
          <a:prstGeom prst="roundRect">
            <a:avLst>
              <a:gd name="adj" fmla="val 0"/>
            </a:avLst>
          </a:prstGeom>
          <a:solidFill>
            <a:srgbClr val="78973A"/>
          </a:solidFill>
          <a:ln w="19050">
            <a:solidFill>
              <a:srgbClr val="789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dirty="0">
                <a:latin typeface="Raleway Black" panose="020B0A03030101060003" pitchFamily="34" charset="-18"/>
                <a:ea typeface="Open Sans ExtraBold" pitchFamily="2" charset="0"/>
                <a:cs typeface="Open Sans ExtraBold" pitchFamily="2" charset="0"/>
              </a:rPr>
              <a:t>Električna energija</a:t>
            </a:r>
          </a:p>
          <a:p>
            <a:pPr algn="ctr"/>
            <a:endParaRPr lang="sl-SI" dirty="0">
              <a:latin typeface="Raleway" panose="020B0503030101060003" pitchFamily="34" charset="-18"/>
              <a:ea typeface="Open Sans" pitchFamily="2" charset="0"/>
              <a:cs typeface="Open Sans" pitchFamily="2" charset="0"/>
            </a:endParaRPr>
          </a:p>
        </p:txBody>
      </p:sp>
      <p:sp>
        <p:nvSpPr>
          <p:cNvPr id="29" name="Rectangle: Rounded Corners 28">
            <a:extLst>
              <a:ext uri="{FF2B5EF4-FFF2-40B4-BE49-F238E27FC236}">
                <a16:creationId xmlns:a16="http://schemas.microsoft.com/office/drawing/2014/main" id="{6FD36AC6-966D-9B94-71C4-06B81D0811B9}"/>
              </a:ext>
            </a:extLst>
          </p:cNvPr>
          <p:cNvSpPr/>
          <p:nvPr/>
        </p:nvSpPr>
        <p:spPr>
          <a:xfrm>
            <a:off x="6194697" y="3906335"/>
            <a:ext cx="2460278" cy="1211656"/>
          </a:xfrm>
          <a:prstGeom prst="roundRect">
            <a:avLst>
              <a:gd name="adj" fmla="val 0"/>
            </a:avLst>
          </a:prstGeom>
          <a:noFill/>
          <a:ln w="19050">
            <a:solidFill>
              <a:srgbClr val="789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dirty="0">
                <a:solidFill>
                  <a:srgbClr val="78973A"/>
                </a:solidFill>
                <a:latin typeface="Raleway" panose="020B0503030101060003" pitchFamily="34" charset="-18"/>
                <a:ea typeface="Open Sans" pitchFamily="2" charset="0"/>
                <a:cs typeface="Open Sans" pitchFamily="2" charset="0"/>
              </a:rPr>
              <a:t>Dobava 1 kilovatne ure (kWh) električne energije iz določenega vira (npr. sončne elektrarne, termoelektrarne).</a:t>
            </a:r>
          </a:p>
        </p:txBody>
      </p:sp>
      <p:pic>
        <p:nvPicPr>
          <p:cNvPr id="30" name="Graphic 29" descr="Electric Tower with solid fill">
            <a:extLst>
              <a:ext uri="{FF2B5EF4-FFF2-40B4-BE49-F238E27FC236}">
                <a16:creationId xmlns:a16="http://schemas.microsoft.com/office/drawing/2014/main" id="{7A6F2313-362A-F3D8-70BB-471A01B390D2}"/>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7266118" y="1994702"/>
            <a:ext cx="623315" cy="727106"/>
          </a:xfrm>
          <a:prstGeom prst="rect">
            <a:avLst/>
          </a:prstGeom>
        </p:spPr>
      </p:pic>
      <p:sp>
        <p:nvSpPr>
          <p:cNvPr id="31" name="Rectangle: Rounded Corners 30">
            <a:extLst>
              <a:ext uri="{FF2B5EF4-FFF2-40B4-BE49-F238E27FC236}">
                <a16:creationId xmlns:a16="http://schemas.microsoft.com/office/drawing/2014/main" id="{C6E53D1F-C37B-150A-1778-6E53D49BC401}"/>
              </a:ext>
            </a:extLst>
          </p:cNvPr>
          <p:cNvSpPr/>
          <p:nvPr/>
        </p:nvSpPr>
        <p:spPr>
          <a:xfrm>
            <a:off x="6194697" y="1928846"/>
            <a:ext cx="2460278" cy="972427"/>
          </a:xfrm>
          <a:prstGeom prst="roundRect">
            <a:avLst>
              <a:gd name="adj" fmla="val 0"/>
            </a:avLst>
          </a:prstGeom>
          <a:noFill/>
          <a:ln w="19050">
            <a:solidFill>
              <a:srgbClr val="789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1400" dirty="0">
              <a:solidFill>
                <a:srgbClr val="78973A"/>
              </a:solidFill>
              <a:latin typeface="Raleway" panose="020B0503030101060003" pitchFamily="34" charset="-18"/>
              <a:ea typeface="Open Sans" pitchFamily="2" charset="0"/>
              <a:cs typeface="Open Sans" pitchFamily="2" charset="0"/>
            </a:endParaRPr>
          </a:p>
        </p:txBody>
      </p:sp>
    </p:spTree>
    <p:extLst>
      <p:ext uri="{BB962C8B-B14F-4D97-AF65-F5344CB8AC3E}">
        <p14:creationId xmlns:p14="http://schemas.microsoft.com/office/powerpoint/2010/main" val="2254264107"/>
      </p:ext>
    </p:extLst>
  </p:cSld>
  <p:clrMapOvr>
    <a:masterClrMapping/>
  </p:clrMapOvr>
  <mc:AlternateContent xmlns:mc="http://schemas.openxmlformats.org/markup-compatibility/2006" xmlns:p14="http://schemas.microsoft.com/office/powerpoint/2010/main">
    <mc:Choice Requires="p14">
      <p:transition spd="slow" p14:dur="2000" advTm="49464"/>
    </mc:Choice>
    <mc:Fallback xmlns="">
      <p:transition spd="slow" advTm="4946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213461"/>
            <a:ext cx="10706100" cy="1325563"/>
          </a:xfrm>
          <a:prstGeom prst="rect">
            <a:avLst/>
          </a:prstGeom>
        </p:spPr>
        <p:txBody>
          <a:bodyPr>
            <a:normAutofit/>
          </a:bodyPr>
          <a:lstStyle/>
          <a:p>
            <a:r>
              <a:rPr lang="sl-SI" dirty="0">
                <a:latin typeface="Open Sans ExtraBold" pitchFamily="2" charset="0"/>
                <a:ea typeface="Open Sans ExtraBold" pitchFamily="2" charset="0"/>
                <a:cs typeface="Open Sans ExtraBold" pitchFamily="2" charset="0"/>
              </a:rPr>
              <a:t>Primer pravilno opredeljene FE</a:t>
            </a:r>
            <a:endParaRPr lang="en-US" dirty="0">
              <a:latin typeface="Open Sans ExtraBold" pitchFamily="2" charset="0"/>
              <a:ea typeface="Open Sans ExtraBold" pitchFamily="2" charset="0"/>
              <a:cs typeface="Open Sans ExtraBold" pitchFamily="2" charset="0"/>
            </a:endParaRPr>
          </a:p>
        </p:txBody>
      </p:sp>
      <p:sp>
        <p:nvSpPr>
          <p:cNvPr id="3" name="Content Placeholder 2"/>
          <p:cNvSpPr>
            <a:spLocks noGrp="1"/>
          </p:cNvSpPr>
          <p:nvPr>
            <p:ph idx="4294967295"/>
          </p:nvPr>
        </p:nvSpPr>
        <p:spPr>
          <a:xfrm>
            <a:off x="0" y="1219200"/>
            <a:ext cx="9986963" cy="835025"/>
          </a:xfrm>
          <a:prstGeom prst="rect">
            <a:avLst/>
          </a:prstGeom>
        </p:spPr>
        <p:txBody>
          <a:bodyPr>
            <a:normAutofit fontScale="92500"/>
          </a:bodyPr>
          <a:lstStyle/>
          <a:p>
            <a:pPr marL="0" indent="0">
              <a:buNone/>
            </a:pPr>
            <a:r>
              <a:rPr lang="en-US" sz="2000" dirty="0" err="1">
                <a:latin typeface="Open Sans" pitchFamily="2" charset="0"/>
                <a:ea typeface="Open Sans" pitchFamily="2" charset="0"/>
                <a:cs typeface="Open Sans" pitchFamily="2" charset="0"/>
              </a:rPr>
              <a:t>Funkcijska</a:t>
            </a:r>
            <a:r>
              <a:rPr lang="en-US" sz="2000" dirty="0">
                <a:latin typeface="Open Sans" pitchFamily="2" charset="0"/>
                <a:ea typeface="Open Sans" pitchFamily="2" charset="0"/>
                <a:cs typeface="Open Sans" pitchFamily="2" charset="0"/>
              </a:rPr>
              <a:t> </a:t>
            </a:r>
            <a:r>
              <a:rPr lang="en-US" sz="2000" dirty="0" err="1">
                <a:latin typeface="Open Sans" pitchFamily="2" charset="0"/>
                <a:ea typeface="Open Sans" pitchFamily="2" charset="0"/>
                <a:cs typeface="Open Sans" pitchFamily="2" charset="0"/>
              </a:rPr>
              <a:t>enota</a:t>
            </a:r>
            <a:r>
              <a:rPr lang="en-US" sz="2000" dirty="0">
                <a:latin typeface="Open Sans" pitchFamily="2" charset="0"/>
                <a:ea typeface="Open Sans" pitchFamily="2" charset="0"/>
                <a:cs typeface="Open Sans" pitchFamily="2" charset="0"/>
              </a:rPr>
              <a:t>:</a:t>
            </a:r>
            <a:endParaRPr lang="sl-SI" sz="2000" dirty="0">
              <a:latin typeface="Open Sans" pitchFamily="2" charset="0"/>
              <a:ea typeface="Open Sans" pitchFamily="2" charset="0"/>
              <a:cs typeface="Open Sans" pitchFamily="2" charset="0"/>
            </a:endParaRPr>
          </a:p>
          <a:p>
            <a:pPr marL="0" indent="0">
              <a:buNone/>
            </a:pPr>
            <a:r>
              <a:rPr lang="en-US" sz="2000" dirty="0">
                <a:latin typeface="Open Sans" pitchFamily="2" charset="0"/>
                <a:ea typeface="Open Sans" pitchFamily="2" charset="0"/>
                <a:cs typeface="Open Sans" pitchFamily="2" charset="0"/>
              </a:rPr>
              <a:t>"</a:t>
            </a:r>
            <a:r>
              <a:rPr lang="en-US" sz="2000" dirty="0" err="1">
                <a:latin typeface="Open Sans" pitchFamily="2" charset="0"/>
                <a:ea typeface="Open Sans" pitchFamily="2" charset="0"/>
                <a:cs typeface="Open Sans" pitchFamily="2" charset="0"/>
              </a:rPr>
              <a:t>Dostava</a:t>
            </a:r>
            <a:r>
              <a:rPr lang="en-US" sz="2000" dirty="0">
                <a:latin typeface="Open Sans" pitchFamily="2" charset="0"/>
                <a:ea typeface="Open Sans" pitchFamily="2" charset="0"/>
                <a:cs typeface="Open Sans" pitchFamily="2" charset="0"/>
              </a:rPr>
              <a:t> 1 litra </a:t>
            </a:r>
            <a:r>
              <a:rPr lang="en-US" sz="2000" dirty="0" err="1">
                <a:latin typeface="Open Sans" pitchFamily="2" charset="0"/>
                <a:ea typeface="Open Sans" pitchFamily="2" charset="0"/>
                <a:cs typeface="Open Sans" pitchFamily="2" charset="0"/>
              </a:rPr>
              <a:t>brezalkoholne</a:t>
            </a:r>
            <a:r>
              <a:rPr lang="en-US" sz="2000" dirty="0">
                <a:latin typeface="Open Sans" pitchFamily="2" charset="0"/>
                <a:ea typeface="Open Sans" pitchFamily="2" charset="0"/>
                <a:cs typeface="Open Sans" pitchFamily="2" charset="0"/>
              </a:rPr>
              <a:t> </a:t>
            </a:r>
            <a:r>
              <a:rPr lang="en-US" sz="2000" dirty="0" err="1">
                <a:latin typeface="Open Sans" pitchFamily="2" charset="0"/>
                <a:ea typeface="Open Sans" pitchFamily="2" charset="0"/>
                <a:cs typeface="Open Sans" pitchFamily="2" charset="0"/>
              </a:rPr>
              <a:t>pijače</a:t>
            </a:r>
            <a:r>
              <a:rPr lang="en-US" sz="2000" dirty="0">
                <a:latin typeface="Open Sans" pitchFamily="2" charset="0"/>
                <a:ea typeface="Open Sans" pitchFamily="2" charset="0"/>
                <a:cs typeface="Open Sans" pitchFamily="2" charset="0"/>
              </a:rPr>
              <a:t> do </a:t>
            </a:r>
            <a:r>
              <a:rPr lang="en-US" sz="2000" dirty="0" err="1">
                <a:latin typeface="Open Sans" pitchFamily="2" charset="0"/>
                <a:ea typeface="Open Sans" pitchFamily="2" charset="0"/>
                <a:cs typeface="Open Sans" pitchFamily="2" charset="0"/>
              </a:rPr>
              <a:t>končnega</a:t>
            </a:r>
            <a:r>
              <a:rPr lang="en-US" sz="2000" dirty="0">
                <a:latin typeface="Open Sans" pitchFamily="2" charset="0"/>
                <a:ea typeface="Open Sans" pitchFamily="2" charset="0"/>
                <a:cs typeface="Open Sans" pitchFamily="2" charset="0"/>
              </a:rPr>
              <a:t> </a:t>
            </a:r>
            <a:r>
              <a:rPr lang="en-US" sz="2000" dirty="0" err="1">
                <a:latin typeface="Open Sans" pitchFamily="2" charset="0"/>
                <a:ea typeface="Open Sans" pitchFamily="2" charset="0"/>
                <a:cs typeface="Open Sans" pitchFamily="2" charset="0"/>
              </a:rPr>
              <a:t>uporabnika</a:t>
            </a:r>
            <a:r>
              <a:rPr lang="en-US" sz="2000" dirty="0">
                <a:latin typeface="Open Sans" pitchFamily="2" charset="0"/>
                <a:ea typeface="Open Sans" pitchFamily="2" charset="0"/>
                <a:cs typeface="Open Sans" pitchFamily="2" charset="0"/>
              </a:rPr>
              <a:t> </a:t>
            </a:r>
            <a:r>
              <a:rPr lang="en-US" sz="2000" dirty="0" err="1">
                <a:latin typeface="Open Sans" pitchFamily="2" charset="0"/>
                <a:ea typeface="Open Sans" pitchFamily="2" charset="0"/>
                <a:cs typeface="Open Sans" pitchFamily="2" charset="0"/>
              </a:rPr>
              <a:t>brez</a:t>
            </a:r>
            <a:r>
              <a:rPr lang="en-US" sz="2000" dirty="0">
                <a:latin typeface="Open Sans" pitchFamily="2" charset="0"/>
                <a:ea typeface="Open Sans" pitchFamily="2" charset="0"/>
                <a:cs typeface="Open Sans" pitchFamily="2" charset="0"/>
              </a:rPr>
              <a:t> </a:t>
            </a:r>
            <a:r>
              <a:rPr lang="en-US" sz="2000" dirty="0" err="1">
                <a:latin typeface="Open Sans" pitchFamily="2" charset="0"/>
                <a:ea typeface="Open Sans" pitchFamily="2" charset="0"/>
                <a:cs typeface="Open Sans" pitchFamily="2" charset="0"/>
              </a:rPr>
              <a:t>izgube</a:t>
            </a:r>
            <a:r>
              <a:rPr lang="en-US" sz="2000" dirty="0">
                <a:latin typeface="Open Sans" pitchFamily="2" charset="0"/>
                <a:ea typeface="Open Sans" pitchFamily="2" charset="0"/>
                <a:cs typeface="Open Sans" pitchFamily="2" charset="0"/>
              </a:rPr>
              <a:t> </a:t>
            </a:r>
            <a:r>
              <a:rPr lang="en-US" sz="2000" dirty="0" err="1">
                <a:latin typeface="Open Sans" pitchFamily="2" charset="0"/>
                <a:ea typeface="Open Sans" pitchFamily="2" charset="0"/>
                <a:cs typeface="Open Sans" pitchFamily="2" charset="0"/>
              </a:rPr>
              <a:t>vsebine</a:t>
            </a:r>
            <a:r>
              <a:rPr lang="en-US" sz="2000" dirty="0">
                <a:latin typeface="Open Sans" pitchFamily="2" charset="0"/>
                <a:ea typeface="Open Sans" pitchFamily="2" charset="0"/>
                <a:cs typeface="Open Sans" pitchFamily="2" charset="0"/>
              </a:rPr>
              <a:t>."</a:t>
            </a:r>
          </a:p>
        </p:txBody>
      </p:sp>
      <p:sp>
        <p:nvSpPr>
          <p:cNvPr id="4" name="Content Placeholder 2">
            <a:extLst>
              <a:ext uri="{FF2B5EF4-FFF2-40B4-BE49-F238E27FC236}">
                <a16:creationId xmlns:a16="http://schemas.microsoft.com/office/drawing/2014/main" id="{D9572CAB-FAA2-66D0-8FA2-923FCF866348}"/>
              </a:ext>
            </a:extLst>
          </p:cNvPr>
          <p:cNvSpPr txBox="1">
            <a:spLocks/>
          </p:cNvSpPr>
          <p:nvPr/>
        </p:nvSpPr>
        <p:spPr>
          <a:xfrm>
            <a:off x="528361" y="2360727"/>
            <a:ext cx="6367739" cy="32494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err="1">
                <a:solidFill>
                  <a:srgbClr val="066E9F"/>
                </a:solidFill>
                <a:latin typeface="Open Sans" pitchFamily="2" charset="0"/>
                <a:ea typeface="Open Sans" pitchFamily="2" charset="0"/>
                <a:cs typeface="Open Sans" pitchFamily="2" charset="0"/>
              </a:rPr>
              <a:t>Količina</a:t>
            </a:r>
            <a:r>
              <a:rPr lang="en-US" sz="1600" b="1" dirty="0">
                <a:solidFill>
                  <a:srgbClr val="066E9F"/>
                </a:solidFill>
                <a:latin typeface="Open Sans" pitchFamily="2" charset="0"/>
                <a:ea typeface="Open Sans" pitchFamily="2" charset="0"/>
                <a:cs typeface="Open Sans" pitchFamily="2" charset="0"/>
              </a:rPr>
              <a:t>:</a:t>
            </a:r>
            <a:endParaRPr lang="sl-SI" sz="1600" b="1" dirty="0">
              <a:solidFill>
                <a:srgbClr val="066E9F"/>
              </a:solidFill>
              <a:latin typeface="Open Sans" pitchFamily="2" charset="0"/>
              <a:ea typeface="Open Sans" pitchFamily="2" charset="0"/>
              <a:cs typeface="Open Sans" pitchFamily="2" charset="0"/>
            </a:endParaRPr>
          </a:p>
          <a:p>
            <a:pPr marL="0" indent="0">
              <a:buFont typeface="Arial" panose="020B0604020202020204" pitchFamily="34" charset="0"/>
              <a:buNone/>
            </a:pPr>
            <a:r>
              <a:rPr lang="en-US" sz="1600" dirty="0" err="1">
                <a:latin typeface="Open Sans" pitchFamily="2" charset="0"/>
                <a:ea typeface="Open Sans" pitchFamily="2" charset="0"/>
                <a:cs typeface="Open Sans" pitchFamily="2" charset="0"/>
              </a:rPr>
              <a:t>Enota</a:t>
            </a:r>
            <a:r>
              <a:rPr lang="en-US" sz="1600" dirty="0">
                <a:latin typeface="Open Sans" pitchFamily="2" charset="0"/>
                <a:ea typeface="Open Sans" pitchFamily="2" charset="0"/>
                <a:cs typeface="Open Sans" pitchFamily="2" charset="0"/>
              </a:rPr>
              <a:t> mora </a:t>
            </a:r>
            <a:r>
              <a:rPr lang="en-US" sz="1600" dirty="0" err="1">
                <a:latin typeface="Open Sans" pitchFamily="2" charset="0"/>
                <a:ea typeface="Open Sans" pitchFamily="2" charset="0"/>
                <a:cs typeface="Open Sans" pitchFamily="2" charset="0"/>
              </a:rPr>
              <a:t>pokrivati</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enak</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obseg</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funkcije</a:t>
            </a:r>
            <a:r>
              <a:rPr lang="en-US" sz="1600" dirty="0">
                <a:latin typeface="Open Sans" pitchFamily="2" charset="0"/>
                <a:ea typeface="Open Sans" pitchFamily="2" charset="0"/>
                <a:cs typeface="Open Sans" pitchFamily="2" charset="0"/>
              </a:rPr>
              <a:t> za </a:t>
            </a:r>
            <a:r>
              <a:rPr lang="en-US" sz="1600" dirty="0" err="1">
                <a:latin typeface="Open Sans" pitchFamily="2" charset="0"/>
                <a:ea typeface="Open Sans" pitchFamily="2" charset="0"/>
                <a:cs typeface="Open Sans" pitchFamily="2" charset="0"/>
              </a:rPr>
              <a:t>vse</a:t>
            </a:r>
            <a:r>
              <a:rPr lang="en-US" sz="1600" dirty="0">
                <a:latin typeface="Open Sans" pitchFamily="2" charset="0"/>
                <a:ea typeface="Open Sans" pitchFamily="2" charset="0"/>
                <a:cs typeface="Open Sans" pitchFamily="2" charset="0"/>
              </a:rPr>
              <a:t> tri alternative (PET </a:t>
            </a:r>
            <a:r>
              <a:rPr lang="en-US" sz="1600" dirty="0" err="1">
                <a:latin typeface="Open Sans" pitchFamily="2" charset="0"/>
                <a:ea typeface="Open Sans" pitchFamily="2" charset="0"/>
                <a:cs typeface="Open Sans" pitchFamily="2" charset="0"/>
              </a:rPr>
              <a:t>plastenka</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aluminijasta</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pločevinka</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steklenica</a:t>
            </a:r>
            <a:r>
              <a:rPr lang="en-US" sz="1600" dirty="0">
                <a:latin typeface="Open Sans" pitchFamily="2" charset="0"/>
                <a:ea typeface="Open Sans" pitchFamily="2" charset="0"/>
                <a:cs typeface="Open Sans" pitchFamily="2" charset="0"/>
              </a:rPr>
              <a:t>).</a:t>
            </a:r>
            <a:r>
              <a:rPr lang="sl-SI" sz="1600" dirty="0">
                <a:latin typeface="Open Sans" pitchFamily="2" charset="0"/>
                <a:ea typeface="Open Sans" pitchFamily="2" charset="0"/>
                <a:cs typeface="Open Sans" pitchFamily="2" charset="0"/>
              </a:rPr>
              <a:t> </a:t>
            </a:r>
            <a:r>
              <a:rPr lang="en-US" sz="1600" dirty="0">
                <a:latin typeface="Open Sans" pitchFamily="2" charset="0"/>
                <a:ea typeface="Open Sans" pitchFamily="2" charset="0"/>
                <a:cs typeface="Open Sans" pitchFamily="2" charset="0"/>
              </a:rPr>
              <a:t>V </a:t>
            </a:r>
            <a:r>
              <a:rPr lang="en-US" sz="1600" dirty="0" err="1">
                <a:latin typeface="Open Sans" pitchFamily="2" charset="0"/>
                <a:ea typeface="Open Sans" pitchFamily="2" charset="0"/>
                <a:cs typeface="Open Sans" pitchFamily="2" charset="0"/>
              </a:rPr>
              <a:t>tem</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primeru</a:t>
            </a:r>
            <a:r>
              <a:rPr lang="en-US" sz="1600" dirty="0">
                <a:latin typeface="Open Sans" pitchFamily="2" charset="0"/>
                <a:ea typeface="Open Sans" pitchFamily="2" charset="0"/>
                <a:cs typeface="Open Sans" pitchFamily="2" charset="0"/>
              </a:rPr>
              <a:t>: </a:t>
            </a:r>
            <a:r>
              <a:rPr lang="en-US" sz="1600" dirty="0" err="1">
                <a:highlight>
                  <a:srgbClr val="A2C219"/>
                </a:highlight>
                <a:latin typeface="Open Sans" pitchFamily="2" charset="0"/>
                <a:ea typeface="Open Sans" pitchFamily="2" charset="0"/>
                <a:cs typeface="Open Sans" pitchFamily="2" charset="0"/>
              </a:rPr>
              <a:t>dostava</a:t>
            </a:r>
            <a:r>
              <a:rPr lang="en-US" sz="1600" dirty="0">
                <a:highlight>
                  <a:srgbClr val="A2C219"/>
                </a:highlight>
                <a:latin typeface="Open Sans" pitchFamily="2" charset="0"/>
                <a:ea typeface="Open Sans" pitchFamily="2" charset="0"/>
                <a:cs typeface="Open Sans" pitchFamily="2" charset="0"/>
              </a:rPr>
              <a:t> 1 litra </a:t>
            </a:r>
            <a:r>
              <a:rPr lang="en-US" sz="1600" dirty="0" err="1">
                <a:highlight>
                  <a:srgbClr val="A2C219"/>
                </a:highlight>
                <a:latin typeface="Open Sans" pitchFamily="2" charset="0"/>
                <a:ea typeface="Open Sans" pitchFamily="2" charset="0"/>
                <a:cs typeface="Open Sans" pitchFamily="2" charset="0"/>
              </a:rPr>
              <a:t>pijače</a:t>
            </a:r>
            <a:r>
              <a:rPr lang="en-US" sz="1600" dirty="0">
                <a:latin typeface="Open Sans" pitchFamily="2" charset="0"/>
                <a:ea typeface="Open Sans" pitchFamily="2" charset="0"/>
                <a:cs typeface="Open Sans" pitchFamily="2" charset="0"/>
              </a:rPr>
              <a:t>.</a:t>
            </a:r>
            <a:endParaRPr lang="sl-SI" sz="1600" dirty="0">
              <a:latin typeface="Open Sans" pitchFamily="2" charset="0"/>
              <a:ea typeface="Open Sans" pitchFamily="2" charset="0"/>
              <a:cs typeface="Open Sans" pitchFamily="2" charset="0"/>
            </a:endParaRPr>
          </a:p>
          <a:p>
            <a:pPr marL="0" indent="0">
              <a:buFont typeface="Arial" panose="020B0604020202020204" pitchFamily="34" charset="0"/>
              <a:buNone/>
            </a:pPr>
            <a:r>
              <a:rPr lang="en-US" sz="1600" b="1" dirty="0" err="1">
                <a:solidFill>
                  <a:srgbClr val="066E9F"/>
                </a:solidFill>
                <a:latin typeface="Open Sans" pitchFamily="2" charset="0"/>
                <a:ea typeface="Open Sans" pitchFamily="2" charset="0"/>
                <a:cs typeface="Open Sans" pitchFamily="2" charset="0"/>
              </a:rPr>
              <a:t>Kakovost</a:t>
            </a:r>
            <a:r>
              <a:rPr lang="en-US" sz="1600" b="1" dirty="0">
                <a:solidFill>
                  <a:srgbClr val="066E9F"/>
                </a:solidFill>
                <a:latin typeface="Open Sans" pitchFamily="2" charset="0"/>
                <a:ea typeface="Open Sans" pitchFamily="2" charset="0"/>
                <a:cs typeface="Open Sans" pitchFamily="2" charset="0"/>
              </a:rPr>
              <a:t>:</a:t>
            </a:r>
            <a:endParaRPr lang="sl-SI" sz="1600" b="1" dirty="0">
              <a:solidFill>
                <a:srgbClr val="066E9F"/>
              </a:solidFill>
              <a:latin typeface="Open Sans" pitchFamily="2" charset="0"/>
              <a:ea typeface="Open Sans" pitchFamily="2" charset="0"/>
              <a:cs typeface="Open Sans" pitchFamily="2" charset="0"/>
            </a:endParaRPr>
          </a:p>
          <a:p>
            <a:pPr marL="0" indent="0">
              <a:buFont typeface="Arial" panose="020B0604020202020204" pitchFamily="34" charset="0"/>
              <a:buNone/>
            </a:pPr>
            <a:r>
              <a:rPr lang="en-US" sz="1600" dirty="0" err="1">
                <a:latin typeface="Open Sans" pitchFamily="2" charset="0"/>
                <a:ea typeface="Open Sans" pitchFamily="2" charset="0"/>
                <a:cs typeface="Open Sans" pitchFamily="2" charset="0"/>
              </a:rPr>
              <a:t>Zagotavljanje</a:t>
            </a:r>
            <a:r>
              <a:rPr lang="en-US" sz="1600" dirty="0">
                <a:latin typeface="Open Sans" pitchFamily="2" charset="0"/>
                <a:ea typeface="Open Sans" pitchFamily="2" charset="0"/>
                <a:cs typeface="Open Sans" pitchFamily="2" charset="0"/>
              </a:rPr>
              <a:t>, da je </a:t>
            </a:r>
            <a:r>
              <a:rPr lang="en-US" sz="1600" dirty="0" err="1">
                <a:latin typeface="Open Sans" pitchFamily="2" charset="0"/>
                <a:ea typeface="Open Sans" pitchFamily="2" charset="0"/>
                <a:cs typeface="Open Sans" pitchFamily="2" charset="0"/>
              </a:rPr>
              <a:t>pijača</a:t>
            </a:r>
            <a:r>
              <a:rPr lang="en-US" sz="1600" dirty="0">
                <a:latin typeface="Open Sans" pitchFamily="2" charset="0"/>
                <a:ea typeface="Open Sans" pitchFamily="2" charset="0"/>
                <a:cs typeface="Open Sans" pitchFamily="2" charset="0"/>
              </a:rPr>
              <a:t> varna za </a:t>
            </a:r>
            <a:r>
              <a:rPr lang="en-US" sz="1600" dirty="0" err="1">
                <a:latin typeface="Open Sans" pitchFamily="2" charset="0"/>
                <a:ea typeface="Open Sans" pitchFamily="2" charset="0"/>
                <a:cs typeface="Open Sans" pitchFamily="2" charset="0"/>
              </a:rPr>
              <a:t>uživanje</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brez</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kontaminacije</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izgube</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vsebine</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ali</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okvare</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embalaže</a:t>
            </a:r>
            <a:r>
              <a:rPr lang="en-US" sz="1600" dirty="0">
                <a:latin typeface="Open Sans" pitchFamily="2" charset="0"/>
                <a:ea typeface="Open Sans" pitchFamily="2" charset="0"/>
                <a:cs typeface="Open Sans" pitchFamily="2" charset="0"/>
              </a:rPr>
              <a:t>.</a:t>
            </a:r>
            <a:r>
              <a:rPr lang="sl-SI"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Vse</a:t>
            </a:r>
            <a:r>
              <a:rPr lang="en-US" sz="1600" dirty="0">
                <a:latin typeface="Open Sans" pitchFamily="2" charset="0"/>
                <a:ea typeface="Open Sans" pitchFamily="2" charset="0"/>
                <a:cs typeface="Open Sans" pitchFamily="2" charset="0"/>
              </a:rPr>
              <a:t> alternative </a:t>
            </a:r>
            <a:r>
              <a:rPr lang="en-US" sz="1600" dirty="0" err="1">
                <a:latin typeface="Open Sans" pitchFamily="2" charset="0"/>
                <a:ea typeface="Open Sans" pitchFamily="2" charset="0"/>
                <a:cs typeface="Open Sans" pitchFamily="2" charset="0"/>
              </a:rPr>
              <a:t>morajo</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izpolnjevati</a:t>
            </a:r>
            <a:r>
              <a:rPr lang="en-US" sz="1600" dirty="0">
                <a:latin typeface="Open Sans" pitchFamily="2" charset="0"/>
                <a:ea typeface="Open Sans" pitchFamily="2" charset="0"/>
                <a:cs typeface="Open Sans" pitchFamily="2" charset="0"/>
              </a:rPr>
              <a:t> </a:t>
            </a:r>
            <a:r>
              <a:rPr lang="en-US" sz="1600" dirty="0" err="1">
                <a:highlight>
                  <a:srgbClr val="A2C219"/>
                </a:highlight>
                <a:latin typeface="Open Sans" pitchFamily="2" charset="0"/>
                <a:ea typeface="Open Sans" pitchFamily="2" charset="0"/>
                <a:cs typeface="Open Sans" pitchFamily="2" charset="0"/>
              </a:rPr>
              <a:t>enake</a:t>
            </a:r>
            <a:r>
              <a:rPr lang="en-US" sz="1600" dirty="0">
                <a:highlight>
                  <a:srgbClr val="A2C219"/>
                </a:highlight>
                <a:latin typeface="Open Sans" pitchFamily="2" charset="0"/>
                <a:ea typeface="Open Sans" pitchFamily="2" charset="0"/>
                <a:cs typeface="Open Sans" pitchFamily="2" charset="0"/>
              </a:rPr>
              <a:t> </a:t>
            </a:r>
            <a:r>
              <a:rPr lang="en-US" sz="1600" dirty="0" err="1">
                <a:highlight>
                  <a:srgbClr val="A2C219"/>
                </a:highlight>
                <a:latin typeface="Open Sans" pitchFamily="2" charset="0"/>
                <a:ea typeface="Open Sans" pitchFamily="2" charset="0"/>
                <a:cs typeface="Open Sans" pitchFamily="2" charset="0"/>
              </a:rPr>
              <a:t>standarde</a:t>
            </a:r>
            <a:r>
              <a:rPr lang="en-US" sz="1600" dirty="0">
                <a:highlight>
                  <a:srgbClr val="A2C219"/>
                </a:highlight>
                <a:latin typeface="Open Sans" pitchFamily="2" charset="0"/>
                <a:ea typeface="Open Sans" pitchFamily="2" charset="0"/>
                <a:cs typeface="Open Sans" pitchFamily="2" charset="0"/>
              </a:rPr>
              <a:t> </a:t>
            </a:r>
            <a:r>
              <a:rPr lang="en-US" sz="1600" dirty="0" err="1">
                <a:highlight>
                  <a:srgbClr val="A2C219"/>
                </a:highlight>
                <a:latin typeface="Open Sans" pitchFamily="2" charset="0"/>
                <a:ea typeface="Open Sans" pitchFamily="2" charset="0"/>
                <a:cs typeface="Open Sans" pitchFamily="2" charset="0"/>
              </a:rPr>
              <a:t>varnosti</a:t>
            </a:r>
            <a:r>
              <a:rPr lang="en-US" sz="1600" dirty="0">
                <a:highlight>
                  <a:srgbClr val="A2C219"/>
                </a:highlight>
                <a:latin typeface="Open Sans" pitchFamily="2" charset="0"/>
                <a:ea typeface="Open Sans" pitchFamily="2" charset="0"/>
                <a:cs typeface="Open Sans" pitchFamily="2" charset="0"/>
              </a:rPr>
              <a:t> in </a:t>
            </a:r>
            <a:r>
              <a:rPr lang="en-US" sz="1600" dirty="0" err="1">
                <a:highlight>
                  <a:srgbClr val="A2C219"/>
                </a:highlight>
                <a:latin typeface="Open Sans" pitchFamily="2" charset="0"/>
                <a:ea typeface="Open Sans" pitchFamily="2" charset="0"/>
                <a:cs typeface="Open Sans" pitchFamily="2" charset="0"/>
              </a:rPr>
              <a:t>kakovosti</a:t>
            </a:r>
            <a:r>
              <a:rPr lang="en-US" sz="1600" dirty="0">
                <a:latin typeface="Open Sans" pitchFamily="2" charset="0"/>
                <a:ea typeface="Open Sans" pitchFamily="2" charset="0"/>
                <a:cs typeface="Open Sans" pitchFamily="2" charset="0"/>
              </a:rPr>
              <a:t>.</a:t>
            </a:r>
            <a:endParaRPr lang="sl-SI" sz="1600" dirty="0">
              <a:latin typeface="Open Sans" pitchFamily="2" charset="0"/>
              <a:ea typeface="Open Sans" pitchFamily="2" charset="0"/>
              <a:cs typeface="Open Sans" pitchFamily="2" charset="0"/>
            </a:endParaRPr>
          </a:p>
          <a:p>
            <a:pPr marL="0" indent="0">
              <a:buFont typeface="Arial" panose="020B0604020202020204" pitchFamily="34" charset="0"/>
              <a:buNone/>
            </a:pPr>
            <a:r>
              <a:rPr lang="en-US" sz="1600" b="1" dirty="0" err="1">
                <a:solidFill>
                  <a:srgbClr val="066E9F"/>
                </a:solidFill>
                <a:latin typeface="Open Sans" pitchFamily="2" charset="0"/>
                <a:ea typeface="Open Sans" pitchFamily="2" charset="0"/>
                <a:cs typeface="Open Sans" pitchFamily="2" charset="0"/>
              </a:rPr>
              <a:t>Trajanje</a:t>
            </a:r>
            <a:r>
              <a:rPr lang="en-US" sz="1600" b="1" dirty="0">
                <a:solidFill>
                  <a:srgbClr val="066E9F"/>
                </a:solidFill>
                <a:latin typeface="Open Sans" pitchFamily="2" charset="0"/>
                <a:ea typeface="Open Sans" pitchFamily="2" charset="0"/>
                <a:cs typeface="Open Sans" pitchFamily="2" charset="0"/>
              </a:rPr>
              <a:t>:</a:t>
            </a:r>
            <a:endParaRPr lang="sl-SI" sz="1600" b="1" dirty="0">
              <a:solidFill>
                <a:srgbClr val="066E9F"/>
              </a:solidFill>
              <a:latin typeface="Open Sans" pitchFamily="2" charset="0"/>
              <a:ea typeface="Open Sans" pitchFamily="2" charset="0"/>
              <a:cs typeface="Open Sans" pitchFamily="2" charset="0"/>
            </a:endParaRPr>
          </a:p>
          <a:p>
            <a:pPr marL="0" indent="0">
              <a:buFont typeface="Arial" panose="020B0604020202020204" pitchFamily="34" charset="0"/>
              <a:buNone/>
            </a:pPr>
            <a:r>
              <a:rPr lang="en-US" sz="1600" dirty="0" err="1">
                <a:latin typeface="Open Sans" pitchFamily="2" charset="0"/>
                <a:ea typeface="Open Sans" pitchFamily="2" charset="0"/>
                <a:cs typeface="Open Sans" pitchFamily="2" charset="0"/>
              </a:rPr>
              <a:t>Embalaža</a:t>
            </a:r>
            <a:r>
              <a:rPr lang="en-US" sz="1600" dirty="0">
                <a:latin typeface="Open Sans" pitchFamily="2" charset="0"/>
                <a:ea typeface="Open Sans" pitchFamily="2" charset="0"/>
                <a:cs typeface="Open Sans" pitchFamily="2" charset="0"/>
              </a:rPr>
              <a:t> mora </a:t>
            </a:r>
            <a:r>
              <a:rPr lang="en-US" sz="1600" dirty="0" err="1">
                <a:highlight>
                  <a:srgbClr val="A2C219"/>
                </a:highlight>
                <a:latin typeface="Open Sans" pitchFamily="2" charset="0"/>
                <a:ea typeface="Open Sans" pitchFamily="2" charset="0"/>
                <a:cs typeface="Open Sans" pitchFamily="2" charset="0"/>
              </a:rPr>
              <a:t>zagotoviti</a:t>
            </a:r>
            <a:r>
              <a:rPr lang="en-US" sz="1600" dirty="0">
                <a:highlight>
                  <a:srgbClr val="A2C219"/>
                </a:highlight>
                <a:latin typeface="Open Sans" pitchFamily="2" charset="0"/>
                <a:ea typeface="Open Sans" pitchFamily="2" charset="0"/>
                <a:cs typeface="Open Sans" pitchFamily="2" charset="0"/>
              </a:rPr>
              <a:t> </a:t>
            </a:r>
            <a:r>
              <a:rPr lang="en-US" sz="1600" dirty="0" err="1">
                <a:highlight>
                  <a:srgbClr val="A2C219"/>
                </a:highlight>
                <a:latin typeface="Open Sans" pitchFamily="2" charset="0"/>
                <a:ea typeface="Open Sans" pitchFamily="2" charset="0"/>
                <a:cs typeface="Open Sans" pitchFamily="2" charset="0"/>
              </a:rPr>
              <a:t>dostavo</a:t>
            </a:r>
            <a:r>
              <a:rPr lang="en-US" sz="1600" dirty="0">
                <a:highlight>
                  <a:srgbClr val="A2C219"/>
                </a:highlight>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brezalkoholne</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pijače</a:t>
            </a:r>
            <a:r>
              <a:rPr lang="en-US" sz="1600" dirty="0">
                <a:latin typeface="Open Sans" pitchFamily="2" charset="0"/>
                <a:ea typeface="Open Sans" pitchFamily="2" charset="0"/>
                <a:cs typeface="Open Sans" pitchFamily="2" charset="0"/>
              </a:rPr>
              <a:t> od </a:t>
            </a:r>
            <a:r>
              <a:rPr lang="en-US" sz="1600" dirty="0" err="1">
                <a:latin typeface="Open Sans" pitchFamily="2" charset="0"/>
                <a:ea typeface="Open Sans" pitchFamily="2" charset="0"/>
                <a:cs typeface="Open Sans" pitchFamily="2" charset="0"/>
              </a:rPr>
              <a:t>proizvodnje</a:t>
            </a:r>
            <a:r>
              <a:rPr lang="en-US" sz="1600" dirty="0">
                <a:latin typeface="Open Sans" pitchFamily="2" charset="0"/>
                <a:ea typeface="Open Sans" pitchFamily="2" charset="0"/>
                <a:cs typeface="Open Sans" pitchFamily="2" charset="0"/>
              </a:rPr>
              <a:t> do </a:t>
            </a:r>
            <a:r>
              <a:rPr lang="en-US" sz="1600" dirty="0" err="1">
                <a:latin typeface="Open Sans" pitchFamily="2" charset="0"/>
                <a:ea typeface="Open Sans" pitchFamily="2" charset="0"/>
                <a:cs typeface="Open Sans" pitchFamily="2" charset="0"/>
              </a:rPr>
              <a:t>trenutka</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porabe.Vključuje</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enkratno</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uporabo</a:t>
            </a:r>
            <a:r>
              <a:rPr lang="en-US" sz="1600" dirty="0">
                <a:latin typeface="Open Sans" pitchFamily="2" charset="0"/>
                <a:ea typeface="Open Sans" pitchFamily="2" charset="0"/>
                <a:cs typeface="Open Sans" pitchFamily="2" charset="0"/>
              </a:rPr>
              <a:t> (za PET </a:t>
            </a:r>
            <a:r>
              <a:rPr lang="en-US" sz="1600" dirty="0" err="1">
                <a:latin typeface="Open Sans" pitchFamily="2" charset="0"/>
                <a:ea typeface="Open Sans" pitchFamily="2" charset="0"/>
                <a:cs typeface="Open Sans" pitchFamily="2" charset="0"/>
              </a:rPr>
              <a:t>plastenko</a:t>
            </a:r>
            <a:r>
              <a:rPr lang="en-US" sz="1600" dirty="0">
                <a:latin typeface="Open Sans" pitchFamily="2" charset="0"/>
                <a:ea typeface="Open Sans" pitchFamily="2" charset="0"/>
                <a:cs typeface="Open Sans" pitchFamily="2" charset="0"/>
              </a:rPr>
              <a:t> in </a:t>
            </a:r>
            <a:r>
              <a:rPr lang="en-US" sz="1600" dirty="0" err="1">
                <a:latin typeface="Open Sans" pitchFamily="2" charset="0"/>
                <a:ea typeface="Open Sans" pitchFamily="2" charset="0"/>
                <a:cs typeface="Open Sans" pitchFamily="2" charset="0"/>
              </a:rPr>
              <a:t>aluminijasto</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pločevinko</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ali</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večkratno</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uporabo</a:t>
            </a:r>
            <a:r>
              <a:rPr lang="en-US" sz="1600" dirty="0">
                <a:latin typeface="Open Sans" pitchFamily="2" charset="0"/>
                <a:ea typeface="Open Sans" pitchFamily="2" charset="0"/>
                <a:cs typeface="Open Sans" pitchFamily="2" charset="0"/>
              </a:rPr>
              <a:t> (za </a:t>
            </a:r>
            <a:r>
              <a:rPr lang="en-US" sz="1600" dirty="0" err="1">
                <a:latin typeface="Open Sans" pitchFamily="2" charset="0"/>
                <a:ea typeface="Open Sans" pitchFamily="2" charset="0"/>
                <a:cs typeface="Open Sans" pitchFamily="2" charset="0"/>
              </a:rPr>
              <a:t>steklenico</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če</a:t>
            </a:r>
            <a:r>
              <a:rPr lang="en-US" sz="1600" dirty="0">
                <a:latin typeface="Open Sans" pitchFamily="2" charset="0"/>
                <a:ea typeface="Open Sans" pitchFamily="2" charset="0"/>
                <a:cs typeface="Open Sans" pitchFamily="2" charset="0"/>
              </a:rPr>
              <a:t> se </a:t>
            </a:r>
            <a:r>
              <a:rPr lang="en-US" sz="1600" dirty="0" err="1">
                <a:latin typeface="Open Sans" pitchFamily="2" charset="0"/>
                <a:ea typeface="Open Sans" pitchFamily="2" charset="0"/>
                <a:cs typeface="Open Sans" pitchFamily="2" charset="0"/>
              </a:rPr>
              <a:t>uporablja</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kot</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povratna</a:t>
            </a:r>
            <a:r>
              <a:rPr lang="en-US" sz="1600" dirty="0">
                <a:latin typeface="Open Sans" pitchFamily="2" charset="0"/>
                <a:ea typeface="Open Sans" pitchFamily="2" charset="0"/>
                <a:cs typeface="Open Sans" pitchFamily="2" charset="0"/>
              </a:rPr>
              <a:t> </a:t>
            </a:r>
            <a:r>
              <a:rPr lang="en-US" sz="1600" dirty="0" err="1">
                <a:latin typeface="Open Sans" pitchFamily="2" charset="0"/>
                <a:ea typeface="Open Sans" pitchFamily="2" charset="0"/>
                <a:cs typeface="Open Sans" pitchFamily="2" charset="0"/>
              </a:rPr>
              <a:t>embalaža</a:t>
            </a:r>
            <a:r>
              <a:rPr lang="en-US" sz="1600" dirty="0">
                <a:latin typeface="Open Sans" pitchFamily="2" charset="0"/>
                <a:ea typeface="Open Sans" pitchFamily="2" charset="0"/>
                <a:cs typeface="Open Sans" pitchFamily="2" charset="0"/>
              </a:rPr>
              <a:t>).</a:t>
            </a:r>
          </a:p>
        </p:txBody>
      </p:sp>
      <p:sp>
        <p:nvSpPr>
          <p:cNvPr id="7" name="TextBox 6">
            <a:extLst>
              <a:ext uri="{FF2B5EF4-FFF2-40B4-BE49-F238E27FC236}">
                <a16:creationId xmlns:a16="http://schemas.microsoft.com/office/drawing/2014/main" id="{67664BFE-E558-919A-F619-0A6DF73EC4B8}"/>
              </a:ext>
            </a:extLst>
          </p:cNvPr>
          <p:cNvSpPr txBox="1"/>
          <p:nvPr/>
        </p:nvSpPr>
        <p:spPr>
          <a:xfrm>
            <a:off x="7607299" y="2447924"/>
            <a:ext cx="4056339" cy="3539430"/>
          </a:xfrm>
          <a:prstGeom prst="rect">
            <a:avLst/>
          </a:prstGeom>
          <a:solidFill>
            <a:srgbClr val="78973A"/>
          </a:solidFill>
        </p:spPr>
        <p:txBody>
          <a:bodyPr wrap="square" rtlCol="0">
            <a:spAutoFit/>
          </a:bodyPr>
          <a:lstStyle/>
          <a:p>
            <a:r>
              <a:rPr lang="sl-SI" sz="1600" b="1" dirty="0">
                <a:solidFill>
                  <a:schemeClr val="bg1"/>
                </a:solidFill>
                <a:latin typeface="Open Sans" pitchFamily="2" charset="0"/>
                <a:ea typeface="Open Sans" pitchFamily="2" charset="0"/>
                <a:cs typeface="Open Sans" pitchFamily="2" charset="0"/>
              </a:rPr>
              <a:t>Zakaj je ta funkcijska enota ustrezna?</a:t>
            </a:r>
          </a:p>
          <a:p>
            <a:endParaRPr lang="sl-SI" sz="1600" dirty="0">
              <a:solidFill>
                <a:schemeClr val="bg1"/>
              </a:solidFill>
              <a:latin typeface="Open Sans" pitchFamily="2" charset="0"/>
              <a:ea typeface="Open Sans" pitchFamily="2" charset="0"/>
              <a:cs typeface="Open Sans" pitchFamily="2" charset="0"/>
            </a:endParaRPr>
          </a:p>
          <a:p>
            <a:r>
              <a:rPr lang="sl-SI" sz="1600" dirty="0">
                <a:solidFill>
                  <a:schemeClr val="bg1"/>
                </a:solidFill>
                <a:highlight>
                  <a:srgbClr val="0F4761"/>
                </a:highlight>
                <a:latin typeface="Open Sans" pitchFamily="2" charset="0"/>
                <a:ea typeface="Open Sans" pitchFamily="2" charset="0"/>
                <a:cs typeface="Open Sans" pitchFamily="2" charset="0"/>
              </a:rPr>
              <a:t>Primerljivost:</a:t>
            </a:r>
          </a:p>
          <a:p>
            <a:r>
              <a:rPr lang="sl-SI" sz="1600" dirty="0">
                <a:solidFill>
                  <a:schemeClr val="bg1"/>
                </a:solidFill>
                <a:latin typeface="Open Sans" pitchFamily="2" charset="0"/>
                <a:ea typeface="Open Sans" pitchFamily="2" charset="0"/>
                <a:cs typeface="Open Sans" pitchFamily="2" charset="0"/>
              </a:rPr>
              <a:t>Funkcijska enota je </a:t>
            </a:r>
            <a:r>
              <a:rPr lang="sl-SI" sz="1600" b="1" dirty="0">
                <a:solidFill>
                  <a:schemeClr val="bg1"/>
                </a:solidFill>
                <a:latin typeface="Open Sans" pitchFamily="2" charset="0"/>
                <a:ea typeface="Open Sans" pitchFamily="2" charset="0"/>
                <a:cs typeface="Open Sans" pitchFamily="2" charset="0"/>
              </a:rPr>
              <a:t>enaka za vse tri</a:t>
            </a:r>
            <a:r>
              <a:rPr lang="sl-SI" sz="1600" dirty="0">
                <a:solidFill>
                  <a:schemeClr val="bg1"/>
                </a:solidFill>
                <a:latin typeface="Open Sans" pitchFamily="2" charset="0"/>
                <a:ea typeface="Open Sans" pitchFamily="2" charset="0"/>
                <a:cs typeface="Open Sans" pitchFamily="2" charset="0"/>
              </a:rPr>
              <a:t> vrste embalaže, kar zagotavlja nepristransko primerjavo.</a:t>
            </a:r>
          </a:p>
          <a:p>
            <a:endParaRPr lang="sl-SI" sz="1600" dirty="0">
              <a:solidFill>
                <a:schemeClr val="bg1"/>
              </a:solidFill>
              <a:latin typeface="Open Sans" pitchFamily="2" charset="0"/>
              <a:ea typeface="Open Sans" pitchFamily="2" charset="0"/>
              <a:cs typeface="Open Sans" pitchFamily="2" charset="0"/>
            </a:endParaRPr>
          </a:p>
          <a:p>
            <a:r>
              <a:rPr lang="sl-SI" sz="1600" dirty="0">
                <a:solidFill>
                  <a:schemeClr val="bg1"/>
                </a:solidFill>
                <a:highlight>
                  <a:srgbClr val="0F4761"/>
                </a:highlight>
                <a:latin typeface="Open Sans" pitchFamily="2" charset="0"/>
                <a:ea typeface="Open Sans" pitchFamily="2" charset="0"/>
                <a:cs typeface="Open Sans" pitchFamily="2" charset="0"/>
              </a:rPr>
              <a:t>Pokriva celotno funkcijo:</a:t>
            </a:r>
          </a:p>
          <a:p>
            <a:r>
              <a:rPr lang="sl-SI" sz="1600" dirty="0">
                <a:solidFill>
                  <a:schemeClr val="bg1"/>
                </a:solidFill>
                <a:latin typeface="Open Sans" pitchFamily="2" charset="0"/>
                <a:ea typeface="Open Sans" pitchFamily="2" charset="0"/>
                <a:cs typeface="Open Sans" pitchFamily="2" charset="0"/>
              </a:rPr>
              <a:t>Embalaža </a:t>
            </a:r>
            <a:r>
              <a:rPr lang="sl-SI" sz="1600" b="1" dirty="0">
                <a:solidFill>
                  <a:schemeClr val="bg1"/>
                </a:solidFill>
                <a:latin typeface="Open Sans" pitchFamily="2" charset="0"/>
                <a:ea typeface="Open Sans" pitchFamily="2" charset="0"/>
                <a:cs typeface="Open Sans" pitchFamily="2" charset="0"/>
              </a:rPr>
              <a:t>služi dostavi pijače</a:t>
            </a:r>
            <a:r>
              <a:rPr lang="sl-SI" sz="1600" dirty="0">
                <a:solidFill>
                  <a:schemeClr val="bg1"/>
                </a:solidFill>
                <a:latin typeface="Open Sans" pitchFamily="2" charset="0"/>
                <a:ea typeface="Open Sans" pitchFamily="2" charset="0"/>
                <a:cs typeface="Open Sans" pitchFamily="2" charset="0"/>
              </a:rPr>
              <a:t>, kar je jasno opredeljeno.</a:t>
            </a:r>
          </a:p>
          <a:p>
            <a:endParaRPr lang="sl-SI" sz="1600" dirty="0">
              <a:solidFill>
                <a:schemeClr val="bg1"/>
              </a:solidFill>
              <a:latin typeface="Open Sans" pitchFamily="2" charset="0"/>
              <a:ea typeface="Open Sans" pitchFamily="2" charset="0"/>
              <a:cs typeface="Open Sans" pitchFamily="2" charset="0"/>
            </a:endParaRPr>
          </a:p>
          <a:p>
            <a:r>
              <a:rPr lang="sl-SI" sz="1600" dirty="0">
                <a:solidFill>
                  <a:schemeClr val="bg1"/>
                </a:solidFill>
                <a:highlight>
                  <a:srgbClr val="0F4761"/>
                </a:highlight>
                <a:latin typeface="Open Sans" pitchFamily="2" charset="0"/>
                <a:ea typeface="Open Sans" pitchFamily="2" charset="0"/>
                <a:cs typeface="Open Sans" pitchFamily="2" charset="0"/>
              </a:rPr>
              <a:t>Upošteva kontekst uporabe:</a:t>
            </a:r>
          </a:p>
          <a:p>
            <a:r>
              <a:rPr lang="sl-SI" sz="1600" b="1" dirty="0">
                <a:solidFill>
                  <a:schemeClr val="bg1"/>
                </a:solidFill>
                <a:latin typeface="Open Sans" pitchFamily="2" charset="0"/>
                <a:ea typeface="Open Sans" pitchFamily="2" charset="0"/>
                <a:cs typeface="Open Sans" pitchFamily="2" charset="0"/>
              </a:rPr>
              <a:t>Enkratna</a:t>
            </a:r>
            <a:r>
              <a:rPr lang="sl-SI" sz="1600" dirty="0">
                <a:solidFill>
                  <a:schemeClr val="bg1"/>
                </a:solidFill>
                <a:latin typeface="Open Sans" pitchFamily="2" charset="0"/>
                <a:ea typeface="Open Sans" pitchFamily="2" charset="0"/>
                <a:cs typeface="Open Sans" pitchFamily="2" charset="0"/>
              </a:rPr>
              <a:t> ali </a:t>
            </a:r>
            <a:r>
              <a:rPr lang="sl-SI" sz="1600" b="1" dirty="0">
                <a:solidFill>
                  <a:schemeClr val="bg1"/>
                </a:solidFill>
                <a:latin typeface="Open Sans" pitchFamily="2" charset="0"/>
                <a:ea typeface="Open Sans" pitchFamily="2" charset="0"/>
                <a:cs typeface="Open Sans" pitchFamily="2" charset="0"/>
              </a:rPr>
              <a:t>večkratna</a:t>
            </a:r>
            <a:r>
              <a:rPr lang="sl-SI" sz="1600" dirty="0">
                <a:solidFill>
                  <a:schemeClr val="bg1"/>
                </a:solidFill>
                <a:latin typeface="Open Sans" pitchFamily="2" charset="0"/>
                <a:ea typeface="Open Sans" pitchFamily="2" charset="0"/>
                <a:cs typeface="Open Sans" pitchFamily="2" charset="0"/>
              </a:rPr>
              <a:t> </a:t>
            </a:r>
            <a:r>
              <a:rPr lang="sl-SI" sz="1600" b="1" dirty="0">
                <a:solidFill>
                  <a:schemeClr val="bg1"/>
                </a:solidFill>
                <a:latin typeface="Open Sans" pitchFamily="2" charset="0"/>
                <a:ea typeface="Open Sans" pitchFamily="2" charset="0"/>
                <a:cs typeface="Open Sans" pitchFamily="2" charset="0"/>
              </a:rPr>
              <a:t>uporaba</a:t>
            </a:r>
            <a:r>
              <a:rPr lang="sl-SI" sz="1600" dirty="0">
                <a:solidFill>
                  <a:schemeClr val="bg1"/>
                </a:solidFill>
                <a:latin typeface="Open Sans" pitchFamily="2" charset="0"/>
                <a:ea typeface="Open Sans" pitchFamily="2" charset="0"/>
                <a:cs typeface="Open Sans" pitchFamily="2" charset="0"/>
              </a:rPr>
              <a:t> je zajeta glede na specifično embalažo.</a:t>
            </a:r>
          </a:p>
        </p:txBody>
      </p:sp>
    </p:spTree>
    <p:extLst>
      <p:ext uri="{BB962C8B-B14F-4D97-AF65-F5344CB8AC3E}">
        <p14:creationId xmlns:p14="http://schemas.microsoft.com/office/powerpoint/2010/main" val="357586729"/>
      </p:ext>
    </p:extLst>
  </p:cSld>
  <p:clrMapOvr>
    <a:masterClrMapping/>
  </p:clrMapOvr>
  <mc:AlternateContent xmlns:mc="http://schemas.openxmlformats.org/markup-compatibility/2006" xmlns:p14="http://schemas.microsoft.com/office/powerpoint/2010/main">
    <mc:Choice Requires="p14">
      <p:transition spd="slow" p14:dur="2000" advTm="89378"/>
    </mc:Choice>
    <mc:Fallback xmlns="">
      <p:transition spd="slow" advTm="8937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398463"/>
            <a:ext cx="10515600" cy="1042987"/>
          </a:xfrm>
          <a:prstGeom prst="rect">
            <a:avLst/>
          </a:prstGeom>
        </p:spPr>
        <p:txBody>
          <a:bodyPr/>
          <a:lstStyle/>
          <a:p>
            <a:r>
              <a:rPr lang="sl-SI" dirty="0">
                <a:solidFill>
                  <a:srgbClr val="222B53"/>
                </a:solidFill>
                <a:latin typeface="Raleway Black" panose="020B0A03030101060003" pitchFamily="34" charset="-18"/>
                <a:ea typeface="Source Sans Pro Black" panose="020B0803030403020204" pitchFamily="34" charset="0"/>
              </a:rPr>
              <a:t>Meja sistema</a:t>
            </a:r>
            <a:endParaRPr lang="en-US" dirty="0">
              <a:solidFill>
                <a:srgbClr val="222B53"/>
              </a:solidFill>
              <a:latin typeface="Raleway Black" panose="020B0A03030101060003" pitchFamily="34" charset="-18"/>
              <a:ea typeface="Source Sans Pro Black" panose="020B0803030403020204" pitchFamily="34" charset="0"/>
            </a:endParaRPr>
          </a:p>
        </p:txBody>
      </p:sp>
      <p:sp>
        <p:nvSpPr>
          <p:cNvPr id="15" name="Content Placeholder 2"/>
          <p:cNvSpPr>
            <a:spLocks noGrp="1"/>
          </p:cNvSpPr>
          <p:nvPr>
            <p:ph idx="4294967295"/>
          </p:nvPr>
        </p:nvSpPr>
        <p:spPr>
          <a:xfrm>
            <a:off x="1676400" y="2428875"/>
            <a:ext cx="10515600" cy="969963"/>
          </a:xfrm>
          <a:prstGeom prst="rect">
            <a:avLst/>
          </a:prstGeom>
        </p:spPr>
        <p:txBody>
          <a:bodyPr>
            <a:normAutofit/>
          </a:bodyPr>
          <a:lstStyle/>
          <a:p>
            <a:pPr marL="91440" lvl="1" indent="-91440">
              <a:spcBef>
                <a:spcPts val="1200"/>
              </a:spcBef>
              <a:spcAft>
                <a:spcPts val="200"/>
              </a:spcAft>
              <a:buSzPct val="100000"/>
              <a:buFont typeface="Calibri" panose="020F0502020204030204" pitchFamily="34" charset="0"/>
              <a:buChar char=" "/>
            </a:pPr>
            <a:r>
              <a:rPr lang="en-US" sz="1600" b="1" dirty="0">
                <a:solidFill>
                  <a:srgbClr val="066E9F"/>
                </a:solidFill>
                <a:latin typeface="Raleway" panose="020B0503030101060003" pitchFamily="34" charset="-18"/>
              </a:rPr>
              <a:t>Set </a:t>
            </a:r>
            <a:r>
              <a:rPr lang="en-US" sz="1600" b="1" dirty="0" err="1">
                <a:solidFill>
                  <a:srgbClr val="066E9F"/>
                </a:solidFill>
                <a:latin typeface="Raleway" panose="020B0503030101060003" pitchFamily="34" charset="-18"/>
              </a:rPr>
              <a:t>meril</a:t>
            </a:r>
            <a:r>
              <a:rPr lang="sl-SI" sz="1600" b="1" dirty="0">
                <a:solidFill>
                  <a:srgbClr val="066E9F"/>
                </a:solidFill>
                <a:latin typeface="Raleway" panose="020B0503030101060003" pitchFamily="34" charset="-18"/>
              </a:rPr>
              <a:t>, ki določajo</a:t>
            </a:r>
            <a:r>
              <a:rPr lang="en-US" sz="1600" b="1" dirty="0">
                <a:solidFill>
                  <a:srgbClr val="066E9F"/>
                </a:solidFill>
                <a:latin typeface="Raleway" panose="020B0503030101060003" pitchFamily="34" charset="-18"/>
              </a:rPr>
              <a:t>, </a:t>
            </a:r>
            <a:r>
              <a:rPr lang="en-US" sz="1600" b="1" dirty="0" err="1">
                <a:solidFill>
                  <a:srgbClr val="066E9F"/>
                </a:solidFill>
                <a:highlight>
                  <a:srgbClr val="A2C219"/>
                </a:highlight>
                <a:latin typeface="Raleway" panose="020B0503030101060003" pitchFamily="34" charset="-18"/>
              </a:rPr>
              <a:t>katere</a:t>
            </a:r>
            <a:r>
              <a:rPr lang="en-US" sz="1600" b="1" dirty="0">
                <a:solidFill>
                  <a:srgbClr val="066E9F"/>
                </a:solidFill>
                <a:highlight>
                  <a:srgbClr val="A2C219"/>
                </a:highlight>
                <a:latin typeface="Raleway" panose="020B0503030101060003" pitchFamily="34" charset="-18"/>
              </a:rPr>
              <a:t> </a:t>
            </a:r>
            <a:r>
              <a:rPr lang="sl-SI" sz="1600" b="1" dirty="0">
                <a:solidFill>
                  <a:srgbClr val="066E9F"/>
                </a:solidFill>
                <a:highlight>
                  <a:srgbClr val="A2C219"/>
                </a:highlight>
                <a:latin typeface="Raleway" panose="020B0503030101060003" pitchFamily="34" charset="-18"/>
              </a:rPr>
              <a:t>procesne enote </a:t>
            </a:r>
            <a:r>
              <a:rPr lang="en-US" sz="1600" b="1" dirty="0">
                <a:solidFill>
                  <a:srgbClr val="066E9F"/>
                </a:solidFill>
                <a:highlight>
                  <a:srgbClr val="A2C219"/>
                </a:highlight>
                <a:latin typeface="Raleway" panose="020B0503030101060003" pitchFamily="34" charset="-18"/>
              </a:rPr>
              <a:t>so del </a:t>
            </a:r>
            <a:r>
              <a:rPr lang="en-US" sz="1600" b="1" dirty="0" err="1">
                <a:solidFill>
                  <a:srgbClr val="066E9F"/>
                </a:solidFill>
                <a:highlight>
                  <a:srgbClr val="A2C219"/>
                </a:highlight>
                <a:latin typeface="Raleway" panose="020B0503030101060003" pitchFamily="34" charset="-18"/>
              </a:rPr>
              <a:t>sistema</a:t>
            </a:r>
            <a:r>
              <a:rPr lang="en-US" sz="1600" b="1" dirty="0">
                <a:solidFill>
                  <a:srgbClr val="066E9F"/>
                </a:solidFill>
                <a:highlight>
                  <a:srgbClr val="A2C219"/>
                </a:highlight>
                <a:latin typeface="Raleway" panose="020B0503030101060003" pitchFamily="34" charset="-18"/>
              </a:rPr>
              <a:t> </a:t>
            </a:r>
            <a:r>
              <a:rPr lang="sl-SI" sz="1600" b="1" dirty="0">
                <a:solidFill>
                  <a:srgbClr val="066E9F"/>
                </a:solidFill>
                <a:highlight>
                  <a:srgbClr val="A2C219"/>
                </a:highlight>
                <a:latin typeface="Raleway" panose="020B0503030101060003" pitchFamily="34" charset="-18"/>
              </a:rPr>
              <a:t>proizvoda</a:t>
            </a:r>
            <a:r>
              <a:rPr lang="en-US" sz="1600" b="1" i="1" baseline="30000" dirty="0">
                <a:latin typeface="Raleway" panose="020B0503030101060003" pitchFamily="34" charset="-18"/>
              </a:rPr>
              <a:t>*</a:t>
            </a:r>
          </a:p>
          <a:p>
            <a:r>
              <a:rPr lang="sl-SI" sz="1600" dirty="0">
                <a:latin typeface="Raleway" panose="020B0503030101060003" pitchFamily="34" charset="-18"/>
              </a:rPr>
              <a:t>Izbira meje sistema bo vplivala na rezultat</a:t>
            </a:r>
            <a:endParaRPr lang="en-US" sz="1600" dirty="0">
              <a:latin typeface="Raleway" panose="020B0503030101060003" pitchFamily="34" charset="-18"/>
            </a:endParaRPr>
          </a:p>
        </p:txBody>
      </p:sp>
      <p:sp>
        <p:nvSpPr>
          <p:cNvPr id="3" name="Rectangle 2"/>
          <p:cNvSpPr/>
          <p:nvPr/>
        </p:nvSpPr>
        <p:spPr>
          <a:xfrm>
            <a:off x="4418350" y="3657600"/>
            <a:ext cx="1460851" cy="1910540"/>
          </a:xfrm>
          <a:prstGeom prst="rect">
            <a:avLst/>
          </a:prstGeom>
          <a:noFill/>
          <a:ln w="28575">
            <a:solidFill>
              <a:srgbClr val="A6CE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Open"/>
            </a:endParaRPr>
          </a:p>
        </p:txBody>
      </p:sp>
      <p:cxnSp>
        <p:nvCxnSpPr>
          <p:cNvPr id="8" name="Straight Arrow Connector 7"/>
          <p:cNvCxnSpPr/>
          <p:nvPr/>
        </p:nvCxnSpPr>
        <p:spPr>
          <a:xfrm>
            <a:off x="3877749" y="3919733"/>
            <a:ext cx="5406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73642" y="3938444"/>
            <a:ext cx="1967713" cy="369332"/>
          </a:xfrm>
          <a:prstGeom prst="rect">
            <a:avLst/>
          </a:prstGeom>
          <a:noFill/>
        </p:spPr>
        <p:txBody>
          <a:bodyPr wrap="square" rtlCol="0">
            <a:spAutoFit/>
          </a:bodyPr>
          <a:lstStyle/>
          <a:p>
            <a:r>
              <a:rPr lang="sl-SI" dirty="0">
                <a:latin typeface="Open"/>
              </a:rPr>
              <a:t>Surovine iz okolja</a:t>
            </a:r>
            <a:endParaRPr lang="en-US" dirty="0">
              <a:latin typeface="Open"/>
            </a:endParaRPr>
          </a:p>
        </p:txBody>
      </p:sp>
      <p:cxnSp>
        <p:nvCxnSpPr>
          <p:cNvPr id="11" name="Straight Arrow Connector 10"/>
          <p:cNvCxnSpPr/>
          <p:nvPr/>
        </p:nvCxnSpPr>
        <p:spPr>
          <a:xfrm>
            <a:off x="3877749" y="4334611"/>
            <a:ext cx="5406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33471" y="5054519"/>
            <a:ext cx="938142" cy="369332"/>
          </a:xfrm>
          <a:prstGeom prst="rect">
            <a:avLst/>
          </a:prstGeom>
          <a:noFill/>
        </p:spPr>
        <p:txBody>
          <a:bodyPr wrap="none" rtlCol="0">
            <a:spAutoFit/>
          </a:bodyPr>
          <a:lstStyle/>
          <a:p>
            <a:r>
              <a:rPr lang="en-US" dirty="0" err="1">
                <a:latin typeface="Open"/>
              </a:rPr>
              <a:t>Energ</a:t>
            </a:r>
            <a:r>
              <a:rPr lang="sl-SI" dirty="0" err="1">
                <a:latin typeface="Open"/>
              </a:rPr>
              <a:t>ija</a:t>
            </a:r>
            <a:endParaRPr lang="en-US" dirty="0">
              <a:latin typeface="Open"/>
            </a:endParaRPr>
          </a:p>
        </p:txBody>
      </p:sp>
      <p:cxnSp>
        <p:nvCxnSpPr>
          <p:cNvPr id="13" name="Straight Arrow Connector 12"/>
          <p:cNvCxnSpPr/>
          <p:nvPr/>
        </p:nvCxnSpPr>
        <p:spPr>
          <a:xfrm>
            <a:off x="3877749" y="4131411"/>
            <a:ext cx="5406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880988" y="5249291"/>
            <a:ext cx="5406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893034" y="3911179"/>
            <a:ext cx="5406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427487" y="3938444"/>
            <a:ext cx="1497313" cy="369332"/>
          </a:xfrm>
          <a:prstGeom prst="rect">
            <a:avLst/>
          </a:prstGeom>
          <a:noFill/>
        </p:spPr>
        <p:txBody>
          <a:bodyPr wrap="square" rtlCol="0">
            <a:spAutoFit/>
          </a:bodyPr>
          <a:lstStyle/>
          <a:p>
            <a:r>
              <a:rPr lang="sl-SI" dirty="0">
                <a:latin typeface="Open"/>
              </a:rPr>
              <a:t>Snovi v okolje</a:t>
            </a:r>
            <a:endParaRPr lang="en-US" dirty="0">
              <a:latin typeface="Open"/>
            </a:endParaRPr>
          </a:p>
        </p:txBody>
      </p:sp>
      <p:cxnSp>
        <p:nvCxnSpPr>
          <p:cNvPr id="29" name="Straight Arrow Connector 28"/>
          <p:cNvCxnSpPr/>
          <p:nvPr/>
        </p:nvCxnSpPr>
        <p:spPr>
          <a:xfrm>
            <a:off x="5893034" y="4326057"/>
            <a:ext cx="5406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469408" y="5060310"/>
            <a:ext cx="938142" cy="369332"/>
          </a:xfrm>
          <a:prstGeom prst="rect">
            <a:avLst/>
          </a:prstGeom>
          <a:noFill/>
        </p:spPr>
        <p:txBody>
          <a:bodyPr wrap="none" rtlCol="0">
            <a:spAutoFit/>
          </a:bodyPr>
          <a:lstStyle/>
          <a:p>
            <a:r>
              <a:rPr lang="en-US" dirty="0" err="1">
                <a:latin typeface="Open"/>
              </a:rPr>
              <a:t>Energ</a:t>
            </a:r>
            <a:r>
              <a:rPr lang="sl-SI" dirty="0" err="1">
                <a:latin typeface="Open"/>
              </a:rPr>
              <a:t>ija</a:t>
            </a:r>
            <a:endParaRPr lang="en-US" dirty="0">
              <a:latin typeface="Open"/>
            </a:endParaRPr>
          </a:p>
        </p:txBody>
      </p:sp>
      <p:cxnSp>
        <p:nvCxnSpPr>
          <p:cNvPr id="31" name="Straight Arrow Connector 30"/>
          <p:cNvCxnSpPr/>
          <p:nvPr/>
        </p:nvCxnSpPr>
        <p:spPr>
          <a:xfrm>
            <a:off x="5893034" y="4122857"/>
            <a:ext cx="5406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868850" y="5244976"/>
            <a:ext cx="5680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3857799" y="4553433"/>
            <a:ext cx="5406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5873115" y="4533400"/>
            <a:ext cx="5406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444931" y="5627745"/>
            <a:ext cx="1980079" cy="369332"/>
          </a:xfrm>
          <a:prstGeom prst="rect">
            <a:avLst/>
          </a:prstGeom>
          <a:noFill/>
        </p:spPr>
        <p:txBody>
          <a:bodyPr wrap="square" rtlCol="0">
            <a:spAutoFit/>
          </a:bodyPr>
          <a:lstStyle/>
          <a:p>
            <a:r>
              <a:rPr lang="sl-SI" b="1" dirty="0">
                <a:solidFill>
                  <a:srgbClr val="A6CE37"/>
                </a:solidFill>
                <a:latin typeface="Open"/>
              </a:rPr>
              <a:t>Meja sistema</a:t>
            </a:r>
            <a:endParaRPr lang="en-US" b="1" dirty="0">
              <a:solidFill>
                <a:srgbClr val="A6CE37"/>
              </a:solidFill>
              <a:latin typeface="Open"/>
            </a:endParaRPr>
          </a:p>
        </p:txBody>
      </p:sp>
      <p:sp>
        <p:nvSpPr>
          <p:cNvPr id="70" name="Rectangle 69"/>
          <p:cNvSpPr/>
          <p:nvPr/>
        </p:nvSpPr>
        <p:spPr>
          <a:xfrm>
            <a:off x="4643707" y="3755238"/>
            <a:ext cx="1010137" cy="357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a:rPr>
              <a:t>Process A</a:t>
            </a:r>
          </a:p>
        </p:txBody>
      </p:sp>
      <p:sp>
        <p:nvSpPr>
          <p:cNvPr id="50" name="Rectangle 49"/>
          <p:cNvSpPr/>
          <p:nvPr/>
        </p:nvSpPr>
        <p:spPr>
          <a:xfrm>
            <a:off x="152400" y="6539408"/>
            <a:ext cx="842010" cy="246221"/>
          </a:xfrm>
          <a:prstGeom prst="rect">
            <a:avLst/>
          </a:prstGeom>
        </p:spPr>
        <p:txBody>
          <a:bodyPr wrap="square">
            <a:spAutoFit/>
          </a:bodyPr>
          <a:lstStyle/>
          <a:p>
            <a:r>
              <a:rPr lang="en-US" sz="1000" dirty="0">
                <a:solidFill>
                  <a:schemeClr val="tx1">
                    <a:lumMod val="50000"/>
                    <a:lumOff val="50000"/>
                  </a:schemeClr>
                </a:solidFill>
                <a:latin typeface="Open"/>
              </a:rPr>
              <a:t>*ISO 14040</a:t>
            </a:r>
            <a:r>
              <a:rPr lang="en-US" sz="1000" spc="-50" dirty="0">
                <a:solidFill>
                  <a:schemeClr val="tx1">
                    <a:lumMod val="50000"/>
                    <a:lumOff val="50000"/>
                  </a:schemeClr>
                </a:solidFill>
                <a:latin typeface="Open"/>
              </a:rPr>
              <a:t> </a:t>
            </a:r>
            <a:endParaRPr lang="en-US" sz="1000" dirty="0">
              <a:solidFill>
                <a:schemeClr val="tx1">
                  <a:lumMod val="50000"/>
                  <a:lumOff val="50000"/>
                </a:schemeClr>
              </a:solidFill>
              <a:latin typeface="Open"/>
            </a:endParaRPr>
          </a:p>
        </p:txBody>
      </p:sp>
      <p:sp>
        <p:nvSpPr>
          <p:cNvPr id="58" name="Rectangle 57"/>
          <p:cNvSpPr/>
          <p:nvPr/>
        </p:nvSpPr>
        <p:spPr>
          <a:xfrm>
            <a:off x="4645055" y="4210193"/>
            <a:ext cx="1010137" cy="357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a:rPr>
              <a:t>Process B</a:t>
            </a:r>
          </a:p>
        </p:txBody>
      </p:sp>
      <p:sp>
        <p:nvSpPr>
          <p:cNvPr id="61" name="Rectangle 60"/>
          <p:cNvSpPr/>
          <p:nvPr/>
        </p:nvSpPr>
        <p:spPr>
          <a:xfrm>
            <a:off x="4643707" y="4667715"/>
            <a:ext cx="1010137" cy="357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a:rPr>
              <a:t>Process C</a:t>
            </a:r>
          </a:p>
        </p:txBody>
      </p:sp>
      <p:sp>
        <p:nvSpPr>
          <p:cNvPr id="65" name="Rectangle 64"/>
          <p:cNvSpPr/>
          <p:nvPr/>
        </p:nvSpPr>
        <p:spPr>
          <a:xfrm>
            <a:off x="4643707" y="5125237"/>
            <a:ext cx="1010137" cy="357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Open"/>
              </a:rPr>
              <a:t>Process D</a:t>
            </a:r>
          </a:p>
        </p:txBody>
      </p:sp>
      <p:sp>
        <p:nvSpPr>
          <p:cNvPr id="5" name="TextBox 4">
            <a:extLst>
              <a:ext uri="{FF2B5EF4-FFF2-40B4-BE49-F238E27FC236}">
                <a16:creationId xmlns:a16="http://schemas.microsoft.com/office/drawing/2014/main" id="{AF3280DD-42D3-339A-5677-3242275D9AEC}"/>
              </a:ext>
            </a:extLst>
          </p:cNvPr>
          <p:cNvSpPr txBox="1"/>
          <p:nvPr/>
        </p:nvSpPr>
        <p:spPr>
          <a:xfrm>
            <a:off x="1311496" y="1500179"/>
            <a:ext cx="6918104" cy="646331"/>
          </a:xfrm>
          <a:prstGeom prst="rect">
            <a:avLst/>
          </a:prstGeom>
          <a:noFill/>
        </p:spPr>
        <p:txBody>
          <a:bodyPr wrap="square">
            <a:spAutoFit/>
          </a:bodyPr>
          <a:lstStyle/>
          <a:p>
            <a:pPr marL="0" indent="0">
              <a:buClr>
                <a:schemeClr val="tx1">
                  <a:lumMod val="65000"/>
                  <a:lumOff val="35000"/>
                </a:schemeClr>
              </a:buClr>
              <a:buNone/>
            </a:pPr>
            <a:r>
              <a:rPr lang="sl" b="1" kern="0" dirty="0">
                <a:solidFill>
                  <a:schemeClr val="tx1">
                    <a:lumMod val="65000"/>
                    <a:lumOff val="35000"/>
                  </a:schemeClr>
                </a:solidFill>
                <a:latin typeface="Raleway" panose="020B0503030101060003" pitchFamily="34" charset="-18"/>
              </a:rPr>
              <a:t>Meja sistema</a:t>
            </a:r>
            <a:r>
              <a:rPr lang="sl" kern="0" dirty="0">
                <a:solidFill>
                  <a:schemeClr val="tx1">
                    <a:lumMod val="65000"/>
                    <a:lumOff val="35000"/>
                  </a:schemeClr>
                </a:solidFill>
                <a:latin typeface="Raleway" panose="020B0503030101060003" pitchFamily="34" charset="-18"/>
              </a:rPr>
              <a:t>: Meja med proučevanim proizvodnim sistemom, naravnim okoljem in drugimi produktnimi sistemi:</a:t>
            </a:r>
          </a:p>
        </p:txBody>
      </p:sp>
    </p:spTree>
    <p:custDataLst>
      <p:tags r:id="rId1"/>
    </p:custDataLst>
    <p:extLst>
      <p:ext uri="{BB962C8B-B14F-4D97-AF65-F5344CB8AC3E}">
        <p14:creationId xmlns:p14="http://schemas.microsoft.com/office/powerpoint/2010/main" val="1615934507"/>
      </p:ext>
    </p:extLst>
  </p:cSld>
  <p:clrMapOvr>
    <a:masterClrMapping/>
  </p:clrMapOvr>
  <mc:AlternateContent xmlns:mc="http://schemas.openxmlformats.org/markup-compatibility/2006" xmlns:p14="http://schemas.microsoft.com/office/powerpoint/2010/main">
    <mc:Choice Requires="p14">
      <p:transition spd="slow" p14:dur="2000" advTm="71293"/>
    </mc:Choice>
    <mc:Fallback xmlns="">
      <p:transition spd="slow" advTm="7129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circular diagram illustrates 5 phases of product life cycle. These are production, distribution, use, end of life, and recycling. Approaches namely cradle to cradle, cradle to grave, cradle to customer, and cradle to gate encircle it.">
            <a:extLst>
              <a:ext uri="{FF2B5EF4-FFF2-40B4-BE49-F238E27FC236}">
                <a16:creationId xmlns:a16="http://schemas.microsoft.com/office/drawing/2014/main" id="{A41D41CB-A924-380F-FE9E-F3E5B29FEB6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800770"/>
            <a:ext cx="4064484" cy="40941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A54DAD25-7D7A-19E5-9F4C-B51FBE94732D}"/>
              </a:ext>
            </a:extLst>
          </p:cNvPr>
          <p:cNvSpPr txBox="1"/>
          <p:nvPr/>
        </p:nvSpPr>
        <p:spPr>
          <a:xfrm>
            <a:off x="554235" y="6562267"/>
            <a:ext cx="11083530" cy="261610"/>
          </a:xfrm>
          <a:prstGeom prst="rect">
            <a:avLst/>
          </a:prstGeom>
          <a:noFill/>
        </p:spPr>
        <p:txBody>
          <a:bodyPr wrap="square">
            <a:spAutoFit/>
          </a:bodyPr>
          <a:lstStyle/>
          <a:p>
            <a:r>
              <a:rPr lang="en-GB" sz="1050" dirty="0" err="1">
                <a:solidFill>
                  <a:schemeClr val="bg1">
                    <a:lumMod val="65000"/>
                  </a:schemeClr>
                </a:solidFill>
                <a:latin typeface="Raleway" panose="020B0503030101060003" pitchFamily="34" charset="-18"/>
              </a:rPr>
              <a:t>Suppipat</a:t>
            </a:r>
            <a:r>
              <a:rPr lang="en-GB" sz="1050" dirty="0">
                <a:solidFill>
                  <a:schemeClr val="bg1">
                    <a:lumMod val="65000"/>
                  </a:schemeClr>
                </a:solidFill>
                <a:latin typeface="Raleway" panose="020B0503030101060003" pitchFamily="34" charset="-18"/>
              </a:rPr>
              <a:t> et al., Designer’s Guide for Life Cycle Assessment, 2023.</a:t>
            </a:r>
          </a:p>
        </p:txBody>
      </p:sp>
      <p:sp>
        <p:nvSpPr>
          <p:cNvPr id="6" name="Title 1">
            <a:extLst>
              <a:ext uri="{FF2B5EF4-FFF2-40B4-BE49-F238E27FC236}">
                <a16:creationId xmlns:a16="http://schemas.microsoft.com/office/drawing/2014/main" id="{3D88602E-64BA-209C-35EF-4F98F61AB318}"/>
              </a:ext>
            </a:extLst>
          </p:cNvPr>
          <p:cNvSpPr txBox="1">
            <a:spLocks/>
          </p:cNvSpPr>
          <p:nvPr/>
        </p:nvSpPr>
        <p:spPr>
          <a:xfrm>
            <a:off x="1274517" y="398602"/>
            <a:ext cx="10515600" cy="104260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tx1">
                    <a:lumMod val="65000"/>
                    <a:lumOff val="35000"/>
                  </a:schemeClr>
                </a:solidFill>
                <a:latin typeface="Neo Sans Pro" panose="020B0504030504040204" pitchFamily="34" charset="0"/>
                <a:ea typeface="+mj-ea"/>
                <a:cs typeface="+mj-cs"/>
              </a:defRPr>
            </a:lvl1pPr>
          </a:lstStyle>
          <a:p>
            <a:r>
              <a:rPr lang="sl-SI" dirty="0">
                <a:solidFill>
                  <a:srgbClr val="222B53"/>
                </a:solidFill>
                <a:latin typeface="Raleway Black" panose="020B0A03030101060003" pitchFamily="34" charset="-18"/>
                <a:ea typeface="Source Sans Pro Black" panose="020B0803030403020204" pitchFamily="34" charset="0"/>
              </a:rPr>
              <a:t>Meja sistema</a:t>
            </a:r>
            <a:endParaRPr lang="en-US" dirty="0">
              <a:solidFill>
                <a:srgbClr val="222B53"/>
              </a:solidFill>
              <a:latin typeface="Raleway Black" panose="020B0A03030101060003" pitchFamily="34" charset="-18"/>
              <a:ea typeface="Source Sans Pro Black" panose="020B0803030403020204" pitchFamily="34" charset="0"/>
            </a:endParaRPr>
          </a:p>
        </p:txBody>
      </p:sp>
      <p:sp>
        <p:nvSpPr>
          <p:cNvPr id="8" name="TextBox 7">
            <a:extLst>
              <a:ext uri="{FF2B5EF4-FFF2-40B4-BE49-F238E27FC236}">
                <a16:creationId xmlns:a16="http://schemas.microsoft.com/office/drawing/2014/main" id="{7A8D3E81-43A4-6977-9F06-BD4B5E57549D}"/>
              </a:ext>
            </a:extLst>
          </p:cNvPr>
          <p:cNvSpPr txBox="1"/>
          <p:nvPr/>
        </p:nvSpPr>
        <p:spPr>
          <a:xfrm>
            <a:off x="4421754" y="2590800"/>
            <a:ext cx="7391400" cy="116955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sl-SI" altLang="sl-SI" sz="1400" b="1" i="0" u="none" strike="noStrike" cap="none" normalizeH="0" baseline="0" dirty="0" err="1">
                <a:ln>
                  <a:noFill/>
                </a:ln>
                <a:solidFill>
                  <a:schemeClr val="tx1"/>
                </a:solidFill>
                <a:effectLst/>
                <a:latin typeface="Arial" panose="020B0604020202020204" pitchFamily="34" charset="0"/>
              </a:rPr>
              <a:t>Cradle</a:t>
            </a:r>
            <a:r>
              <a:rPr kumimoji="0" lang="sl-SI" altLang="sl-SI" sz="1400" b="1" i="0" u="none" strike="noStrike" cap="none" normalizeH="0" baseline="0" dirty="0">
                <a:ln>
                  <a:noFill/>
                </a:ln>
                <a:solidFill>
                  <a:schemeClr val="tx1"/>
                </a:solidFill>
                <a:effectLst/>
                <a:latin typeface="Arial" panose="020B0604020202020204" pitchFamily="34" charset="0"/>
              </a:rPr>
              <a:t> to </a:t>
            </a:r>
            <a:r>
              <a:rPr kumimoji="0" lang="sl-SI" altLang="sl-SI" sz="1400" b="1" i="0" u="none" strike="noStrike" cap="none" normalizeH="0" baseline="0" dirty="0" err="1">
                <a:ln>
                  <a:noFill/>
                </a:ln>
                <a:solidFill>
                  <a:schemeClr val="tx1"/>
                </a:solidFill>
                <a:effectLst/>
                <a:latin typeface="Arial" panose="020B0604020202020204" pitchFamily="34" charset="0"/>
              </a:rPr>
              <a:t>cradle</a:t>
            </a:r>
            <a:r>
              <a:rPr kumimoji="0" lang="sl-SI" altLang="sl-SI" sz="1400" b="0" i="0" u="none" strike="noStrike" cap="none" normalizeH="0" baseline="0" dirty="0">
                <a:ln>
                  <a:noFill/>
                </a:ln>
                <a:solidFill>
                  <a:schemeClr val="tx1"/>
                </a:solidFill>
                <a:effectLst/>
                <a:latin typeface="Arial" panose="020B0604020202020204" pitchFamily="34" charset="0"/>
              </a:rPr>
              <a:t> → </a:t>
            </a:r>
            <a:r>
              <a:rPr kumimoji="0" lang="sl-SI" altLang="sl-SI" sz="1400" b="1" i="0" u="none" strike="noStrike" cap="none" normalizeH="0" baseline="0" dirty="0">
                <a:ln>
                  <a:noFill/>
                </a:ln>
                <a:solidFill>
                  <a:schemeClr val="tx1"/>
                </a:solidFill>
                <a:effectLst/>
                <a:latin typeface="Arial" panose="020B0604020202020204" pitchFamily="34" charset="0"/>
              </a:rPr>
              <a:t>od zibelke do zibelke</a:t>
            </a:r>
            <a:r>
              <a:rPr kumimoji="0" lang="sl-SI" altLang="sl-SI" sz="1400" b="0" i="0" u="none" strike="noStrike" cap="none" normalizeH="0" baseline="0" dirty="0">
                <a:ln>
                  <a:noFill/>
                </a:ln>
                <a:solidFill>
                  <a:schemeClr val="tx1"/>
                </a:solidFill>
                <a:effectLst/>
                <a:latin typeface="Arial" panose="020B0604020202020204" pitchFamily="34" charset="0"/>
              </a:rPr>
              <a:t> (krožno zapiranje snovnih tokov)</a:t>
            </a:r>
          </a:p>
          <a:p>
            <a:pPr marL="0" marR="0" lvl="0" indent="0" algn="l" defTabSz="914400" rtl="0" eaLnBrk="0" fontAlgn="base" latinLnBrk="0" hangingPunct="0">
              <a:lnSpc>
                <a:spcPct val="100000"/>
              </a:lnSpc>
              <a:spcBef>
                <a:spcPct val="0"/>
              </a:spcBef>
              <a:spcAft>
                <a:spcPct val="0"/>
              </a:spcAft>
              <a:buClrTx/>
              <a:buSzTx/>
              <a:tabLst/>
            </a:pPr>
            <a:r>
              <a:rPr kumimoji="0" lang="sl-SI" altLang="sl-SI" sz="1400" b="1" i="0" u="none" strike="noStrike" cap="none" normalizeH="0" baseline="0" dirty="0" err="1">
                <a:ln>
                  <a:noFill/>
                </a:ln>
                <a:solidFill>
                  <a:schemeClr val="tx1"/>
                </a:solidFill>
                <a:effectLst/>
                <a:latin typeface="Arial" panose="020B0604020202020204" pitchFamily="34" charset="0"/>
              </a:rPr>
              <a:t>Cradle</a:t>
            </a:r>
            <a:r>
              <a:rPr kumimoji="0" lang="sl-SI" altLang="sl-SI" sz="1400" b="1" i="0" u="none" strike="noStrike" cap="none" normalizeH="0" baseline="0" dirty="0">
                <a:ln>
                  <a:noFill/>
                </a:ln>
                <a:solidFill>
                  <a:schemeClr val="tx1"/>
                </a:solidFill>
                <a:effectLst/>
                <a:latin typeface="Arial" panose="020B0604020202020204" pitchFamily="34" charset="0"/>
              </a:rPr>
              <a:t> to grave</a:t>
            </a:r>
            <a:r>
              <a:rPr kumimoji="0" lang="sl-SI" altLang="sl-SI" sz="1400" b="0" i="0" u="none" strike="noStrike" cap="none" normalizeH="0" baseline="0" dirty="0">
                <a:ln>
                  <a:noFill/>
                </a:ln>
                <a:solidFill>
                  <a:schemeClr val="tx1"/>
                </a:solidFill>
                <a:effectLst/>
                <a:latin typeface="Arial" panose="020B0604020202020204" pitchFamily="34" charset="0"/>
              </a:rPr>
              <a:t> → </a:t>
            </a:r>
            <a:r>
              <a:rPr kumimoji="0" lang="sl-SI" altLang="sl-SI" sz="1400" b="1" i="0" u="none" strike="noStrike" cap="none" normalizeH="0" baseline="0" dirty="0">
                <a:ln>
                  <a:noFill/>
                </a:ln>
                <a:solidFill>
                  <a:schemeClr val="tx1"/>
                </a:solidFill>
                <a:effectLst/>
                <a:latin typeface="Arial" panose="020B0604020202020204" pitchFamily="34" charset="0"/>
              </a:rPr>
              <a:t>od zibelke do groba</a:t>
            </a:r>
            <a:r>
              <a:rPr kumimoji="0" lang="sl-SI" altLang="sl-SI" sz="1400" b="0" i="0" u="none" strike="noStrike" cap="none" normalizeH="0" baseline="0" dirty="0">
                <a:ln>
                  <a:noFill/>
                </a:ln>
                <a:solidFill>
                  <a:schemeClr val="tx1"/>
                </a:solidFill>
                <a:effectLst/>
                <a:latin typeface="Arial" panose="020B0604020202020204" pitchFamily="34" charset="0"/>
              </a:rPr>
              <a:t> (celoten življenjski cikel do odstranitve/obdelave)</a:t>
            </a:r>
          </a:p>
          <a:p>
            <a:pPr marL="0" marR="0" lvl="0" indent="0" algn="l" defTabSz="914400" rtl="0" eaLnBrk="0" fontAlgn="base" latinLnBrk="0" hangingPunct="0">
              <a:lnSpc>
                <a:spcPct val="100000"/>
              </a:lnSpc>
              <a:spcBef>
                <a:spcPct val="0"/>
              </a:spcBef>
              <a:spcAft>
                <a:spcPct val="0"/>
              </a:spcAft>
              <a:buClrTx/>
              <a:buSzTx/>
              <a:tabLst/>
            </a:pPr>
            <a:r>
              <a:rPr kumimoji="0" lang="sl-SI" altLang="sl-SI" sz="1400" b="1" i="0" u="none" strike="noStrike" cap="none" normalizeH="0" baseline="0" dirty="0" err="1">
                <a:ln>
                  <a:noFill/>
                </a:ln>
                <a:solidFill>
                  <a:schemeClr val="tx1"/>
                </a:solidFill>
                <a:effectLst/>
                <a:latin typeface="Arial" panose="020B0604020202020204" pitchFamily="34" charset="0"/>
              </a:rPr>
              <a:t>Cradle</a:t>
            </a:r>
            <a:r>
              <a:rPr kumimoji="0" lang="sl-SI" altLang="sl-SI" sz="1400" b="1" i="0" u="none" strike="noStrike" cap="none" normalizeH="0" baseline="0" dirty="0">
                <a:ln>
                  <a:noFill/>
                </a:ln>
                <a:solidFill>
                  <a:schemeClr val="tx1"/>
                </a:solidFill>
                <a:effectLst/>
                <a:latin typeface="Arial" panose="020B0604020202020204" pitchFamily="34" charset="0"/>
              </a:rPr>
              <a:t> to gate</a:t>
            </a:r>
            <a:r>
              <a:rPr kumimoji="0" lang="sl-SI" altLang="sl-SI" sz="1400" b="0" i="0" u="none" strike="noStrike" cap="none" normalizeH="0" baseline="0" dirty="0">
                <a:ln>
                  <a:noFill/>
                </a:ln>
                <a:solidFill>
                  <a:schemeClr val="tx1"/>
                </a:solidFill>
                <a:effectLst/>
                <a:latin typeface="Arial" panose="020B0604020202020204" pitchFamily="34" charset="0"/>
              </a:rPr>
              <a:t> → </a:t>
            </a:r>
            <a:r>
              <a:rPr kumimoji="0" lang="sl-SI" altLang="sl-SI" sz="1400" b="1" i="0" u="none" strike="noStrike" cap="none" normalizeH="0" baseline="0" dirty="0">
                <a:ln>
                  <a:noFill/>
                </a:ln>
                <a:solidFill>
                  <a:schemeClr val="tx1"/>
                </a:solidFill>
                <a:effectLst/>
                <a:latin typeface="Arial" panose="020B0604020202020204" pitchFamily="34" charset="0"/>
              </a:rPr>
              <a:t>od zibelke do vrat</a:t>
            </a:r>
            <a:r>
              <a:rPr kumimoji="0" lang="sl-SI" altLang="sl-SI" sz="1400" b="0" i="0" u="none" strike="noStrike" cap="none" normalizeH="0" baseline="0" dirty="0">
                <a:ln>
                  <a:noFill/>
                </a:ln>
                <a:solidFill>
                  <a:schemeClr val="tx1"/>
                </a:solidFill>
                <a:effectLst/>
                <a:latin typeface="Arial" panose="020B0604020202020204" pitchFamily="34" charset="0"/>
              </a:rPr>
              <a:t> (do izhoda iz tovarne)</a:t>
            </a:r>
          </a:p>
          <a:p>
            <a:pPr marL="0" marR="0" lvl="0" indent="0" algn="l" defTabSz="914400" rtl="0" eaLnBrk="0" fontAlgn="base" latinLnBrk="0" hangingPunct="0">
              <a:lnSpc>
                <a:spcPct val="100000"/>
              </a:lnSpc>
              <a:spcBef>
                <a:spcPct val="0"/>
              </a:spcBef>
              <a:spcAft>
                <a:spcPct val="0"/>
              </a:spcAft>
              <a:buClrTx/>
              <a:buSzTx/>
              <a:tabLst/>
            </a:pPr>
            <a:r>
              <a:rPr kumimoji="0" lang="sl-SI" altLang="sl-SI" sz="1400" b="1" i="0" u="none" strike="noStrike" cap="none" normalizeH="0" baseline="0" dirty="0" err="1">
                <a:ln>
                  <a:noFill/>
                </a:ln>
                <a:solidFill>
                  <a:schemeClr val="tx1"/>
                </a:solidFill>
                <a:effectLst/>
                <a:latin typeface="Arial" panose="020B0604020202020204" pitchFamily="34" charset="0"/>
              </a:rPr>
              <a:t>Cradle</a:t>
            </a:r>
            <a:r>
              <a:rPr kumimoji="0" lang="sl-SI" altLang="sl-SI" sz="1400" b="1" i="0" u="none" strike="noStrike" cap="none" normalizeH="0" baseline="0" dirty="0">
                <a:ln>
                  <a:noFill/>
                </a:ln>
                <a:solidFill>
                  <a:schemeClr val="tx1"/>
                </a:solidFill>
                <a:effectLst/>
                <a:latin typeface="Arial" panose="020B0604020202020204" pitchFamily="34" charset="0"/>
              </a:rPr>
              <a:t> to </a:t>
            </a:r>
            <a:r>
              <a:rPr kumimoji="0" lang="sl-SI" altLang="sl-SI" sz="1400" b="1" i="0" u="none" strike="noStrike" cap="none" normalizeH="0" baseline="0" dirty="0" err="1">
                <a:ln>
                  <a:noFill/>
                </a:ln>
                <a:solidFill>
                  <a:schemeClr val="tx1"/>
                </a:solidFill>
                <a:effectLst/>
                <a:latin typeface="Arial" panose="020B0604020202020204" pitchFamily="34" charset="0"/>
              </a:rPr>
              <a:t>customer</a:t>
            </a:r>
            <a:r>
              <a:rPr kumimoji="0" lang="sl-SI" altLang="sl-SI" sz="1400" b="0" i="0" u="none" strike="noStrike" cap="none" normalizeH="0" baseline="0" dirty="0">
                <a:ln>
                  <a:noFill/>
                </a:ln>
                <a:solidFill>
                  <a:schemeClr val="tx1"/>
                </a:solidFill>
                <a:effectLst/>
                <a:latin typeface="Arial" panose="020B0604020202020204" pitchFamily="34" charset="0"/>
              </a:rPr>
              <a:t> → </a:t>
            </a:r>
            <a:r>
              <a:rPr kumimoji="0" lang="sl-SI" altLang="sl-SI" sz="1400" b="1" i="0" u="none" strike="noStrike" cap="none" normalizeH="0" baseline="0" dirty="0">
                <a:ln>
                  <a:noFill/>
                </a:ln>
                <a:solidFill>
                  <a:schemeClr val="tx1"/>
                </a:solidFill>
                <a:effectLst/>
                <a:latin typeface="Arial" panose="020B0604020202020204" pitchFamily="34" charset="0"/>
              </a:rPr>
              <a:t>od zibelke do kupca</a:t>
            </a:r>
            <a:r>
              <a:rPr kumimoji="0" lang="sl-SI" altLang="sl-SI" sz="1400" b="0" i="0" u="none" strike="noStrike" cap="none" normalizeH="0" baseline="0" dirty="0">
                <a:ln>
                  <a:noFill/>
                </a:ln>
                <a:solidFill>
                  <a:schemeClr val="tx1"/>
                </a:solidFill>
                <a:effectLst/>
                <a:latin typeface="Arial" panose="020B0604020202020204" pitchFamily="34" charset="0"/>
              </a:rPr>
              <a:t> (tudi: </a:t>
            </a:r>
            <a:r>
              <a:rPr kumimoji="0" lang="sl-SI" altLang="sl-SI" sz="1400" b="0" i="1" u="none" strike="noStrike" cap="none" normalizeH="0" baseline="0" dirty="0">
                <a:ln>
                  <a:noFill/>
                </a:ln>
                <a:solidFill>
                  <a:schemeClr val="tx1"/>
                </a:solidFill>
                <a:effectLst/>
                <a:latin typeface="Arial" panose="020B0604020202020204" pitchFamily="34" charset="0"/>
              </a:rPr>
              <a:t>do prodajnega mesta</a:t>
            </a:r>
            <a:r>
              <a:rPr kumimoji="0" lang="sl-SI" altLang="sl-SI" sz="14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tabLst/>
            </a:pPr>
            <a:r>
              <a:rPr kumimoji="0" lang="sl-SI" altLang="sl-SI" sz="1400" b="1" i="0" u="none" strike="noStrike" cap="none" normalizeH="0" baseline="0" dirty="0">
                <a:ln>
                  <a:noFill/>
                </a:ln>
                <a:solidFill>
                  <a:schemeClr val="tx1"/>
                </a:solidFill>
                <a:effectLst/>
                <a:latin typeface="Arial" panose="020B0604020202020204" pitchFamily="34" charset="0"/>
              </a:rPr>
              <a:t>Gate to gate</a:t>
            </a:r>
            <a:r>
              <a:rPr kumimoji="0" lang="sl-SI" altLang="sl-SI" sz="1400" b="0" i="0" u="none" strike="noStrike" cap="none" normalizeH="0" baseline="0" dirty="0">
                <a:ln>
                  <a:noFill/>
                </a:ln>
                <a:solidFill>
                  <a:schemeClr val="tx1"/>
                </a:solidFill>
                <a:effectLst/>
                <a:latin typeface="Arial" panose="020B0604020202020204" pitchFamily="34" charset="0"/>
              </a:rPr>
              <a:t> → </a:t>
            </a:r>
            <a:r>
              <a:rPr kumimoji="0" lang="sl-SI" altLang="sl-SI" sz="1400" b="1" i="0" u="none" strike="noStrike" cap="none" normalizeH="0" baseline="0" dirty="0">
                <a:ln>
                  <a:noFill/>
                </a:ln>
                <a:solidFill>
                  <a:schemeClr val="tx1"/>
                </a:solidFill>
                <a:effectLst/>
                <a:latin typeface="Arial" panose="020B0604020202020204" pitchFamily="34" charset="0"/>
              </a:rPr>
              <a:t>od vrat do vrat</a:t>
            </a:r>
            <a:r>
              <a:rPr kumimoji="0" lang="sl-SI" altLang="sl-SI" sz="1400" b="0" i="0" u="none" strike="noStrike" cap="none" normalizeH="0" baseline="0" dirty="0">
                <a:ln>
                  <a:noFill/>
                </a:ln>
                <a:solidFill>
                  <a:schemeClr val="tx1"/>
                </a:solidFill>
                <a:effectLst/>
                <a:latin typeface="Arial" panose="020B0604020202020204" pitchFamily="34" charset="0"/>
              </a:rPr>
              <a:t> (znotraj enega obrata/procesa)</a:t>
            </a:r>
          </a:p>
        </p:txBody>
      </p:sp>
    </p:spTree>
    <p:extLst>
      <p:ext uri="{BB962C8B-B14F-4D97-AF65-F5344CB8AC3E}">
        <p14:creationId xmlns:p14="http://schemas.microsoft.com/office/powerpoint/2010/main" val="2564213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Box 94"/>
          <p:cNvSpPr txBox="1"/>
          <p:nvPr/>
        </p:nvSpPr>
        <p:spPr>
          <a:xfrm>
            <a:off x="7953471" y="1975753"/>
            <a:ext cx="1616374" cy="338554"/>
          </a:xfrm>
          <a:prstGeom prst="rect">
            <a:avLst/>
          </a:prstGeom>
          <a:noFill/>
        </p:spPr>
        <p:txBody>
          <a:bodyPr wrap="square" rtlCol="0">
            <a:spAutoFit/>
          </a:bodyPr>
          <a:lstStyle/>
          <a:p>
            <a:r>
              <a:rPr lang="sl-SI" sz="1600" dirty="0">
                <a:latin typeface="Raleway" panose="020B0503030101060003" pitchFamily="34" charset="-18"/>
              </a:rPr>
              <a:t>Koruzna zrna</a:t>
            </a:r>
            <a:endParaRPr lang="en-US" sz="1600" dirty="0">
              <a:latin typeface="Raleway" panose="020B0503030101060003" pitchFamily="34" charset="-18"/>
            </a:endParaRPr>
          </a:p>
        </p:txBody>
      </p:sp>
      <p:sp>
        <p:nvSpPr>
          <p:cNvPr id="7" name="Rectangle 6"/>
          <p:cNvSpPr/>
          <p:nvPr/>
        </p:nvSpPr>
        <p:spPr>
          <a:xfrm>
            <a:off x="3855189" y="1556657"/>
            <a:ext cx="6042633" cy="4479241"/>
          </a:xfrm>
          <a:prstGeom prst="rect">
            <a:avLst/>
          </a:prstGeom>
          <a:solidFill>
            <a:srgbClr val="A6CE37"/>
          </a:solidFill>
          <a:ln w="19050">
            <a:solidFill>
              <a:srgbClr val="06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A6CE37"/>
              </a:solidFill>
              <a:latin typeface="Raleway" panose="020B0503030101060003" pitchFamily="34" charset="-18"/>
            </a:endParaRPr>
          </a:p>
        </p:txBody>
      </p:sp>
      <p:sp>
        <p:nvSpPr>
          <p:cNvPr id="2" name="Title 1"/>
          <p:cNvSpPr>
            <a:spLocks noGrp="1"/>
          </p:cNvSpPr>
          <p:nvPr>
            <p:ph type="title" idx="4294967295"/>
          </p:nvPr>
        </p:nvSpPr>
        <p:spPr>
          <a:xfrm>
            <a:off x="1963738" y="363538"/>
            <a:ext cx="10228262" cy="887412"/>
          </a:xfrm>
          <a:prstGeom prst="rect">
            <a:avLst/>
          </a:prstGeom>
        </p:spPr>
        <p:txBody>
          <a:bodyPr>
            <a:normAutofit fontScale="90000"/>
          </a:bodyPr>
          <a:lstStyle/>
          <a:p>
            <a:r>
              <a:rPr lang="sl-SI" dirty="0">
                <a:solidFill>
                  <a:srgbClr val="222B53"/>
                </a:solidFill>
              </a:rPr>
              <a:t>Meja sistema</a:t>
            </a:r>
            <a:br>
              <a:rPr lang="sl-SI" dirty="0">
                <a:solidFill>
                  <a:srgbClr val="222B53"/>
                </a:solidFill>
              </a:rPr>
            </a:br>
            <a:r>
              <a:rPr lang="sl-SI" sz="2000" dirty="0">
                <a:solidFill>
                  <a:srgbClr val="222B53"/>
                </a:solidFill>
              </a:rPr>
              <a:t>Koruzni etanol</a:t>
            </a:r>
            <a:endParaRPr lang="en-US" sz="2000" dirty="0">
              <a:solidFill>
                <a:srgbClr val="222B53"/>
              </a:solidFill>
            </a:endParaRPr>
          </a:p>
        </p:txBody>
      </p:sp>
      <p:sp>
        <p:nvSpPr>
          <p:cNvPr id="14" name="Rectangle 13"/>
          <p:cNvSpPr/>
          <p:nvPr/>
        </p:nvSpPr>
        <p:spPr>
          <a:xfrm>
            <a:off x="4031410" y="2768507"/>
            <a:ext cx="1310515" cy="595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Raleway" panose="020B0503030101060003" pitchFamily="34" charset="-18"/>
              </a:rPr>
              <a:t>Proizvodnja gnojil</a:t>
            </a:r>
            <a:endParaRPr lang="en-US" sz="1600" dirty="0">
              <a:latin typeface="Raleway" panose="020B0503030101060003" pitchFamily="34" charset="-18"/>
            </a:endParaRPr>
          </a:p>
        </p:txBody>
      </p:sp>
      <p:cxnSp>
        <p:nvCxnSpPr>
          <p:cNvPr id="17" name="Straight Arrow Connector 16"/>
          <p:cNvCxnSpPr>
            <a:stCxn id="14" idx="3"/>
          </p:cNvCxnSpPr>
          <p:nvPr/>
        </p:nvCxnSpPr>
        <p:spPr>
          <a:xfrm>
            <a:off x="5341925" y="3066253"/>
            <a:ext cx="11056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394743" y="2711763"/>
            <a:ext cx="822661" cy="338554"/>
          </a:xfrm>
          <a:prstGeom prst="rect">
            <a:avLst/>
          </a:prstGeom>
          <a:noFill/>
        </p:spPr>
        <p:txBody>
          <a:bodyPr wrap="none" rtlCol="0">
            <a:spAutoFit/>
          </a:bodyPr>
          <a:lstStyle/>
          <a:p>
            <a:r>
              <a:rPr lang="sl-SI" sz="1600" dirty="0">
                <a:latin typeface="Raleway" panose="020B0503030101060003" pitchFamily="34" charset="-18"/>
              </a:rPr>
              <a:t>gnojilo</a:t>
            </a:r>
            <a:endParaRPr lang="en-US" sz="1600" dirty="0">
              <a:latin typeface="Raleway" panose="020B0503030101060003" pitchFamily="34" charset="-18"/>
            </a:endParaRPr>
          </a:p>
        </p:txBody>
      </p:sp>
      <p:sp>
        <p:nvSpPr>
          <p:cNvPr id="50" name="Rectangle 49"/>
          <p:cNvSpPr/>
          <p:nvPr/>
        </p:nvSpPr>
        <p:spPr>
          <a:xfrm>
            <a:off x="4031410" y="3542031"/>
            <a:ext cx="1310515" cy="622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Raleway" panose="020B0503030101060003" pitchFamily="34" charset="-18"/>
              </a:rPr>
              <a:t>Proizvodnja p</a:t>
            </a:r>
            <a:r>
              <a:rPr lang="en-US" sz="1600" dirty="0" err="1">
                <a:latin typeface="Raleway" panose="020B0503030101060003" pitchFamily="34" charset="-18"/>
              </a:rPr>
              <a:t>esticid</a:t>
            </a:r>
            <a:r>
              <a:rPr lang="sl-SI" sz="1600" dirty="0">
                <a:latin typeface="Raleway" panose="020B0503030101060003" pitchFamily="34" charset="-18"/>
              </a:rPr>
              <a:t>ov</a:t>
            </a:r>
            <a:endParaRPr lang="en-US" sz="1600" dirty="0">
              <a:latin typeface="Raleway" panose="020B0503030101060003" pitchFamily="34" charset="-18"/>
            </a:endParaRPr>
          </a:p>
        </p:txBody>
      </p:sp>
      <p:cxnSp>
        <p:nvCxnSpPr>
          <p:cNvPr id="55" name="Straight Arrow Connector 54"/>
          <p:cNvCxnSpPr>
            <a:stCxn id="50" idx="3"/>
          </p:cNvCxnSpPr>
          <p:nvPr/>
        </p:nvCxnSpPr>
        <p:spPr>
          <a:xfrm>
            <a:off x="5341925" y="3853104"/>
            <a:ext cx="11177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350861" y="3510313"/>
            <a:ext cx="974947" cy="338554"/>
          </a:xfrm>
          <a:prstGeom prst="rect">
            <a:avLst/>
          </a:prstGeom>
          <a:noFill/>
        </p:spPr>
        <p:txBody>
          <a:bodyPr wrap="none" rtlCol="0">
            <a:spAutoFit/>
          </a:bodyPr>
          <a:lstStyle/>
          <a:p>
            <a:r>
              <a:rPr lang="sl-SI" sz="1600" dirty="0">
                <a:latin typeface="Raleway" panose="020B0503030101060003" pitchFamily="34" charset="-18"/>
              </a:rPr>
              <a:t>pesticidi</a:t>
            </a:r>
            <a:endParaRPr lang="en-US" sz="1600" dirty="0">
              <a:latin typeface="Raleway" panose="020B0503030101060003" pitchFamily="34" charset="-18"/>
            </a:endParaRPr>
          </a:p>
        </p:txBody>
      </p:sp>
      <p:sp>
        <p:nvSpPr>
          <p:cNvPr id="63" name="TextBox 62"/>
          <p:cNvSpPr txBox="1"/>
          <p:nvPr/>
        </p:nvSpPr>
        <p:spPr>
          <a:xfrm>
            <a:off x="2894541" y="5491815"/>
            <a:ext cx="772969" cy="338554"/>
          </a:xfrm>
          <a:prstGeom prst="rect">
            <a:avLst/>
          </a:prstGeom>
          <a:noFill/>
        </p:spPr>
        <p:txBody>
          <a:bodyPr wrap="none" rtlCol="0">
            <a:spAutoFit/>
          </a:bodyPr>
          <a:lstStyle/>
          <a:p>
            <a:r>
              <a:rPr lang="en-US" sz="1600" dirty="0">
                <a:latin typeface="Raleway" panose="020B0503030101060003" pitchFamily="34" charset="-18"/>
              </a:rPr>
              <a:t>Diesel</a:t>
            </a:r>
          </a:p>
        </p:txBody>
      </p:sp>
      <p:sp>
        <p:nvSpPr>
          <p:cNvPr id="64" name="Rectangle 63"/>
          <p:cNvSpPr/>
          <p:nvPr/>
        </p:nvSpPr>
        <p:spPr>
          <a:xfrm>
            <a:off x="1329019" y="3640057"/>
            <a:ext cx="1549236" cy="823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Raleway" panose="020B0503030101060003" pitchFamily="34" charset="-18"/>
              </a:rPr>
              <a:t>Kmetija</a:t>
            </a:r>
          </a:p>
          <a:p>
            <a:pPr algn="ctr"/>
            <a:r>
              <a:rPr lang="en-US" sz="1600" dirty="0" err="1">
                <a:latin typeface="Raleway" panose="020B0503030101060003" pitchFamily="34" charset="-18"/>
              </a:rPr>
              <a:t>Infrastru</a:t>
            </a:r>
            <a:r>
              <a:rPr lang="sl-SI" sz="1600" dirty="0" err="1">
                <a:latin typeface="Raleway" panose="020B0503030101060003" pitchFamily="34" charset="-18"/>
              </a:rPr>
              <a:t>ktura</a:t>
            </a:r>
            <a:r>
              <a:rPr lang="en-US" sz="1600" dirty="0">
                <a:latin typeface="Raleway" panose="020B0503030101060003" pitchFamily="34" charset="-18"/>
              </a:rPr>
              <a:t> </a:t>
            </a:r>
            <a:r>
              <a:rPr lang="sl-SI" sz="1600" dirty="0">
                <a:latin typeface="Raleway" panose="020B0503030101060003" pitchFamily="34" charset="-18"/>
              </a:rPr>
              <a:t>Proizvodnja</a:t>
            </a:r>
            <a:endParaRPr lang="en-US" sz="1600" dirty="0">
              <a:latin typeface="Raleway" panose="020B0503030101060003" pitchFamily="34" charset="-18"/>
            </a:endParaRPr>
          </a:p>
        </p:txBody>
      </p:sp>
      <p:cxnSp>
        <p:nvCxnSpPr>
          <p:cNvPr id="65" name="Straight Arrow Connector 64"/>
          <p:cNvCxnSpPr/>
          <p:nvPr/>
        </p:nvCxnSpPr>
        <p:spPr>
          <a:xfrm>
            <a:off x="2878253" y="4330644"/>
            <a:ext cx="951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1339686" y="5668520"/>
            <a:ext cx="1549237" cy="564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aleway" panose="020B0503030101060003" pitchFamily="34" charset="-18"/>
              </a:rPr>
              <a:t>Di</a:t>
            </a:r>
            <a:r>
              <a:rPr lang="sl-SI" sz="1600" dirty="0">
                <a:latin typeface="Raleway" panose="020B0503030101060003" pitchFamily="34" charset="-18"/>
              </a:rPr>
              <a:t>zel</a:t>
            </a:r>
            <a:r>
              <a:rPr lang="en-US" sz="1600" dirty="0">
                <a:latin typeface="Raleway" panose="020B0503030101060003" pitchFamily="34" charset="-18"/>
              </a:rPr>
              <a:t> </a:t>
            </a:r>
            <a:r>
              <a:rPr lang="sl-SI" sz="1600" dirty="0">
                <a:latin typeface="Raleway" panose="020B0503030101060003" pitchFamily="34" charset="-18"/>
              </a:rPr>
              <a:t>Proizvodnja</a:t>
            </a:r>
            <a:endParaRPr lang="en-US" sz="1600" dirty="0">
              <a:latin typeface="Raleway" panose="020B0503030101060003" pitchFamily="34" charset="-18"/>
            </a:endParaRPr>
          </a:p>
        </p:txBody>
      </p:sp>
      <p:cxnSp>
        <p:nvCxnSpPr>
          <p:cNvPr id="67" name="Straight Arrow Connector 66"/>
          <p:cNvCxnSpPr/>
          <p:nvPr/>
        </p:nvCxnSpPr>
        <p:spPr>
          <a:xfrm>
            <a:off x="2900262" y="5817145"/>
            <a:ext cx="951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894541" y="4011447"/>
            <a:ext cx="900118" cy="338554"/>
          </a:xfrm>
          <a:prstGeom prst="rect">
            <a:avLst/>
          </a:prstGeom>
          <a:noFill/>
        </p:spPr>
        <p:txBody>
          <a:bodyPr wrap="none" rtlCol="0">
            <a:spAutoFit/>
          </a:bodyPr>
          <a:lstStyle/>
          <a:p>
            <a:r>
              <a:rPr lang="en-US" sz="1600" dirty="0" err="1">
                <a:latin typeface="Raleway" panose="020B0503030101060003" pitchFamily="34" charset="-18"/>
              </a:rPr>
              <a:t>Infrastr</a:t>
            </a:r>
            <a:r>
              <a:rPr lang="en-US" sz="1600" dirty="0">
                <a:latin typeface="Raleway" panose="020B0503030101060003" pitchFamily="34" charset="-18"/>
              </a:rPr>
              <a:t>.</a:t>
            </a:r>
          </a:p>
        </p:txBody>
      </p:sp>
      <p:cxnSp>
        <p:nvCxnSpPr>
          <p:cNvPr id="73" name="Straight Arrow Connector 72"/>
          <p:cNvCxnSpPr/>
          <p:nvPr/>
        </p:nvCxnSpPr>
        <p:spPr>
          <a:xfrm>
            <a:off x="2878899" y="2248390"/>
            <a:ext cx="951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139926" y="2032006"/>
            <a:ext cx="686406" cy="338554"/>
          </a:xfrm>
          <a:prstGeom prst="rect">
            <a:avLst/>
          </a:prstGeom>
          <a:noFill/>
        </p:spPr>
        <p:txBody>
          <a:bodyPr wrap="none" rtlCol="0">
            <a:spAutoFit/>
          </a:bodyPr>
          <a:lstStyle/>
          <a:p>
            <a:r>
              <a:rPr lang="sl-SI" sz="1600" dirty="0">
                <a:latin typeface="Raleway" panose="020B0503030101060003" pitchFamily="34" charset="-18"/>
              </a:rPr>
              <a:t>Voda</a:t>
            </a:r>
            <a:endParaRPr lang="en-US" sz="1600" dirty="0">
              <a:latin typeface="Raleway" panose="020B0503030101060003" pitchFamily="34" charset="-18"/>
            </a:endParaRPr>
          </a:p>
        </p:txBody>
      </p:sp>
      <p:cxnSp>
        <p:nvCxnSpPr>
          <p:cNvPr id="76" name="Straight Arrow Connector 75"/>
          <p:cNvCxnSpPr/>
          <p:nvPr/>
        </p:nvCxnSpPr>
        <p:spPr>
          <a:xfrm>
            <a:off x="2903453" y="1778670"/>
            <a:ext cx="951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258403" y="1578830"/>
            <a:ext cx="1763624" cy="338554"/>
          </a:xfrm>
          <a:prstGeom prst="rect">
            <a:avLst/>
          </a:prstGeom>
          <a:noFill/>
        </p:spPr>
        <p:txBody>
          <a:bodyPr wrap="none" rtlCol="0">
            <a:spAutoFit/>
          </a:bodyPr>
          <a:lstStyle/>
          <a:p>
            <a:r>
              <a:rPr lang="sl-SI" sz="1600" dirty="0">
                <a:latin typeface="Raleway" panose="020B0503030101060003" pitchFamily="34" charset="-18"/>
              </a:rPr>
              <a:t>Sončna svetloba</a:t>
            </a:r>
            <a:endParaRPr lang="en-US" sz="1600" dirty="0">
              <a:latin typeface="Raleway" panose="020B0503030101060003" pitchFamily="34" charset="-18"/>
            </a:endParaRPr>
          </a:p>
        </p:txBody>
      </p:sp>
      <p:sp>
        <p:nvSpPr>
          <p:cNvPr id="85" name="Rectangle 84"/>
          <p:cNvSpPr/>
          <p:nvPr/>
        </p:nvSpPr>
        <p:spPr>
          <a:xfrm>
            <a:off x="4040346" y="4354359"/>
            <a:ext cx="1310515" cy="622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Raleway" panose="020B0503030101060003" pitchFamily="34" charset="-18"/>
              </a:rPr>
              <a:t>Proizvodnja semen</a:t>
            </a:r>
            <a:endParaRPr lang="en-US" sz="1600" dirty="0">
              <a:latin typeface="Raleway" panose="020B0503030101060003" pitchFamily="34" charset="-18"/>
            </a:endParaRPr>
          </a:p>
        </p:txBody>
      </p:sp>
      <p:cxnSp>
        <p:nvCxnSpPr>
          <p:cNvPr id="86" name="Straight Arrow Connector 85"/>
          <p:cNvCxnSpPr>
            <a:stCxn id="85" idx="3"/>
          </p:cNvCxnSpPr>
          <p:nvPr/>
        </p:nvCxnSpPr>
        <p:spPr>
          <a:xfrm>
            <a:off x="5350861" y="4665432"/>
            <a:ext cx="11177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5359797" y="4322641"/>
            <a:ext cx="946093" cy="338554"/>
          </a:xfrm>
          <a:prstGeom prst="rect">
            <a:avLst/>
          </a:prstGeom>
          <a:noFill/>
        </p:spPr>
        <p:txBody>
          <a:bodyPr wrap="none" rtlCol="0">
            <a:spAutoFit/>
          </a:bodyPr>
          <a:lstStyle/>
          <a:p>
            <a:r>
              <a:rPr lang="sl-SI" sz="1600" dirty="0">
                <a:latin typeface="Raleway" panose="020B0503030101060003" pitchFamily="34" charset="-18"/>
              </a:rPr>
              <a:t>semena</a:t>
            </a:r>
            <a:endParaRPr lang="en-US" sz="1600" dirty="0">
              <a:latin typeface="Raleway" panose="020B0503030101060003" pitchFamily="34" charset="-18"/>
            </a:endParaRPr>
          </a:p>
        </p:txBody>
      </p:sp>
      <p:sp>
        <p:nvSpPr>
          <p:cNvPr id="91" name="Rectangle 90"/>
          <p:cNvSpPr/>
          <p:nvPr/>
        </p:nvSpPr>
        <p:spPr>
          <a:xfrm>
            <a:off x="6447578" y="2032670"/>
            <a:ext cx="1132617" cy="3007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Raleway" panose="020B0503030101060003" pitchFamily="34" charset="-18"/>
              </a:rPr>
              <a:t>Kmetijski procesi</a:t>
            </a:r>
            <a:endParaRPr lang="en-US" sz="1600" dirty="0">
              <a:latin typeface="Raleway" panose="020B0503030101060003" pitchFamily="34" charset="-18"/>
            </a:endParaRPr>
          </a:p>
        </p:txBody>
      </p:sp>
      <p:cxnSp>
        <p:nvCxnSpPr>
          <p:cNvPr id="94" name="Straight Arrow Connector 93"/>
          <p:cNvCxnSpPr>
            <a:endCxn id="99" idx="1"/>
          </p:cNvCxnSpPr>
          <p:nvPr/>
        </p:nvCxnSpPr>
        <p:spPr>
          <a:xfrm>
            <a:off x="7617447" y="2318243"/>
            <a:ext cx="26790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10296499" y="2020497"/>
            <a:ext cx="1310515" cy="595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latin typeface="Raleway" panose="020B0503030101060003" pitchFamily="34" charset="-18"/>
              </a:rPr>
              <a:t>Obdelava</a:t>
            </a:r>
            <a:r>
              <a:rPr lang="en-US" sz="1600" dirty="0">
                <a:latin typeface="Raleway" panose="020B0503030101060003" pitchFamily="34" charset="-18"/>
              </a:rPr>
              <a:t> </a:t>
            </a:r>
            <a:r>
              <a:rPr lang="en-US" sz="1600" dirty="0" err="1">
                <a:latin typeface="Raleway" panose="020B0503030101060003" pitchFamily="34" charset="-18"/>
              </a:rPr>
              <a:t>zrn</a:t>
            </a:r>
            <a:endParaRPr lang="en-US" sz="1600" dirty="0">
              <a:latin typeface="Raleway" panose="020B0503030101060003" pitchFamily="34" charset="-18"/>
            </a:endParaRPr>
          </a:p>
        </p:txBody>
      </p:sp>
      <p:sp>
        <p:nvSpPr>
          <p:cNvPr id="100" name="Rectangle 99"/>
          <p:cNvSpPr/>
          <p:nvPr/>
        </p:nvSpPr>
        <p:spPr>
          <a:xfrm>
            <a:off x="8472480" y="2873301"/>
            <a:ext cx="1097365" cy="1088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err="1">
                <a:latin typeface="Raleway" panose="020B0503030101060003" pitchFamily="34" charset="-18"/>
              </a:rPr>
              <a:t>Proizv</a:t>
            </a:r>
            <a:r>
              <a:rPr lang="sl-SI" sz="1600" dirty="0">
                <a:latin typeface="Raleway" panose="020B0503030101060003" pitchFamily="34" charset="-18"/>
              </a:rPr>
              <a:t>. proces etanola</a:t>
            </a:r>
            <a:endParaRPr lang="en-US" sz="1600" dirty="0">
              <a:latin typeface="Raleway" panose="020B0503030101060003" pitchFamily="34" charset="-18"/>
            </a:endParaRPr>
          </a:p>
        </p:txBody>
      </p:sp>
      <p:sp>
        <p:nvSpPr>
          <p:cNvPr id="101" name="TextBox 100"/>
          <p:cNvSpPr txBox="1"/>
          <p:nvPr/>
        </p:nvSpPr>
        <p:spPr>
          <a:xfrm>
            <a:off x="7551186" y="2757154"/>
            <a:ext cx="1010859" cy="584775"/>
          </a:xfrm>
          <a:prstGeom prst="rect">
            <a:avLst/>
          </a:prstGeom>
          <a:noFill/>
        </p:spPr>
        <p:txBody>
          <a:bodyPr wrap="square" rtlCol="0">
            <a:spAutoFit/>
          </a:bodyPr>
          <a:lstStyle/>
          <a:p>
            <a:r>
              <a:rPr lang="sl-SI" sz="1600" dirty="0">
                <a:latin typeface="Raleway" panose="020B0503030101060003" pitchFamily="34" charset="-18"/>
              </a:rPr>
              <a:t>Koruzna slama</a:t>
            </a:r>
            <a:endParaRPr lang="en-US" sz="1600" dirty="0">
              <a:latin typeface="Raleway" panose="020B0503030101060003" pitchFamily="34" charset="-18"/>
            </a:endParaRPr>
          </a:p>
        </p:txBody>
      </p:sp>
      <p:cxnSp>
        <p:nvCxnSpPr>
          <p:cNvPr id="102" name="Straight Arrow Connector 101"/>
          <p:cNvCxnSpPr/>
          <p:nvPr/>
        </p:nvCxnSpPr>
        <p:spPr>
          <a:xfrm>
            <a:off x="7517553" y="3367654"/>
            <a:ext cx="9196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7" name="Rectangle 106"/>
          <p:cNvSpPr/>
          <p:nvPr/>
        </p:nvSpPr>
        <p:spPr>
          <a:xfrm>
            <a:off x="1329017" y="4631308"/>
            <a:ext cx="1549237" cy="823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Raleway" panose="020B0503030101060003" pitchFamily="34" charset="-18"/>
              </a:rPr>
              <a:t>E</a:t>
            </a:r>
            <a:r>
              <a:rPr lang="sl-SI" sz="1600" dirty="0" err="1">
                <a:latin typeface="Raleway" panose="020B0503030101060003" pitchFamily="34" charset="-18"/>
              </a:rPr>
              <a:t>tanol</a:t>
            </a:r>
            <a:endParaRPr lang="sl-SI" sz="1600" dirty="0">
              <a:latin typeface="Raleway" panose="020B0503030101060003" pitchFamily="34" charset="-18"/>
            </a:endParaRPr>
          </a:p>
          <a:p>
            <a:pPr algn="ctr"/>
            <a:r>
              <a:rPr lang="sl-SI" sz="1600" dirty="0">
                <a:latin typeface="Raleway" panose="020B0503030101060003" pitchFamily="34" charset="-18"/>
              </a:rPr>
              <a:t>Proiz. oprema</a:t>
            </a:r>
            <a:r>
              <a:rPr lang="en-US" sz="1600" dirty="0">
                <a:latin typeface="Raleway" panose="020B0503030101060003" pitchFamily="34" charset="-18"/>
              </a:rPr>
              <a:t> </a:t>
            </a:r>
            <a:r>
              <a:rPr lang="sl-SI" sz="1600" dirty="0">
                <a:latin typeface="Raleway" panose="020B0503030101060003" pitchFamily="34" charset="-18"/>
              </a:rPr>
              <a:t>Proizvodnja</a:t>
            </a:r>
            <a:endParaRPr lang="en-US" sz="1600" dirty="0">
              <a:latin typeface="Raleway" panose="020B0503030101060003" pitchFamily="34" charset="-18"/>
            </a:endParaRPr>
          </a:p>
        </p:txBody>
      </p:sp>
      <p:cxnSp>
        <p:nvCxnSpPr>
          <p:cNvPr id="108" name="Straight Arrow Connector 107"/>
          <p:cNvCxnSpPr/>
          <p:nvPr/>
        </p:nvCxnSpPr>
        <p:spPr>
          <a:xfrm>
            <a:off x="2878253" y="5321895"/>
            <a:ext cx="951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2894541" y="5002698"/>
            <a:ext cx="958917" cy="338554"/>
          </a:xfrm>
          <a:prstGeom prst="rect">
            <a:avLst/>
          </a:prstGeom>
          <a:noFill/>
        </p:spPr>
        <p:txBody>
          <a:bodyPr wrap="none" rtlCol="0">
            <a:spAutoFit/>
          </a:bodyPr>
          <a:lstStyle/>
          <a:p>
            <a:r>
              <a:rPr lang="sl-SI" sz="1600" dirty="0">
                <a:latin typeface="Raleway" panose="020B0503030101060003" pitchFamily="34" charset="-18"/>
              </a:rPr>
              <a:t>Oprema</a:t>
            </a:r>
            <a:endParaRPr lang="en-US" sz="1600" dirty="0">
              <a:latin typeface="Raleway" panose="020B0503030101060003" pitchFamily="34" charset="-18"/>
            </a:endParaRPr>
          </a:p>
        </p:txBody>
      </p:sp>
      <p:cxnSp>
        <p:nvCxnSpPr>
          <p:cNvPr id="110" name="Straight Arrow Connector 109"/>
          <p:cNvCxnSpPr/>
          <p:nvPr/>
        </p:nvCxnSpPr>
        <p:spPr>
          <a:xfrm>
            <a:off x="2798522" y="3016366"/>
            <a:ext cx="10450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887824" y="2555882"/>
            <a:ext cx="2075080" cy="830997"/>
          </a:xfrm>
          <a:prstGeom prst="rect">
            <a:avLst/>
          </a:prstGeom>
          <a:noFill/>
        </p:spPr>
        <p:txBody>
          <a:bodyPr wrap="square" rtlCol="0">
            <a:spAutoFit/>
          </a:bodyPr>
          <a:lstStyle/>
          <a:p>
            <a:r>
              <a:rPr lang="sl-SI" sz="1600" dirty="0">
                <a:latin typeface="Raleway" panose="020B0503030101060003" pitchFamily="34" charset="-18"/>
              </a:rPr>
              <a:t>Vtoki gnojil, pesticidi, semena, </a:t>
            </a:r>
            <a:r>
              <a:rPr lang="en-US" sz="1600" dirty="0">
                <a:latin typeface="Raleway" panose="020B0503030101060003" pitchFamily="34" charset="-18"/>
              </a:rPr>
              <a:t> </a:t>
            </a:r>
            <a:r>
              <a:rPr lang="sl-SI" sz="1600" dirty="0">
                <a:latin typeface="Raleway" panose="020B0503030101060003" pitchFamily="34" charset="-18"/>
              </a:rPr>
              <a:t>proizvodnja etanola</a:t>
            </a:r>
            <a:endParaRPr lang="en-US" sz="1600" dirty="0">
              <a:latin typeface="Raleway" panose="020B0503030101060003" pitchFamily="34" charset="-18"/>
            </a:endParaRPr>
          </a:p>
        </p:txBody>
      </p:sp>
      <p:sp>
        <p:nvSpPr>
          <p:cNvPr id="113" name="Rectangle 112"/>
          <p:cNvSpPr/>
          <p:nvPr/>
        </p:nvSpPr>
        <p:spPr>
          <a:xfrm>
            <a:off x="8314967" y="4380779"/>
            <a:ext cx="1412389" cy="991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dirty="0">
                <a:latin typeface="Raleway" panose="020B0503030101060003" pitchFamily="34" charset="-18"/>
              </a:rPr>
              <a:t>Izgorevanje e</a:t>
            </a:r>
            <a:r>
              <a:rPr lang="en-US" sz="1600" dirty="0" err="1">
                <a:latin typeface="Raleway" panose="020B0503030101060003" pitchFamily="34" charset="-18"/>
              </a:rPr>
              <a:t>tano</a:t>
            </a:r>
            <a:r>
              <a:rPr lang="sl-SI" sz="1600" dirty="0">
                <a:latin typeface="Raleway" panose="020B0503030101060003" pitchFamily="34" charset="-18"/>
              </a:rPr>
              <a:t>la</a:t>
            </a:r>
            <a:endParaRPr lang="en-US" sz="1600" dirty="0">
              <a:latin typeface="Raleway" panose="020B0503030101060003" pitchFamily="34" charset="-18"/>
            </a:endParaRPr>
          </a:p>
        </p:txBody>
      </p:sp>
      <p:cxnSp>
        <p:nvCxnSpPr>
          <p:cNvPr id="115" name="Straight Arrow Connector 114"/>
          <p:cNvCxnSpPr>
            <a:stCxn id="100" idx="2"/>
            <a:endCxn id="113" idx="0"/>
          </p:cNvCxnSpPr>
          <p:nvPr/>
        </p:nvCxnSpPr>
        <p:spPr>
          <a:xfrm flipH="1">
            <a:off x="9021162" y="3962176"/>
            <a:ext cx="1" cy="418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9910523" y="5187364"/>
            <a:ext cx="11710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9908665" y="4807228"/>
            <a:ext cx="957313" cy="338554"/>
          </a:xfrm>
          <a:prstGeom prst="rect">
            <a:avLst/>
          </a:prstGeom>
          <a:noFill/>
        </p:spPr>
        <p:txBody>
          <a:bodyPr wrap="none" rtlCol="0">
            <a:spAutoFit/>
          </a:bodyPr>
          <a:lstStyle/>
          <a:p>
            <a:r>
              <a:rPr lang="en-US" sz="1600" dirty="0" err="1">
                <a:latin typeface="Raleway" panose="020B0503030101060003" pitchFamily="34" charset="-18"/>
              </a:rPr>
              <a:t>Energ</a:t>
            </a:r>
            <a:r>
              <a:rPr lang="sl-SI" sz="1600" dirty="0" err="1">
                <a:latin typeface="Raleway" panose="020B0503030101060003" pitchFamily="34" charset="-18"/>
              </a:rPr>
              <a:t>ija</a:t>
            </a:r>
            <a:endParaRPr lang="en-US" sz="1600" dirty="0">
              <a:latin typeface="Raleway" panose="020B0503030101060003" pitchFamily="34" charset="-18"/>
            </a:endParaRPr>
          </a:p>
        </p:txBody>
      </p:sp>
      <p:cxnSp>
        <p:nvCxnSpPr>
          <p:cNvPr id="121" name="Straight Arrow Connector 120"/>
          <p:cNvCxnSpPr/>
          <p:nvPr/>
        </p:nvCxnSpPr>
        <p:spPr>
          <a:xfrm>
            <a:off x="9902644" y="3668461"/>
            <a:ext cx="11710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9902644" y="3299129"/>
            <a:ext cx="1866899" cy="338554"/>
          </a:xfrm>
          <a:prstGeom prst="rect">
            <a:avLst/>
          </a:prstGeom>
          <a:noFill/>
        </p:spPr>
        <p:txBody>
          <a:bodyPr wrap="square" rtlCol="0">
            <a:spAutoFit/>
          </a:bodyPr>
          <a:lstStyle/>
          <a:p>
            <a:r>
              <a:rPr lang="en-US" sz="1600" dirty="0" err="1">
                <a:latin typeface="Raleway" panose="020B0503030101060003" pitchFamily="34" charset="-18"/>
              </a:rPr>
              <a:t>Emis</a:t>
            </a:r>
            <a:r>
              <a:rPr lang="sl-SI" sz="1600" dirty="0" err="1">
                <a:latin typeface="Raleway" panose="020B0503030101060003" pitchFamily="34" charset="-18"/>
              </a:rPr>
              <a:t>ije</a:t>
            </a:r>
            <a:r>
              <a:rPr lang="sl-SI" sz="1600" dirty="0">
                <a:latin typeface="Raleway" panose="020B0503030101060003" pitchFamily="34" charset="-18"/>
              </a:rPr>
              <a:t> v zrak</a:t>
            </a:r>
            <a:endParaRPr lang="en-US" sz="1600" dirty="0">
              <a:latin typeface="Raleway" panose="020B0503030101060003" pitchFamily="34" charset="-18"/>
            </a:endParaRPr>
          </a:p>
        </p:txBody>
      </p:sp>
      <p:cxnSp>
        <p:nvCxnSpPr>
          <p:cNvPr id="123" name="Straight Arrow Connector 122"/>
          <p:cNvCxnSpPr/>
          <p:nvPr/>
        </p:nvCxnSpPr>
        <p:spPr>
          <a:xfrm>
            <a:off x="9919459" y="4092727"/>
            <a:ext cx="11710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9919459" y="3723395"/>
            <a:ext cx="2010363" cy="338554"/>
          </a:xfrm>
          <a:prstGeom prst="rect">
            <a:avLst/>
          </a:prstGeom>
          <a:noFill/>
        </p:spPr>
        <p:txBody>
          <a:bodyPr wrap="square" rtlCol="0">
            <a:spAutoFit/>
          </a:bodyPr>
          <a:lstStyle/>
          <a:p>
            <a:r>
              <a:rPr lang="en-US" sz="1600" dirty="0" err="1">
                <a:latin typeface="Raleway" panose="020B0503030101060003" pitchFamily="34" charset="-18"/>
              </a:rPr>
              <a:t>Emis</a:t>
            </a:r>
            <a:r>
              <a:rPr lang="sl-SI" sz="1600" dirty="0" err="1">
                <a:latin typeface="Raleway" panose="020B0503030101060003" pitchFamily="34" charset="-18"/>
              </a:rPr>
              <a:t>ije</a:t>
            </a:r>
            <a:r>
              <a:rPr lang="sl-SI" sz="1600" dirty="0">
                <a:latin typeface="Raleway" panose="020B0503030101060003" pitchFamily="34" charset="-18"/>
              </a:rPr>
              <a:t> v vodo</a:t>
            </a:r>
            <a:endParaRPr lang="en-US" sz="1600" dirty="0">
              <a:latin typeface="Raleway" panose="020B0503030101060003" pitchFamily="34" charset="-18"/>
            </a:endParaRPr>
          </a:p>
        </p:txBody>
      </p:sp>
      <p:cxnSp>
        <p:nvCxnSpPr>
          <p:cNvPr id="125" name="Straight Arrow Connector 124"/>
          <p:cNvCxnSpPr/>
          <p:nvPr/>
        </p:nvCxnSpPr>
        <p:spPr>
          <a:xfrm>
            <a:off x="9919459" y="4504223"/>
            <a:ext cx="11710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9919459" y="4134891"/>
            <a:ext cx="1866899" cy="338554"/>
          </a:xfrm>
          <a:prstGeom prst="rect">
            <a:avLst/>
          </a:prstGeom>
          <a:noFill/>
        </p:spPr>
        <p:txBody>
          <a:bodyPr wrap="square" rtlCol="0">
            <a:spAutoFit/>
          </a:bodyPr>
          <a:lstStyle/>
          <a:p>
            <a:r>
              <a:rPr lang="en-US" sz="1600" dirty="0" err="1">
                <a:latin typeface="Raleway" panose="020B0503030101060003" pitchFamily="34" charset="-18"/>
              </a:rPr>
              <a:t>Emis</a:t>
            </a:r>
            <a:r>
              <a:rPr lang="sl-SI" sz="1600" dirty="0" err="1">
                <a:latin typeface="Raleway" panose="020B0503030101060003" pitchFamily="34" charset="-18"/>
              </a:rPr>
              <a:t>ije</a:t>
            </a:r>
            <a:r>
              <a:rPr lang="sl-SI" sz="1600" dirty="0">
                <a:latin typeface="Raleway" panose="020B0503030101060003" pitchFamily="34" charset="-18"/>
              </a:rPr>
              <a:t> v tla</a:t>
            </a:r>
            <a:endParaRPr lang="en-US" sz="1600" dirty="0">
              <a:latin typeface="Raleway" panose="020B0503030101060003" pitchFamily="34" charset="-18"/>
            </a:endParaRPr>
          </a:p>
        </p:txBody>
      </p:sp>
      <p:sp>
        <p:nvSpPr>
          <p:cNvPr id="127" name="TextBox 126"/>
          <p:cNvSpPr txBox="1"/>
          <p:nvPr/>
        </p:nvSpPr>
        <p:spPr>
          <a:xfrm>
            <a:off x="4072381" y="5532544"/>
            <a:ext cx="2112822" cy="461665"/>
          </a:xfrm>
          <a:prstGeom prst="rect">
            <a:avLst/>
          </a:prstGeom>
          <a:noFill/>
          <a:ln>
            <a:noFill/>
          </a:ln>
        </p:spPr>
        <p:txBody>
          <a:bodyPr wrap="none" rtlCol="0">
            <a:spAutoFit/>
          </a:bodyPr>
          <a:lstStyle/>
          <a:p>
            <a:r>
              <a:rPr lang="sl-SI" sz="2400" b="1" dirty="0">
                <a:solidFill>
                  <a:srgbClr val="066E9F"/>
                </a:solidFill>
                <a:latin typeface="Raleway" panose="020B0503030101060003" pitchFamily="34" charset="-18"/>
              </a:rPr>
              <a:t>Meja sistema</a:t>
            </a:r>
            <a:endParaRPr lang="en-US" sz="2400" b="1" dirty="0">
              <a:solidFill>
                <a:srgbClr val="066E9F"/>
              </a:solidFill>
              <a:latin typeface="Raleway" panose="020B0503030101060003" pitchFamily="34" charset="-18"/>
            </a:endParaRPr>
          </a:p>
        </p:txBody>
      </p:sp>
      <p:cxnSp>
        <p:nvCxnSpPr>
          <p:cNvPr id="129" name="Straight Arrow Connector 128"/>
          <p:cNvCxnSpPr/>
          <p:nvPr/>
        </p:nvCxnSpPr>
        <p:spPr>
          <a:xfrm>
            <a:off x="688489" y="4011229"/>
            <a:ext cx="6421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458909" y="3653159"/>
            <a:ext cx="668773" cy="338554"/>
          </a:xfrm>
          <a:prstGeom prst="rect">
            <a:avLst/>
          </a:prstGeom>
          <a:noFill/>
        </p:spPr>
        <p:txBody>
          <a:bodyPr wrap="none" rtlCol="0">
            <a:spAutoFit/>
          </a:bodyPr>
          <a:lstStyle/>
          <a:p>
            <a:r>
              <a:rPr lang="sl-SI" sz="1600" dirty="0">
                <a:latin typeface="Raleway" panose="020B0503030101060003" pitchFamily="34" charset="-18"/>
              </a:rPr>
              <a:t>Vtoki</a:t>
            </a:r>
            <a:endParaRPr lang="en-US" sz="1600" dirty="0">
              <a:latin typeface="Raleway" panose="020B0503030101060003" pitchFamily="34" charset="-18"/>
            </a:endParaRPr>
          </a:p>
        </p:txBody>
      </p:sp>
      <p:cxnSp>
        <p:nvCxnSpPr>
          <p:cNvPr id="132" name="Straight Arrow Connector 131"/>
          <p:cNvCxnSpPr/>
          <p:nvPr/>
        </p:nvCxnSpPr>
        <p:spPr>
          <a:xfrm>
            <a:off x="677759" y="5028743"/>
            <a:ext cx="6421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448179" y="4670673"/>
            <a:ext cx="668773" cy="338554"/>
          </a:xfrm>
          <a:prstGeom prst="rect">
            <a:avLst/>
          </a:prstGeom>
          <a:noFill/>
        </p:spPr>
        <p:txBody>
          <a:bodyPr wrap="none" rtlCol="0">
            <a:spAutoFit/>
          </a:bodyPr>
          <a:lstStyle/>
          <a:p>
            <a:r>
              <a:rPr lang="sl-SI" sz="1600" dirty="0">
                <a:latin typeface="Raleway" panose="020B0503030101060003" pitchFamily="34" charset="-18"/>
              </a:rPr>
              <a:t>Vtoki</a:t>
            </a:r>
            <a:endParaRPr lang="en-US" sz="1600" dirty="0">
              <a:latin typeface="Raleway" panose="020B0503030101060003" pitchFamily="34" charset="-18"/>
            </a:endParaRPr>
          </a:p>
        </p:txBody>
      </p:sp>
      <p:cxnSp>
        <p:nvCxnSpPr>
          <p:cNvPr id="134" name="Straight Arrow Connector 133"/>
          <p:cNvCxnSpPr/>
          <p:nvPr/>
        </p:nvCxnSpPr>
        <p:spPr>
          <a:xfrm>
            <a:off x="677759" y="5920964"/>
            <a:ext cx="6421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454468" y="5582410"/>
            <a:ext cx="668773" cy="338554"/>
          </a:xfrm>
          <a:prstGeom prst="rect">
            <a:avLst/>
          </a:prstGeom>
          <a:noFill/>
        </p:spPr>
        <p:txBody>
          <a:bodyPr wrap="none" rtlCol="0">
            <a:spAutoFit/>
          </a:bodyPr>
          <a:lstStyle/>
          <a:p>
            <a:r>
              <a:rPr lang="sl-SI" sz="1600" dirty="0">
                <a:latin typeface="Raleway" panose="020B0503030101060003" pitchFamily="34" charset="-18"/>
              </a:rPr>
              <a:t>Vtoki</a:t>
            </a:r>
            <a:endParaRPr lang="en-US" sz="1600" dirty="0">
              <a:latin typeface="Raleway" panose="020B0503030101060003" pitchFamily="34" charset="-18"/>
            </a:endParaRPr>
          </a:p>
        </p:txBody>
      </p:sp>
      <p:sp>
        <p:nvSpPr>
          <p:cNvPr id="137" name="TextBox 136"/>
          <p:cNvSpPr txBox="1"/>
          <p:nvPr/>
        </p:nvSpPr>
        <p:spPr>
          <a:xfrm>
            <a:off x="2818397" y="3606663"/>
            <a:ext cx="678519" cy="338554"/>
          </a:xfrm>
          <a:prstGeom prst="rect">
            <a:avLst/>
          </a:prstGeom>
          <a:noFill/>
        </p:spPr>
        <p:txBody>
          <a:bodyPr wrap="none" rtlCol="0">
            <a:spAutoFit/>
          </a:bodyPr>
          <a:lstStyle/>
          <a:p>
            <a:r>
              <a:rPr lang="sl-SI" sz="1600" dirty="0">
                <a:latin typeface="Raleway" panose="020B0503030101060003" pitchFamily="34" charset="-18"/>
              </a:rPr>
              <a:t>Iztoki</a:t>
            </a:r>
            <a:endParaRPr lang="en-US" sz="1600" dirty="0">
              <a:latin typeface="Raleway" panose="020B0503030101060003" pitchFamily="34" charset="-18"/>
            </a:endParaRPr>
          </a:p>
        </p:txBody>
      </p:sp>
      <p:cxnSp>
        <p:nvCxnSpPr>
          <p:cNvPr id="142" name="Straight Connector 141"/>
          <p:cNvCxnSpPr>
            <a:cxnSpLocks/>
          </p:cNvCxnSpPr>
          <p:nvPr/>
        </p:nvCxnSpPr>
        <p:spPr>
          <a:xfrm>
            <a:off x="2878253" y="3923871"/>
            <a:ext cx="6269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V="1">
            <a:off x="3505200" y="3568358"/>
            <a:ext cx="0" cy="355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2830997" y="4615698"/>
            <a:ext cx="678519" cy="338554"/>
          </a:xfrm>
          <a:prstGeom prst="rect">
            <a:avLst/>
          </a:prstGeom>
          <a:noFill/>
        </p:spPr>
        <p:txBody>
          <a:bodyPr wrap="none" rtlCol="0">
            <a:spAutoFit/>
          </a:bodyPr>
          <a:lstStyle/>
          <a:p>
            <a:r>
              <a:rPr lang="sl-SI" sz="1600" dirty="0">
                <a:latin typeface="Raleway" panose="020B0503030101060003" pitchFamily="34" charset="-18"/>
              </a:rPr>
              <a:t>Iztoki</a:t>
            </a:r>
            <a:endParaRPr lang="en-US" sz="1600" dirty="0">
              <a:latin typeface="Raleway" panose="020B0503030101060003" pitchFamily="34" charset="-18"/>
            </a:endParaRPr>
          </a:p>
        </p:txBody>
      </p:sp>
      <p:cxnSp>
        <p:nvCxnSpPr>
          <p:cNvPr id="146" name="Straight Connector 145"/>
          <p:cNvCxnSpPr>
            <a:cxnSpLocks/>
          </p:cNvCxnSpPr>
          <p:nvPr/>
        </p:nvCxnSpPr>
        <p:spPr>
          <a:xfrm>
            <a:off x="2890853" y="4932906"/>
            <a:ext cx="6143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flipV="1">
            <a:off x="3505200" y="4577393"/>
            <a:ext cx="0" cy="355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2842587" y="5803825"/>
            <a:ext cx="678519" cy="338554"/>
          </a:xfrm>
          <a:prstGeom prst="rect">
            <a:avLst/>
          </a:prstGeom>
          <a:noFill/>
        </p:spPr>
        <p:txBody>
          <a:bodyPr wrap="none" rtlCol="0">
            <a:spAutoFit/>
          </a:bodyPr>
          <a:lstStyle/>
          <a:p>
            <a:r>
              <a:rPr lang="sl-SI" sz="1600" dirty="0">
                <a:latin typeface="Raleway" panose="020B0503030101060003" pitchFamily="34" charset="-18"/>
              </a:rPr>
              <a:t>Iztoki</a:t>
            </a:r>
            <a:endParaRPr lang="en-US" sz="1600" dirty="0">
              <a:latin typeface="Raleway" panose="020B0503030101060003" pitchFamily="34" charset="-18"/>
            </a:endParaRPr>
          </a:p>
        </p:txBody>
      </p:sp>
      <p:cxnSp>
        <p:nvCxnSpPr>
          <p:cNvPr id="149" name="Straight Connector 148"/>
          <p:cNvCxnSpPr>
            <a:cxnSpLocks/>
          </p:cNvCxnSpPr>
          <p:nvPr/>
        </p:nvCxnSpPr>
        <p:spPr>
          <a:xfrm>
            <a:off x="2902443" y="6121033"/>
            <a:ext cx="678957"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a:off x="3581400" y="6121034"/>
            <a:ext cx="0" cy="246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a:off x="10579100" y="1704471"/>
            <a:ext cx="0" cy="283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10214401" y="1369931"/>
            <a:ext cx="859331" cy="338554"/>
          </a:xfrm>
          <a:prstGeom prst="rect">
            <a:avLst/>
          </a:prstGeom>
          <a:noFill/>
        </p:spPr>
        <p:txBody>
          <a:bodyPr wrap="square" rtlCol="0">
            <a:spAutoFit/>
          </a:bodyPr>
          <a:lstStyle/>
          <a:p>
            <a:r>
              <a:rPr lang="sl-SI" sz="1600" dirty="0">
                <a:latin typeface="Raleway" panose="020B0503030101060003" pitchFamily="34" charset="-18"/>
              </a:rPr>
              <a:t>Vtoki</a:t>
            </a:r>
            <a:endParaRPr lang="en-US" sz="1600" dirty="0">
              <a:latin typeface="Raleway" panose="020B0503030101060003" pitchFamily="34" charset="-18"/>
            </a:endParaRPr>
          </a:p>
        </p:txBody>
      </p:sp>
      <p:cxnSp>
        <p:nvCxnSpPr>
          <p:cNvPr id="157" name="Straight Arrow Connector 156"/>
          <p:cNvCxnSpPr/>
          <p:nvPr/>
        </p:nvCxnSpPr>
        <p:spPr>
          <a:xfrm>
            <a:off x="11434821" y="2638778"/>
            <a:ext cx="0" cy="283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10874757" y="2855589"/>
            <a:ext cx="1055066" cy="338554"/>
          </a:xfrm>
          <a:prstGeom prst="rect">
            <a:avLst/>
          </a:prstGeom>
          <a:noFill/>
        </p:spPr>
        <p:txBody>
          <a:bodyPr wrap="square" rtlCol="0">
            <a:spAutoFit/>
          </a:bodyPr>
          <a:lstStyle/>
          <a:p>
            <a:r>
              <a:rPr lang="sl-SI" sz="1600" dirty="0">
                <a:latin typeface="Raleway" panose="020B0503030101060003" pitchFamily="34" charset="-18"/>
              </a:rPr>
              <a:t>Iztoki</a:t>
            </a:r>
            <a:endParaRPr lang="en-US" sz="1600" dirty="0">
              <a:latin typeface="Raleway" panose="020B0503030101060003" pitchFamily="34" charset="-18"/>
            </a:endParaRPr>
          </a:p>
        </p:txBody>
      </p:sp>
    </p:spTree>
    <p:extLst>
      <p:ext uri="{BB962C8B-B14F-4D97-AF65-F5344CB8AC3E}">
        <p14:creationId xmlns:p14="http://schemas.microsoft.com/office/powerpoint/2010/main" val="255088757"/>
      </p:ext>
    </p:extLst>
  </p:cSld>
  <p:clrMapOvr>
    <a:masterClrMapping/>
  </p:clrMapOvr>
  <mc:AlternateContent xmlns:mc="http://schemas.openxmlformats.org/markup-compatibility/2006" xmlns:p14="http://schemas.microsoft.com/office/powerpoint/2010/main">
    <mc:Choice Requires="p14">
      <p:transition spd="slow" p14:dur="2000" advTm="55354"/>
    </mc:Choice>
    <mc:Fallback xmlns="">
      <p:transition spd="slow" advTm="5535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46338" y="293688"/>
            <a:ext cx="9745662" cy="1325562"/>
          </a:xfrm>
          <a:prstGeom prst="rect">
            <a:avLst/>
          </a:prstGeom>
        </p:spPr>
        <p:txBody>
          <a:bodyPr/>
          <a:lstStyle/>
          <a:p>
            <a:r>
              <a:rPr lang="sl-SI" dirty="0">
                <a:solidFill>
                  <a:srgbClr val="222B53"/>
                </a:solidFill>
              </a:rPr>
              <a:t>Kriterij zgornje meje (c</a:t>
            </a:r>
            <a:r>
              <a:rPr lang="en-US" dirty="0" err="1">
                <a:solidFill>
                  <a:srgbClr val="222B53"/>
                </a:solidFill>
              </a:rPr>
              <a:t>ut</a:t>
            </a:r>
            <a:r>
              <a:rPr lang="en-US" dirty="0">
                <a:solidFill>
                  <a:srgbClr val="222B53"/>
                </a:solidFill>
              </a:rPr>
              <a:t>-off</a:t>
            </a:r>
            <a:r>
              <a:rPr lang="sl-SI" dirty="0">
                <a:solidFill>
                  <a:srgbClr val="222B53"/>
                </a:solidFill>
              </a:rPr>
              <a:t>)</a:t>
            </a:r>
            <a:endParaRPr lang="en-US" dirty="0">
              <a:solidFill>
                <a:srgbClr val="222B53"/>
              </a:solidFill>
            </a:endParaRPr>
          </a:p>
        </p:txBody>
      </p:sp>
      <p:sp>
        <p:nvSpPr>
          <p:cNvPr id="15" name="Content Placeholder 2"/>
          <p:cNvSpPr>
            <a:spLocks noGrp="1"/>
          </p:cNvSpPr>
          <p:nvPr>
            <p:ph idx="4294967295"/>
          </p:nvPr>
        </p:nvSpPr>
        <p:spPr>
          <a:xfrm>
            <a:off x="1219200" y="1600200"/>
            <a:ext cx="10972800" cy="4525963"/>
          </a:xfrm>
          <a:prstGeom prst="rect">
            <a:avLst/>
          </a:prstGeom>
        </p:spPr>
        <p:txBody>
          <a:bodyPr>
            <a:normAutofit/>
          </a:bodyPr>
          <a:lstStyle/>
          <a:p>
            <a:r>
              <a:rPr lang="sl-SI" sz="2400" dirty="0">
                <a:latin typeface="Raleway" panose="020B0503030101060003" pitchFamily="34" charset="-18"/>
              </a:rPr>
              <a:t>Kriterij zgornje meje (</a:t>
            </a:r>
            <a:r>
              <a:rPr lang="sl-SI" sz="2400" dirty="0" err="1">
                <a:latin typeface="Raleway" panose="020B0503030101060003" pitchFamily="34" charset="-18"/>
              </a:rPr>
              <a:t>cut-off</a:t>
            </a:r>
            <a:r>
              <a:rPr lang="sl-SI" sz="2400" dirty="0">
                <a:latin typeface="Raleway" panose="020B0503030101060003" pitchFamily="34" charset="-18"/>
              </a:rPr>
              <a:t>) v uporablja za </a:t>
            </a:r>
            <a:r>
              <a:rPr lang="sl-SI" sz="2400" b="1" dirty="0">
                <a:solidFill>
                  <a:srgbClr val="066E9F"/>
                </a:solidFill>
                <a:highlight>
                  <a:srgbClr val="A2C219"/>
                </a:highlight>
                <a:latin typeface="Raleway" panose="020B0503030101060003" pitchFamily="34" charset="-18"/>
              </a:rPr>
              <a:t>odločanje, katere podatke vključiti ali izključiti</a:t>
            </a:r>
            <a:r>
              <a:rPr lang="sl-SI" sz="2400" dirty="0">
                <a:latin typeface="Raleway" panose="020B0503030101060003" pitchFamily="34" charset="-18"/>
              </a:rPr>
              <a:t> iz analize. </a:t>
            </a:r>
          </a:p>
          <a:p>
            <a:r>
              <a:rPr lang="sl-SI" sz="2400" dirty="0">
                <a:latin typeface="Raleway" panose="020B0503030101060003" pitchFamily="34" charset="-18"/>
              </a:rPr>
              <a:t>Gre za </a:t>
            </a:r>
            <a:r>
              <a:rPr lang="sl-SI" sz="2400" b="1" dirty="0">
                <a:solidFill>
                  <a:srgbClr val="066E9F"/>
                </a:solidFill>
                <a:highlight>
                  <a:srgbClr val="A2C219"/>
                </a:highlight>
                <a:latin typeface="Raleway" panose="020B0503030101060003" pitchFamily="34" charset="-18"/>
              </a:rPr>
              <a:t>pragovno vrednost</a:t>
            </a:r>
            <a:r>
              <a:rPr lang="sl-SI" sz="2400" dirty="0">
                <a:latin typeface="Raleway" panose="020B0503030101060003" pitchFamily="34" charset="-18"/>
              </a:rPr>
              <a:t>, ki določa, koliko določen prispevek k celotnemu sistemu mora biti pomemben (na primer glede mase, stroškov ali vpliva na okolje), da ga vključimo v analizo. </a:t>
            </a:r>
          </a:p>
          <a:p>
            <a:r>
              <a:rPr lang="sl-SI" sz="2400" dirty="0">
                <a:latin typeface="Raleway" panose="020B0503030101060003" pitchFamily="34" charset="-18"/>
              </a:rPr>
              <a:t>Prispevki, ki so </a:t>
            </a:r>
            <a:r>
              <a:rPr lang="sl-SI" sz="2400" b="1" dirty="0">
                <a:solidFill>
                  <a:srgbClr val="066E9F"/>
                </a:solidFill>
                <a:highlight>
                  <a:srgbClr val="A2C219"/>
                </a:highlight>
                <a:latin typeface="Raleway" panose="020B0503030101060003" pitchFamily="34" charset="-18"/>
              </a:rPr>
              <a:t>pod to vrednostjo, se lahko izločijo</a:t>
            </a:r>
            <a:r>
              <a:rPr lang="sl-SI" sz="2400" dirty="0">
                <a:latin typeface="Raleway" panose="020B0503030101060003" pitchFamily="34" charset="-18"/>
              </a:rPr>
              <a:t>, saj so zanemarljivi glede na celoten rezultat.</a:t>
            </a:r>
            <a:endParaRPr lang="en-US" sz="2000" dirty="0">
              <a:latin typeface="Raleway" panose="020B0503030101060003" pitchFamily="34" charset="-18"/>
            </a:endParaRPr>
          </a:p>
          <a:p>
            <a:r>
              <a:rPr lang="en-US" sz="2400" dirty="0" err="1">
                <a:latin typeface="Raleway" panose="020B0503030101060003" pitchFamily="34" charset="-18"/>
              </a:rPr>
              <a:t>Možne</a:t>
            </a:r>
            <a:r>
              <a:rPr lang="en-US" sz="2400" dirty="0">
                <a:latin typeface="Raleway" panose="020B0503030101060003" pitchFamily="34" charset="-18"/>
              </a:rPr>
              <a:t> </a:t>
            </a:r>
            <a:r>
              <a:rPr lang="en-US" sz="2400" dirty="0" err="1">
                <a:latin typeface="Raleway" panose="020B0503030101060003" pitchFamily="34" charset="-18"/>
              </a:rPr>
              <a:t>posledice</a:t>
            </a:r>
            <a:r>
              <a:rPr lang="en-US" sz="2400" dirty="0">
                <a:latin typeface="Raleway" panose="020B0503030101060003" pitchFamily="34" charset="-18"/>
              </a:rPr>
              <a:t> </a:t>
            </a:r>
            <a:r>
              <a:rPr lang="sl-SI" sz="2400" dirty="0">
                <a:latin typeface="Raleway" panose="020B0503030101060003" pitchFamily="34" charset="-18"/>
              </a:rPr>
              <a:t>kriterija zgornje meje je </a:t>
            </a:r>
            <a:r>
              <a:rPr lang="sl-SI" sz="2400" b="1" dirty="0">
                <a:solidFill>
                  <a:srgbClr val="066E9F"/>
                </a:solidFill>
                <a:highlight>
                  <a:srgbClr val="A2C219"/>
                </a:highlight>
                <a:latin typeface="Raleway" panose="020B0503030101060003" pitchFamily="34" charset="-18"/>
              </a:rPr>
              <a:t>potrebno</a:t>
            </a:r>
            <a:r>
              <a:rPr lang="en-US" sz="2400" b="1" dirty="0">
                <a:solidFill>
                  <a:srgbClr val="066E9F"/>
                </a:solidFill>
                <a:highlight>
                  <a:srgbClr val="A2C219"/>
                </a:highlight>
                <a:latin typeface="Raleway" panose="020B0503030101060003" pitchFamily="34" charset="-18"/>
              </a:rPr>
              <a:t> </a:t>
            </a:r>
            <a:r>
              <a:rPr lang="en-US" sz="2400" b="1" dirty="0" err="1">
                <a:solidFill>
                  <a:srgbClr val="066E9F"/>
                </a:solidFill>
                <a:highlight>
                  <a:srgbClr val="A2C219"/>
                </a:highlight>
                <a:latin typeface="Raleway" panose="020B0503030101060003" pitchFamily="34" charset="-18"/>
              </a:rPr>
              <a:t>oceniti</a:t>
            </a:r>
            <a:r>
              <a:rPr lang="en-US" sz="2400" b="1" dirty="0">
                <a:solidFill>
                  <a:srgbClr val="066E9F"/>
                </a:solidFill>
                <a:highlight>
                  <a:srgbClr val="A2C219"/>
                </a:highlight>
                <a:latin typeface="Raleway" panose="020B0503030101060003" pitchFamily="34" charset="-18"/>
              </a:rPr>
              <a:t> in </a:t>
            </a:r>
            <a:r>
              <a:rPr lang="en-US" sz="2400" b="1" dirty="0" err="1">
                <a:solidFill>
                  <a:srgbClr val="066E9F"/>
                </a:solidFill>
                <a:highlight>
                  <a:srgbClr val="A2C219"/>
                </a:highlight>
                <a:latin typeface="Raleway" panose="020B0503030101060003" pitchFamily="34" charset="-18"/>
              </a:rPr>
              <a:t>opisa</a:t>
            </a:r>
            <a:r>
              <a:rPr lang="sl-SI" sz="2400" b="1" dirty="0">
                <a:solidFill>
                  <a:srgbClr val="066E9F"/>
                </a:solidFill>
                <a:highlight>
                  <a:srgbClr val="A2C219"/>
                </a:highlight>
                <a:latin typeface="Raleway" panose="020B0503030101060003" pitchFamily="34" charset="-18"/>
              </a:rPr>
              <a:t>ti</a:t>
            </a:r>
            <a:endParaRPr lang="en-US" sz="2400" b="1" dirty="0">
              <a:solidFill>
                <a:srgbClr val="066E9F"/>
              </a:solidFill>
              <a:highlight>
                <a:srgbClr val="A2C219"/>
              </a:highlight>
              <a:latin typeface="Raleway" panose="020B0503030101060003" pitchFamily="34" charset="-18"/>
            </a:endParaRPr>
          </a:p>
        </p:txBody>
      </p:sp>
      <p:sp>
        <p:nvSpPr>
          <p:cNvPr id="7" name="Rectangle 6"/>
          <p:cNvSpPr/>
          <p:nvPr/>
        </p:nvSpPr>
        <p:spPr>
          <a:xfrm>
            <a:off x="11106150" y="6137364"/>
            <a:ext cx="842010" cy="246221"/>
          </a:xfrm>
          <a:prstGeom prst="rect">
            <a:avLst/>
          </a:prstGeom>
        </p:spPr>
        <p:txBody>
          <a:bodyPr wrap="square">
            <a:spAutoFit/>
          </a:bodyPr>
          <a:lstStyle/>
          <a:p>
            <a:r>
              <a:rPr lang="en-US" sz="1000" dirty="0">
                <a:latin typeface="Raleway" panose="020B0503030101060003" pitchFamily="34" charset="-18"/>
              </a:rPr>
              <a:t>*ISO 14040</a:t>
            </a:r>
            <a:r>
              <a:rPr lang="en-US" sz="1000" spc="-50" dirty="0">
                <a:latin typeface="Raleway" panose="020B0503030101060003" pitchFamily="34" charset="-18"/>
              </a:rPr>
              <a:t> </a:t>
            </a:r>
            <a:endParaRPr lang="en-US" sz="1000" dirty="0">
              <a:latin typeface="Raleway" panose="020B0503030101060003" pitchFamily="34" charset="-18"/>
            </a:endParaRPr>
          </a:p>
        </p:txBody>
      </p:sp>
    </p:spTree>
    <p:extLst>
      <p:ext uri="{BB962C8B-B14F-4D97-AF65-F5344CB8AC3E}">
        <p14:creationId xmlns:p14="http://schemas.microsoft.com/office/powerpoint/2010/main" val="2604967512"/>
      </p:ext>
    </p:extLst>
  </p:cSld>
  <p:clrMapOvr>
    <a:masterClrMapping/>
  </p:clrMapOvr>
  <mc:AlternateContent xmlns:mc="http://schemas.openxmlformats.org/markup-compatibility/2006" xmlns:p14="http://schemas.microsoft.com/office/powerpoint/2010/main">
    <mc:Choice Requires="p14">
      <p:transition spd="slow" p14:dur="2000" advTm="127866"/>
    </mc:Choice>
    <mc:Fallback xmlns="">
      <p:transition spd="slow" advTm="12786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729163" y="2590800"/>
            <a:ext cx="7462837" cy="2387600"/>
          </a:xfrm>
          <a:prstGeom prst="rect">
            <a:avLst/>
          </a:prstGeom>
        </p:spPr>
        <p:txBody>
          <a:bodyPr>
            <a:normAutofit/>
          </a:bodyPr>
          <a:lstStyle/>
          <a:p>
            <a:pPr algn="ctr"/>
            <a:r>
              <a:rPr lang="sl-SI" sz="4800" b="1" dirty="0">
                <a:solidFill>
                  <a:srgbClr val="7EB34D"/>
                </a:solidFill>
              </a:rPr>
              <a:t>Inventarizacija življenjskega cikla</a:t>
            </a:r>
            <a:endParaRPr lang="en-US" sz="4800" b="1" dirty="0">
              <a:solidFill>
                <a:srgbClr val="7EB34D"/>
              </a:solidFill>
            </a:endParaRPr>
          </a:p>
        </p:txBody>
      </p:sp>
    </p:spTree>
    <p:extLst>
      <p:ext uri="{BB962C8B-B14F-4D97-AF65-F5344CB8AC3E}">
        <p14:creationId xmlns:p14="http://schemas.microsoft.com/office/powerpoint/2010/main" val="3167282995"/>
      </p:ext>
    </p:extLst>
  </p:cSld>
  <p:clrMapOvr>
    <a:masterClrMapping/>
  </p:clrMapOvr>
  <mc:AlternateContent xmlns:mc="http://schemas.openxmlformats.org/markup-compatibility/2006" xmlns:p14="http://schemas.microsoft.com/office/powerpoint/2010/main">
    <mc:Choice Requires="p14">
      <p:transition spd="slow" p14:dur="2000" advTm="10635"/>
    </mc:Choice>
    <mc:Fallback xmlns="">
      <p:transition spd="slow" advTm="1063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FA6AF0-5676-4453-CBB0-94B293F2D9B8}"/>
              </a:ext>
            </a:extLst>
          </p:cNvPr>
          <p:cNvSpPr txBox="1"/>
          <p:nvPr/>
        </p:nvSpPr>
        <p:spPr>
          <a:xfrm>
            <a:off x="685800" y="695980"/>
            <a:ext cx="6788150" cy="523220"/>
          </a:xfrm>
          <a:prstGeom prst="rect">
            <a:avLst/>
          </a:prstGeom>
          <a:noFill/>
        </p:spPr>
        <p:txBody>
          <a:bodyPr wrap="square">
            <a:spAutoFit/>
          </a:bodyPr>
          <a:lstStyle/>
          <a:p>
            <a:pPr marL="0" indent="0">
              <a:buNone/>
            </a:pPr>
            <a:r>
              <a:rPr lang="sl" sz="2800" dirty="0">
                <a:solidFill>
                  <a:srgbClr val="A6CE37"/>
                </a:solidFill>
                <a:latin typeface="Raleway Black" panose="020B0A03030101060003" pitchFamily="34" charset="-18"/>
                <a:ea typeface="Roboto Black" panose="02000000000000000000" pitchFamily="2" charset="0"/>
              </a:rPr>
              <a:t>UVODNE INFORMACIJE</a:t>
            </a:r>
          </a:p>
        </p:txBody>
      </p:sp>
      <p:sp>
        <p:nvSpPr>
          <p:cNvPr id="5" name="Content Placeholder 9">
            <a:extLst>
              <a:ext uri="{FF2B5EF4-FFF2-40B4-BE49-F238E27FC236}">
                <a16:creationId xmlns:a16="http://schemas.microsoft.com/office/drawing/2014/main" id="{9A58B0F2-2899-1234-FD4B-AB97766F47E9}"/>
              </a:ext>
            </a:extLst>
          </p:cNvPr>
          <p:cNvSpPr>
            <a:spLocks noGrp="1"/>
          </p:cNvSpPr>
          <p:nvPr>
            <p:ph type="body" sz="quarter" idx="4294967295"/>
          </p:nvPr>
        </p:nvSpPr>
        <p:spPr>
          <a:xfrm>
            <a:off x="762000" y="1371600"/>
            <a:ext cx="11074400" cy="4724400"/>
          </a:xfrm>
          <a:prstGeom prst="rect">
            <a:avLst/>
          </a:prstGeom>
        </p:spPr>
        <p:txBody>
          <a:bodyPr>
            <a:noAutofit/>
          </a:bodyPr>
          <a:lstStyle/>
          <a:p>
            <a:pPr marL="0" indent="0">
              <a:buNone/>
            </a:pPr>
            <a:r>
              <a:rPr lang="sl" sz="2400" dirty="0">
                <a:latin typeface="Raleway" panose="020B0503030101060003" pitchFamily="34" charset="-18"/>
              </a:rPr>
              <a:t>Osnovno usposabljanje</a:t>
            </a:r>
          </a:p>
          <a:p>
            <a:r>
              <a:rPr lang="sl" sz="2400" dirty="0">
                <a:latin typeface="Raleway" panose="020B0503030101060003" pitchFamily="34" charset="-18"/>
              </a:rPr>
              <a:t>Predstavitev Štejerske gospodarske zbornice</a:t>
            </a:r>
          </a:p>
          <a:p>
            <a:r>
              <a:rPr lang="sl" sz="2400" dirty="0">
                <a:latin typeface="Raleway" panose="020B0503030101060003" pitchFamily="34" charset="-18"/>
              </a:rPr>
              <a:t>Pregled LCA</a:t>
            </a:r>
            <a:r>
              <a:rPr lang="sl" sz="2400" dirty="0">
                <a:solidFill>
                  <a:srgbClr val="FF0000"/>
                </a:solidFill>
                <a:latin typeface="Raleway" panose="020B0503030101060003" pitchFamily="34" charset="-18"/>
              </a:rPr>
              <a:t> </a:t>
            </a:r>
            <a:r>
              <a:rPr lang="sl" sz="2400" dirty="0">
                <a:latin typeface="Raleway" panose="020B0503030101060003" pitchFamily="34" charset="-18"/>
              </a:rPr>
              <a:t>in osnove</a:t>
            </a:r>
          </a:p>
          <a:p>
            <a:r>
              <a:rPr lang="sl" sz="2400" dirty="0">
                <a:latin typeface="Raleway" panose="020B0503030101060003" pitchFamily="34" charset="-18"/>
              </a:rPr>
              <a:t>Uvod v openLCA</a:t>
            </a:r>
          </a:p>
          <a:p>
            <a:r>
              <a:rPr lang="sl" sz="2400" dirty="0">
                <a:latin typeface="Raleway" panose="020B0503030101060003" pitchFamily="34" charset="-18"/>
              </a:rPr>
              <a:t>Uvoz in izvoz podatkovnih baz in nizov podatkov</a:t>
            </a:r>
          </a:p>
          <a:p>
            <a:r>
              <a:rPr lang="sl" sz="2400" dirty="0">
                <a:latin typeface="Raleway" panose="020B0503030101060003" pitchFamily="34" charset="-18"/>
              </a:rPr>
              <a:t>Ustvarjanje tokov in procesov</a:t>
            </a:r>
          </a:p>
          <a:p>
            <a:r>
              <a:rPr lang="sl" sz="2400" dirty="0">
                <a:latin typeface="Raleway" panose="020B0503030101060003" pitchFamily="34" charset="-18"/>
              </a:rPr>
              <a:t>Ustvarjanje proizvodnih sistemov in projektov (primerjalna LCA)</a:t>
            </a:r>
          </a:p>
          <a:p>
            <a:r>
              <a:rPr lang="sl" sz="2400" dirty="0">
                <a:latin typeface="Raleway" panose="020B0503030101060003" pitchFamily="34" charset="-18"/>
              </a:rPr>
              <a:t>Analiza in interpretacija rezultatov </a:t>
            </a:r>
          </a:p>
          <a:p>
            <a:r>
              <a:rPr lang="sl" sz="2400" dirty="0" err="1">
                <a:latin typeface="Raleway" panose="020B0503030101060003" pitchFamily="34" charset="-18"/>
              </a:rPr>
              <a:t>Metode </a:t>
            </a:r>
            <a:endParaRPr lang="es-ES" sz="2400" dirty="0">
              <a:latin typeface="Raleway" panose="020B0503030101060003" pitchFamily="34" charset="-18"/>
            </a:endParaRPr>
          </a:p>
          <a:p>
            <a:r>
              <a:rPr lang="sl" sz="2400" dirty="0" err="1">
                <a:latin typeface="Raleway" panose="020B0503030101060003" pitchFamily="34" charset="-18"/>
              </a:rPr>
              <a:t>Viri</a:t>
            </a:r>
            <a:r>
              <a:rPr lang="sl" sz="2400" dirty="0">
                <a:latin typeface="Raleway" panose="020B0503030101060003" pitchFamily="34" charset="-18"/>
              </a:rPr>
              <a:t> </a:t>
            </a:r>
            <a:r>
              <a:rPr lang="sl" sz="2400" dirty="0" err="1">
                <a:latin typeface="Raleway" panose="020B0503030101060003" pitchFamily="34" charset="-18"/>
              </a:rPr>
              <a:t>za </a:t>
            </a:r>
            <a:r>
              <a:rPr lang="sl" sz="2400" dirty="0">
                <a:latin typeface="Raleway" panose="020B0503030101060003" pitchFamily="34" charset="-18"/>
              </a:rPr>
              <a:t>openLCA</a:t>
            </a:r>
            <a:endParaRPr lang="es-ES" sz="2400" dirty="0">
              <a:latin typeface="Raleway" panose="020B0503030101060003" pitchFamily="34" charset="-18"/>
            </a:endParaRPr>
          </a:p>
          <a:p>
            <a:pPr marL="0" indent="0">
              <a:buNone/>
            </a:pPr>
            <a:endParaRPr lang="en-GB" sz="2400" dirty="0">
              <a:latin typeface="Raleway" panose="020B0503030101060003" pitchFamily="34" charset="-18"/>
            </a:endParaRPr>
          </a:p>
          <a:p>
            <a:pPr marL="0" indent="0">
              <a:buNone/>
            </a:pPr>
            <a:endParaRPr lang="en-GB" sz="2400" dirty="0">
              <a:latin typeface="Raleway" panose="020B0503030101060003" pitchFamily="34" charset="-18"/>
            </a:endParaRPr>
          </a:p>
          <a:p>
            <a:pPr marL="0" indent="0">
              <a:buNone/>
            </a:pPr>
            <a:endParaRPr lang="en-GB" sz="2000" dirty="0">
              <a:latin typeface="Raleway" panose="020B0503030101060003" pitchFamily="34" charset="-18"/>
            </a:endParaRPr>
          </a:p>
        </p:txBody>
      </p:sp>
    </p:spTree>
    <p:extLst>
      <p:ext uri="{BB962C8B-B14F-4D97-AF65-F5344CB8AC3E}">
        <p14:creationId xmlns:p14="http://schemas.microsoft.com/office/powerpoint/2010/main" val="2547729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605E69-7529-80D6-9FFE-4FA57C167346}"/>
              </a:ext>
            </a:extLst>
          </p:cNvPr>
          <p:cNvSpPr/>
          <p:nvPr/>
        </p:nvSpPr>
        <p:spPr>
          <a:xfrm>
            <a:off x="0" y="0"/>
            <a:ext cx="2768600" cy="6858000"/>
          </a:xfrm>
          <a:prstGeom prst="rect">
            <a:avLst/>
          </a:prstGeom>
          <a:solidFill>
            <a:srgbClr val="DBEF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latin typeface="Raleway" panose="020B0503030101060003" pitchFamily="34" charset="-18"/>
            </a:endParaRPr>
          </a:p>
        </p:txBody>
      </p:sp>
      <p:sp>
        <p:nvSpPr>
          <p:cNvPr id="15" name="Title 1"/>
          <p:cNvSpPr>
            <a:spLocks noGrp="1"/>
          </p:cNvSpPr>
          <p:nvPr>
            <p:ph type="title" idx="4294967295"/>
          </p:nvPr>
        </p:nvSpPr>
        <p:spPr>
          <a:xfrm>
            <a:off x="0" y="1619250"/>
            <a:ext cx="1673225" cy="388938"/>
          </a:xfrm>
          <a:prstGeom prst="rect">
            <a:avLst/>
          </a:prstGeom>
        </p:spPr>
        <p:txBody>
          <a:bodyPr>
            <a:normAutofit/>
          </a:bodyPr>
          <a:lstStyle/>
          <a:p>
            <a:r>
              <a:rPr lang="en-US" sz="1400" dirty="0">
                <a:latin typeface="Raleway" panose="020B0503030101060003" pitchFamily="34" charset="-18"/>
                <a:ea typeface="Open Sans" pitchFamily="2" charset="0"/>
                <a:cs typeface="Open Sans" pitchFamily="2" charset="0"/>
              </a:rPr>
              <a:t>LCA </a:t>
            </a:r>
            <a:r>
              <a:rPr lang="sl-SI" sz="1400" dirty="0">
                <a:latin typeface="Raleway" panose="020B0503030101060003" pitchFamily="34" charset="-18"/>
                <a:ea typeface="Open Sans" pitchFamily="2" charset="0"/>
                <a:cs typeface="Open Sans" pitchFamily="2" charset="0"/>
              </a:rPr>
              <a:t>faze</a:t>
            </a:r>
            <a:endParaRPr lang="en-US" sz="1400" dirty="0">
              <a:latin typeface="Raleway" panose="020B0503030101060003" pitchFamily="34" charset="-18"/>
              <a:ea typeface="Open Sans" pitchFamily="2" charset="0"/>
              <a:cs typeface="Open Sans" pitchFamily="2" charset="0"/>
            </a:endParaRPr>
          </a:p>
        </p:txBody>
      </p:sp>
      <p:sp>
        <p:nvSpPr>
          <p:cNvPr id="13" name="Content Placeholder 2"/>
          <p:cNvSpPr txBox="1">
            <a:spLocks/>
          </p:cNvSpPr>
          <p:nvPr/>
        </p:nvSpPr>
        <p:spPr>
          <a:xfrm>
            <a:off x="2955238" y="1485207"/>
            <a:ext cx="8614559" cy="4902893"/>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200" b="1" dirty="0" err="1">
                <a:solidFill>
                  <a:srgbClr val="066E9F"/>
                </a:solidFill>
                <a:highlight>
                  <a:srgbClr val="A2C219"/>
                </a:highlight>
                <a:latin typeface="Raleway" panose="020B0503030101060003" pitchFamily="34" charset="-18"/>
                <a:ea typeface="Open Sans" pitchFamily="2" charset="0"/>
                <a:cs typeface="Open Sans" pitchFamily="2" charset="0"/>
              </a:rPr>
              <a:t>Zbira</a:t>
            </a:r>
            <a:r>
              <a:rPr lang="sl-SI" sz="2200" b="1" dirty="0">
                <a:solidFill>
                  <a:srgbClr val="066E9F"/>
                </a:solidFill>
                <a:highlight>
                  <a:srgbClr val="A2C219"/>
                </a:highlight>
                <a:latin typeface="Raleway" panose="020B0503030101060003" pitchFamily="34" charset="-18"/>
                <a:ea typeface="Open Sans" pitchFamily="2" charset="0"/>
                <a:cs typeface="Open Sans" pitchFamily="2" charset="0"/>
              </a:rPr>
              <a:t>nje </a:t>
            </a:r>
            <a:r>
              <a:rPr lang="en-US" sz="2200" b="1" dirty="0" err="1">
                <a:solidFill>
                  <a:srgbClr val="066E9F"/>
                </a:solidFill>
                <a:highlight>
                  <a:srgbClr val="A2C219"/>
                </a:highlight>
                <a:latin typeface="Raleway" panose="020B0503030101060003" pitchFamily="34" charset="-18"/>
                <a:ea typeface="Open Sans" pitchFamily="2" charset="0"/>
                <a:cs typeface="Open Sans" pitchFamily="2" charset="0"/>
              </a:rPr>
              <a:t>za</a:t>
            </a:r>
            <a:r>
              <a:rPr lang="en-US" sz="2200" b="1" dirty="0">
                <a:solidFill>
                  <a:srgbClr val="066E9F"/>
                </a:solidFill>
                <a:highlight>
                  <a:srgbClr val="A2C219"/>
                </a:highlight>
                <a:latin typeface="Raleway" panose="020B0503030101060003" pitchFamily="34" charset="-18"/>
                <a:ea typeface="Open Sans" pitchFamily="2" charset="0"/>
                <a:cs typeface="Open Sans" pitchFamily="2" charset="0"/>
              </a:rPr>
              <a:t> </a:t>
            </a:r>
            <a:r>
              <a:rPr lang="en-US" sz="2200" b="1" dirty="0" err="1">
                <a:solidFill>
                  <a:srgbClr val="066E9F"/>
                </a:solidFill>
                <a:highlight>
                  <a:srgbClr val="A2C219"/>
                </a:highlight>
                <a:latin typeface="Raleway" panose="020B0503030101060003" pitchFamily="34" charset="-18"/>
                <a:ea typeface="Open Sans" pitchFamily="2" charset="0"/>
                <a:cs typeface="Open Sans" pitchFamily="2" charset="0"/>
              </a:rPr>
              <a:t>vsako</a:t>
            </a:r>
            <a:r>
              <a:rPr lang="en-US" sz="2200" b="1" dirty="0">
                <a:solidFill>
                  <a:srgbClr val="066E9F"/>
                </a:solidFill>
                <a:highlight>
                  <a:srgbClr val="A2C219"/>
                </a:highlight>
                <a:latin typeface="Raleway" panose="020B0503030101060003" pitchFamily="34" charset="-18"/>
                <a:ea typeface="Open Sans" pitchFamily="2" charset="0"/>
                <a:cs typeface="Open Sans" pitchFamily="2" charset="0"/>
              </a:rPr>
              <a:t> </a:t>
            </a:r>
            <a:r>
              <a:rPr lang="en-US" sz="2200" b="1" dirty="0" err="1">
                <a:solidFill>
                  <a:srgbClr val="066E9F"/>
                </a:solidFill>
                <a:highlight>
                  <a:srgbClr val="A2C219"/>
                </a:highlight>
                <a:latin typeface="Raleway" panose="020B0503030101060003" pitchFamily="34" charset="-18"/>
                <a:ea typeface="Open Sans" pitchFamily="2" charset="0"/>
                <a:cs typeface="Open Sans" pitchFamily="2" charset="0"/>
              </a:rPr>
              <a:t>procesn</a:t>
            </a:r>
            <a:r>
              <a:rPr lang="sl-SI" sz="2200" b="1" dirty="0">
                <a:solidFill>
                  <a:srgbClr val="066E9F"/>
                </a:solidFill>
                <a:highlight>
                  <a:srgbClr val="A2C219"/>
                </a:highlight>
                <a:latin typeface="Raleway" panose="020B0503030101060003" pitchFamily="34" charset="-18"/>
                <a:ea typeface="Open Sans" pitchFamily="2" charset="0"/>
                <a:cs typeface="Open Sans" pitchFamily="2" charset="0"/>
              </a:rPr>
              <a:t>o</a:t>
            </a:r>
            <a:r>
              <a:rPr lang="en-US" sz="2200" b="1" dirty="0">
                <a:solidFill>
                  <a:srgbClr val="066E9F"/>
                </a:solidFill>
                <a:highlight>
                  <a:srgbClr val="A2C219"/>
                </a:highlight>
                <a:latin typeface="Raleway" panose="020B0503030101060003" pitchFamily="34" charset="-18"/>
                <a:ea typeface="Open Sans" pitchFamily="2" charset="0"/>
                <a:cs typeface="Open Sans" pitchFamily="2" charset="0"/>
              </a:rPr>
              <a:t> </a:t>
            </a:r>
            <a:r>
              <a:rPr lang="en-US" sz="2200" b="1" dirty="0" err="1">
                <a:solidFill>
                  <a:srgbClr val="066E9F"/>
                </a:solidFill>
                <a:highlight>
                  <a:srgbClr val="A2C219"/>
                </a:highlight>
                <a:latin typeface="Raleway" panose="020B0503030101060003" pitchFamily="34" charset="-18"/>
                <a:ea typeface="Open Sans" pitchFamily="2" charset="0"/>
                <a:cs typeface="Open Sans" pitchFamily="2" charset="0"/>
              </a:rPr>
              <a:t>enot</a:t>
            </a:r>
            <a:r>
              <a:rPr lang="sl-SI" sz="2200" b="1" dirty="0">
                <a:solidFill>
                  <a:srgbClr val="066E9F"/>
                </a:solidFill>
                <a:highlight>
                  <a:srgbClr val="A2C219"/>
                </a:highlight>
                <a:latin typeface="Raleway" panose="020B0503030101060003" pitchFamily="34" charset="-18"/>
                <a:ea typeface="Open Sans" pitchFamily="2" charset="0"/>
                <a:cs typeface="Open Sans" pitchFamily="2" charset="0"/>
              </a:rPr>
              <a:t>o</a:t>
            </a:r>
            <a:r>
              <a:rPr lang="en-US" sz="2200" b="1" dirty="0">
                <a:solidFill>
                  <a:srgbClr val="066E9F"/>
                </a:solidFill>
                <a:highlight>
                  <a:srgbClr val="A2C219"/>
                </a:highlight>
                <a:latin typeface="Raleway" panose="020B0503030101060003" pitchFamily="34" charset="-18"/>
                <a:ea typeface="Open Sans" pitchFamily="2" charset="0"/>
                <a:cs typeface="Open Sans" pitchFamily="2" charset="0"/>
              </a:rPr>
              <a:t> in </a:t>
            </a:r>
            <a:r>
              <a:rPr lang="en-US" sz="2200" b="1" dirty="0" err="1">
                <a:solidFill>
                  <a:srgbClr val="066E9F"/>
                </a:solidFill>
                <a:highlight>
                  <a:srgbClr val="A2C219"/>
                </a:highlight>
                <a:latin typeface="Raleway" panose="020B0503030101060003" pitchFamily="34" charset="-18"/>
                <a:ea typeface="Open Sans" pitchFamily="2" charset="0"/>
                <a:cs typeface="Open Sans" pitchFamily="2" charset="0"/>
              </a:rPr>
              <a:t>referenčn</a:t>
            </a:r>
            <a:r>
              <a:rPr lang="sl-SI" sz="2200" b="1" dirty="0">
                <a:solidFill>
                  <a:srgbClr val="066E9F"/>
                </a:solidFill>
                <a:highlight>
                  <a:srgbClr val="A2C219"/>
                </a:highlight>
                <a:latin typeface="Raleway" panose="020B0503030101060003" pitchFamily="34" charset="-18"/>
                <a:ea typeface="Open Sans" pitchFamily="2" charset="0"/>
                <a:cs typeface="Open Sans" pitchFamily="2" charset="0"/>
              </a:rPr>
              <a:t>e</a:t>
            </a:r>
            <a:r>
              <a:rPr lang="en-US" sz="2200" b="1" dirty="0">
                <a:solidFill>
                  <a:srgbClr val="066E9F"/>
                </a:solidFill>
                <a:highlight>
                  <a:srgbClr val="A2C219"/>
                </a:highlight>
                <a:latin typeface="Raleway" panose="020B0503030101060003" pitchFamily="34" charset="-18"/>
                <a:ea typeface="Open Sans" pitchFamily="2" charset="0"/>
                <a:cs typeface="Open Sans" pitchFamily="2" charset="0"/>
              </a:rPr>
              <a:t> </a:t>
            </a:r>
            <a:r>
              <a:rPr lang="en-US" sz="2200" b="1" dirty="0" err="1">
                <a:solidFill>
                  <a:srgbClr val="066E9F"/>
                </a:solidFill>
                <a:highlight>
                  <a:srgbClr val="A2C219"/>
                </a:highlight>
                <a:latin typeface="Raleway" panose="020B0503030101060003" pitchFamily="34" charset="-18"/>
                <a:ea typeface="Open Sans" pitchFamily="2" charset="0"/>
                <a:cs typeface="Open Sans" pitchFamily="2" charset="0"/>
              </a:rPr>
              <a:t>vir</a:t>
            </a:r>
            <a:r>
              <a:rPr lang="sl-SI" sz="2200" b="1" dirty="0">
                <a:solidFill>
                  <a:srgbClr val="066E9F"/>
                </a:solidFill>
                <a:highlight>
                  <a:srgbClr val="A2C219"/>
                </a:highlight>
                <a:latin typeface="Raleway" panose="020B0503030101060003" pitchFamily="34" charset="-18"/>
                <a:ea typeface="Open Sans" pitchFamily="2" charset="0"/>
                <a:cs typeface="Open Sans" pitchFamily="2" charset="0"/>
              </a:rPr>
              <a:t>e</a:t>
            </a:r>
            <a:r>
              <a:rPr lang="en-US" sz="2200" dirty="0">
                <a:solidFill>
                  <a:schemeClr val="tx1"/>
                </a:solidFill>
                <a:latin typeface="Raleway" panose="020B0503030101060003" pitchFamily="34" charset="-18"/>
                <a:ea typeface="Open Sans" pitchFamily="2" charset="0"/>
                <a:cs typeface="Open Sans" pitchFamily="2" charset="0"/>
              </a:rPr>
              <a:t>, </a:t>
            </a:r>
            <a:r>
              <a:rPr lang="en-US" sz="2200" dirty="0" err="1">
                <a:solidFill>
                  <a:schemeClr val="tx1"/>
                </a:solidFill>
                <a:latin typeface="Raleway" panose="020B0503030101060003" pitchFamily="34" charset="-18"/>
                <a:ea typeface="Open Sans" pitchFamily="2" charset="0"/>
                <a:cs typeface="Open Sans" pitchFamily="2" charset="0"/>
              </a:rPr>
              <a:t>potreben</a:t>
            </a:r>
            <a:r>
              <a:rPr lang="sl-SI" sz="2200" dirty="0">
                <a:solidFill>
                  <a:schemeClr val="tx1"/>
                </a:solidFill>
                <a:latin typeface="Raleway" panose="020B0503030101060003" pitchFamily="34" charset="-18"/>
                <a:ea typeface="Open Sans" pitchFamily="2" charset="0"/>
                <a:cs typeface="Open Sans" pitchFamily="2" charset="0"/>
              </a:rPr>
              <a:t> </a:t>
            </a:r>
            <a:r>
              <a:rPr lang="en-US" sz="2200" dirty="0" err="1">
                <a:solidFill>
                  <a:schemeClr val="tx1"/>
                </a:solidFill>
                <a:latin typeface="Raleway" panose="020B0503030101060003" pitchFamily="34" charset="-18"/>
                <a:ea typeface="Open Sans" pitchFamily="2" charset="0"/>
                <a:cs typeface="Open Sans" pitchFamily="2" charset="0"/>
              </a:rPr>
              <a:t>čas</a:t>
            </a:r>
            <a:r>
              <a:rPr lang="en-US" sz="2200" dirty="0">
                <a:solidFill>
                  <a:schemeClr val="tx1"/>
                </a:solidFill>
                <a:latin typeface="Raleway" panose="020B0503030101060003" pitchFamily="34" charset="-18"/>
                <a:ea typeface="Open Sans" pitchFamily="2" charset="0"/>
                <a:cs typeface="Open Sans" pitchFamily="2" charset="0"/>
              </a:rPr>
              <a:t>, </a:t>
            </a:r>
            <a:r>
              <a:rPr lang="en-US" sz="2200" dirty="0" err="1">
                <a:solidFill>
                  <a:schemeClr val="tx1"/>
                </a:solidFill>
                <a:latin typeface="Raleway" panose="020B0503030101060003" pitchFamily="34" charset="-18"/>
                <a:ea typeface="Open Sans" pitchFamily="2" charset="0"/>
                <a:cs typeface="Open Sans" pitchFamily="2" charset="0"/>
              </a:rPr>
              <a:t>kakovost</a:t>
            </a:r>
            <a:r>
              <a:rPr lang="en-US" sz="2200" dirty="0">
                <a:solidFill>
                  <a:schemeClr val="tx1"/>
                </a:solidFill>
                <a:latin typeface="Raleway" panose="020B0503030101060003" pitchFamily="34" charset="-18"/>
                <a:ea typeface="Open Sans" pitchFamily="2" charset="0"/>
                <a:cs typeface="Open Sans" pitchFamily="2" charset="0"/>
              </a:rPr>
              <a:t> </a:t>
            </a:r>
            <a:r>
              <a:rPr lang="en-US" sz="2200" dirty="0" err="1">
                <a:solidFill>
                  <a:schemeClr val="tx1"/>
                </a:solidFill>
                <a:latin typeface="Raleway" panose="020B0503030101060003" pitchFamily="34" charset="-18"/>
                <a:ea typeface="Open Sans" pitchFamily="2" charset="0"/>
                <a:cs typeface="Open Sans" pitchFamily="2" charset="0"/>
              </a:rPr>
              <a:t>itd</a:t>
            </a:r>
            <a:r>
              <a:rPr lang="sl-SI" sz="2200" dirty="0">
                <a:solidFill>
                  <a:schemeClr val="tx1"/>
                </a:solidFill>
                <a:latin typeface="Raleway" panose="020B0503030101060003" pitchFamily="34" charset="-18"/>
                <a:ea typeface="Open Sans" pitchFamily="2" charset="0"/>
                <a:cs typeface="Open Sans" pitchFamily="2" charset="0"/>
              </a:rPr>
              <a:t>.</a:t>
            </a:r>
          </a:p>
          <a:p>
            <a:r>
              <a:rPr lang="sl-SI" sz="2200" dirty="0">
                <a:solidFill>
                  <a:schemeClr val="tx1"/>
                </a:solidFill>
                <a:latin typeface="Raleway" panose="020B0503030101060003" pitchFamily="34" charset="-18"/>
                <a:ea typeface="Open Sans" pitchFamily="2" charset="0"/>
                <a:cs typeface="Open Sans" pitchFamily="2" charset="0"/>
              </a:rPr>
              <a:t>K</a:t>
            </a:r>
            <a:r>
              <a:rPr lang="en-US" sz="2200" dirty="0" err="1">
                <a:solidFill>
                  <a:schemeClr val="tx1"/>
                </a:solidFill>
                <a:latin typeface="Raleway" panose="020B0503030101060003" pitchFamily="34" charset="-18"/>
                <a:ea typeface="Open Sans" pitchFamily="2" charset="0"/>
                <a:cs typeface="Open Sans" pitchFamily="2" charset="0"/>
              </a:rPr>
              <a:t>oličinsko</a:t>
            </a:r>
            <a:r>
              <a:rPr lang="en-US" sz="2200" dirty="0">
                <a:solidFill>
                  <a:schemeClr val="tx1"/>
                </a:solidFill>
                <a:latin typeface="Raleway" panose="020B0503030101060003" pitchFamily="34" charset="-18"/>
                <a:ea typeface="Open Sans" pitchFamily="2" charset="0"/>
                <a:cs typeface="Open Sans" pitchFamily="2" charset="0"/>
              </a:rPr>
              <a:t> </a:t>
            </a:r>
            <a:r>
              <a:rPr lang="en-US" sz="2200" dirty="0" err="1">
                <a:solidFill>
                  <a:schemeClr val="tx1"/>
                </a:solidFill>
                <a:latin typeface="Raleway" panose="020B0503030101060003" pitchFamily="34" charset="-18"/>
                <a:ea typeface="Open Sans" pitchFamily="2" charset="0"/>
                <a:cs typeface="Open Sans" pitchFamily="2" charset="0"/>
              </a:rPr>
              <a:t>opredelitev</a:t>
            </a:r>
            <a:r>
              <a:rPr lang="en-US" sz="2200" dirty="0">
                <a:solidFill>
                  <a:schemeClr val="tx1"/>
                </a:solidFill>
                <a:latin typeface="Raleway" panose="020B0503030101060003" pitchFamily="34" charset="-18"/>
                <a:ea typeface="Open Sans" pitchFamily="2" charset="0"/>
                <a:cs typeface="Open Sans" pitchFamily="2" charset="0"/>
              </a:rPr>
              <a:t> </a:t>
            </a:r>
            <a:r>
              <a:rPr lang="en-US" sz="2200" dirty="0" err="1">
                <a:solidFill>
                  <a:schemeClr val="tx1"/>
                </a:solidFill>
                <a:latin typeface="Raleway" panose="020B0503030101060003" pitchFamily="34" charset="-18"/>
                <a:ea typeface="Open Sans" pitchFamily="2" charset="0"/>
                <a:cs typeface="Open Sans" pitchFamily="2" charset="0"/>
              </a:rPr>
              <a:t>teh</a:t>
            </a:r>
            <a:r>
              <a:rPr lang="en-US" sz="2200" dirty="0">
                <a:solidFill>
                  <a:schemeClr val="tx1"/>
                </a:solidFill>
                <a:latin typeface="Raleway" panose="020B0503030101060003" pitchFamily="34" charset="-18"/>
                <a:ea typeface="Open Sans" pitchFamily="2" charset="0"/>
                <a:cs typeface="Open Sans" pitchFamily="2" charset="0"/>
              </a:rPr>
              <a:t> </a:t>
            </a:r>
            <a:r>
              <a:rPr lang="en-US" sz="2200" dirty="0" err="1">
                <a:solidFill>
                  <a:schemeClr val="tx1"/>
                </a:solidFill>
                <a:latin typeface="Raleway" panose="020B0503030101060003" pitchFamily="34" charset="-18"/>
                <a:ea typeface="Open Sans" pitchFamily="2" charset="0"/>
                <a:cs typeface="Open Sans" pitchFamily="2" charset="0"/>
              </a:rPr>
              <a:t>vhodov</a:t>
            </a:r>
            <a:r>
              <a:rPr lang="en-US" sz="2200" dirty="0">
                <a:solidFill>
                  <a:schemeClr val="tx1"/>
                </a:solidFill>
                <a:latin typeface="Raleway" panose="020B0503030101060003" pitchFamily="34" charset="-18"/>
                <a:ea typeface="Open Sans" pitchFamily="2" charset="0"/>
                <a:cs typeface="Open Sans" pitchFamily="2" charset="0"/>
              </a:rPr>
              <a:t> in </a:t>
            </a:r>
            <a:r>
              <a:rPr lang="en-US" sz="2200" dirty="0" err="1">
                <a:solidFill>
                  <a:schemeClr val="tx1"/>
                </a:solidFill>
                <a:latin typeface="Raleway" panose="020B0503030101060003" pitchFamily="34" charset="-18"/>
                <a:ea typeface="Open Sans" pitchFamily="2" charset="0"/>
                <a:cs typeface="Open Sans" pitchFamily="2" charset="0"/>
              </a:rPr>
              <a:t>izhodov</a:t>
            </a:r>
            <a:r>
              <a:rPr lang="en-US" sz="2200" dirty="0">
                <a:solidFill>
                  <a:schemeClr val="tx1"/>
                </a:solidFill>
                <a:latin typeface="Raleway" panose="020B0503030101060003" pitchFamily="34" charset="-18"/>
                <a:ea typeface="Open Sans" pitchFamily="2" charset="0"/>
                <a:cs typeface="Open Sans" pitchFamily="2" charset="0"/>
              </a:rPr>
              <a:t>:</a:t>
            </a:r>
            <a:r>
              <a:rPr lang="sl-SI" sz="2200" dirty="0">
                <a:solidFill>
                  <a:schemeClr val="tx1"/>
                </a:solidFill>
                <a:latin typeface="Raleway" panose="020B0503030101060003" pitchFamily="34" charset="-18"/>
                <a:ea typeface="Open Sans" pitchFamily="2" charset="0"/>
                <a:cs typeface="Open Sans" pitchFamily="2" charset="0"/>
              </a:rPr>
              <a:t> </a:t>
            </a:r>
            <a:r>
              <a:rPr lang="en-US" sz="2200" b="1" dirty="0" err="1">
                <a:solidFill>
                  <a:srgbClr val="125985"/>
                </a:solidFill>
                <a:highlight>
                  <a:srgbClr val="A6CE37"/>
                </a:highlight>
                <a:latin typeface="Raleway" panose="020B0503030101060003" pitchFamily="34" charset="-18"/>
                <a:ea typeface="Open Sans" pitchFamily="2" charset="0"/>
                <a:cs typeface="Open Sans" pitchFamily="2" charset="0"/>
              </a:rPr>
              <a:t>Zbiranje</a:t>
            </a:r>
            <a:r>
              <a:rPr lang="en-US" sz="2200" b="1" dirty="0">
                <a:solidFill>
                  <a:srgbClr val="125985"/>
                </a:solidFill>
                <a:highlight>
                  <a:srgbClr val="A6CE37"/>
                </a:highlight>
                <a:latin typeface="Raleway" panose="020B0503030101060003" pitchFamily="34" charset="-18"/>
                <a:ea typeface="Open Sans" pitchFamily="2" charset="0"/>
                <a:cs typeface="Open Sans" pitchFamily="2" charset="0"/>
              </a:rPr>
              <a:t> </a:t>
            </a:r>
            <a:r>
              <a:rPr lang="en-US" sz="2200" b="1" dirty="0" err="1">
                <a:solidFill>
                  <a:srgbClr val="125985"/>
                </a:solidFill>
                <a:highlight>
                  <a:srgbClr val="A6CE37"/>
                </a:highlight>
                <a:latin typeface="Raleway" panose="020B0503030101060003" pitchFamily="34" charset="-18"/>
                <a:ea typeface="Open Sans" pitchFamily="2" charset="0"/>
                <a:cs typeface="Open Sans" pitchFamily="2" charset="0"/>
              </a:rPr>
              <a:t>vseh</a:t>
            </a:r>
            <a:r>
              <a:rPr lang="en-US" sz="2200" b="1" dirty="0">
                <a:solidFill>
                  <a:srgbClr val="125985"/>
                </a:solidFill>
                <a:highlight>
                  <a:srgbClr val="A6CE37"/>
                </a:highlight>
                <a:latin typeface="Raleway" panose="020B0503030101060003" pitchFamily="34" charset="-18"/>
                <a:ea typeface="Open Sans" pitchFamily="2" charset="0"/>
                <a:cs typeface="Open Sans" pitchFamily="2" charset="0"/>
              </a:rPr>
              <a:t> </a:t>
            </a:r>
            <a:r>
              <a:rPr lang="en-US" sz="2200" b="1" dirty="0" err="1">
                <a:solidFill>
                  <a:srgbClr val="125985"/>
                </a:solidFill>
                <a:highlight>
                  <a:srgbClr val="A6CE37"/>
                </a:highlight>
                <a:latin typeface="Raleway" panose="020B0503030101060003" pitchFamily="34" charset="-18"/>
                <a:ea typeface="Open Sans" pitchFamily="2" charset="0"/>
                <a:cs typeface="Open Sans" pitchFamily="2" charset="0"/>
              </a:rPr>
              <a:t>materialnih</a:t>
            </a:r>
            <a:r>
              <a:rPr lang="en-US" sz="2200" b="1" dirty="0">
                <a:solidFill>
                  <a:srgbClr val="125985"/>
                </a:solidFill>
                <a:highlight>
                  <a:srgbClr val="A6CE37"/>
                </a:highlight>
                <a:latin typeface="Raleway" panose="020B0503030101060003" pitchFamily="34" charset="-18"/>
                <a:ea typeface="Open Sans" pitchFamily="2" charset="0"/>
                <a:cs typeface="Open Sans" pitchFamily="2" charset="0"/>
              </a:rPr>
              <a:t> in </a:t>
            </a:r>
            <a:r>
              <a:rPr lang="en-US" sz="2200" b="1" dirty="0" err="1">
                <a:solidFill>
                  <a:srgbClr val="125985"/>
                </a:solidFill>
                <a:highlight>
                  <a:srgbClr val="A6CE37"/>
                </a:highlight>
                <a:latin typeface="Raleway" panose="020B0503030101060003" pitchFamily="34" charset="-18"/>
                <a:ea typeface="Open Sans" pitchFamily="2" charset="0"/>
                <a:cs typeface="Open Sans" pitchFamily="2" charset="0"/>
              </a:rPr>
              <a:t>energetskih</a:t>
            </a:r>
            <a:r>
              <a:rPr lang="en-US" sz="2200" b="1" dirty="0">
                <a:solidFill>
                  <a:srgbClr val="125985"/>
                </a:solidFill>
                <a:highlight>
                  <a:srgbClr val="A6CE37"/>
                </a:highlight>
                <a:latin typeface="Raleway" panose="020B0503030101060003" pitchFamily="34" charset="-18"/>
                <a:ea typeface="Open Sans" pitchFamily="2" charset="0"/>
                <a:cs typeface="Open Sans" pitchFamily="2" charset="0"/>
              </a:rPr>
              <a:t> </a:t>
            </a:r>
            <a:r>
              <a:rPr lang="en-US" sz="2200" b="1" dirty="0" err="1">
                <a:solidFill>
                  <a:srgbClr val="125985"/>
                </a:solidFill>
                <a:highlight>
                  <a:srgbClr val="A6CE37"/>
                </a:highlight>
                <a:latin typeface="Raleway" panose="020B0503030101060003" pitchFamily="34" charset="-18"/>
                <a:ea typeface="Open Sans" pitchFamily="2" charset="0"/>
                <a:cs typeface="Open Sans" pitchFamily="2" charset="0"/>
              </a:rPr>
              <a:t>tokov</a:t>
            </a:r>
            <a:r>
              <a:rPr lang="en-US" sz="2200" b="1" dirty="0">
                <a:solidFill>
                  <a:srgbClr val="125985"/>
                </a:solidFill>
                <a:highlight>
                  <a:srgbClr val="A6CE37"/>
                </a:highlight>
                <a:latin typeface="Raleway" panose="020B0503030101060003" pitchFamily="34" charset="-18"/>
                <a:ea typeface="Open Sans" pitchFamily="2" charset="0"/>
                <a:cs typeface="Open Sans" pitchFamily="2" charset="0"/>
              </a:rPr>
              <a:t> za </a:t>
            </a:r>
            <a:r>
              <a:rPr lang="en-US" sz="2200" b="1" dirty="0" err="1">
                <a:solidFill>
                  <a:srgbClr val="125985"/>
                </a:solidFill>
                <a:highlight>
                  <a:srgbClr val="A6CE37"/>
                </a:highlight>
                <a:latin typeface="Raleway" panose="020B0503030101060003" pitchFamily="34" charset="-18"/>
                <a:ea typeface="Open Sans" pitchFamily="2" charset="0"/>
                <a:cs typeface="Open Sans" pitchFamily="2" charset="0"/>
              </a:rPr>
              <a:t>vse</a:t>
            </a:r>
            <a:r>
              <a:rPr lang="en-US" sz="2200" b="1" dirty="0">
                <a:solidFill>
                  <a:srgbClr val="125985"/>
                </a:solidFill>
                <a:highlight>
                  <a:srgbClr val="A6CE37"/>
                </a:highlight>
                <a:latin typeface="Raleway" panose="020B0503030101060003" pitchFamily="34" charset="-18"/>
                <a:ea typeface="Open Sans" pitchFamily="2" charset="0"/>
                <a:cs typeface="Open Sans" pitchFamily="2" charset="0"/>
              </a:rPr>
              <a:t> </a:t>
            </a:r>
            <a:r>
              <a:rPr lang="en-US" sz="2200" b="1" dirty="0" err="1">
                <a:solidFill>
                  <a:srgbClr val="125985"/>
                </a:solidFill>
                <a:highlight>
                  <a:srgbClr val="A6CE37"/>
                </a:highlight>
                <a:latin typeface="Raleway" panose="020B0503030101060003" pitchFamily="34" charset="-18"/>
                <a:ea typeface="Open Sans" pitchFamily="2" charset="0"/>
                <a:cs typeface="Open Sans" pitchFamily="2" charset="0"/>
              </a:rPr>
              <a:t>procese</a:t>
            </a:r>
            <a:r>
              <a:rPr lang="en-US" sz="2200" dirty="0">
                <a:solidFill>
                  <a:schemeClr val="tx1"/>
                </a:solidFill>
                <a:latin typeface="Raleway" panose="020B0503030101060003" pitchFamily="34" charset="-18"/>
                <a:ea typeface="Open Sans" pitchFamily="2" charset="0"/>
                <a:cs typeface="Open Sans" pitchFamily="2" charset="0"/>
              </a:rPr>
              <a:t>, ki so </a:t>
            </a:r>
            <a:r>
              <a:rPr lang="en-US" sz="2200" dirty="0" err="1">
                <a:solidFill>
                  <a:schemeClr val="tx1"/>
                </a:solidFill>
                <a:latin typeface="Raleway" panose="020B0503030101060003" pitchFamily="34" charset="-18"/>
                <a:ea typeface="Open Sans" pitchFamily="2" charset="0"/>
                <a:cs typeface="Open Sans" pitchFamily="2" charset="0"/>
              </a:rPr>
              <a:t>zajeti</a:t>
            </a:r>
            <a:r>
              <a:rPr lang="en-US" sz="2200" dirty="0">
                <a:solidFill>
                  <a:schemeClr val="tx1"/>
                </a:solidFill>
                <a:latin typeface="Raleway" panose="020B0503030101060003" pitchFamily="34" charset="-18"/>
                <a:ea typeface="Open Sans" pitchFamily="2" charset="0"/>
                <a:cs typeface="Open Sans" pitchFamily="2" charset="0"/>
              </a:rPr>
              <a:t> v </a:t>
            </a:r>
            <a:r>
              <a:rPr lang="en-US" sz="2200" dirty="0" err="1">
                <a:solidFill>
                  <a:schemeClr val="tx1"/>
                </a:solidFill>
                <a:latin typeface="Raleway" panose="020B0503030101060003" pitchFamily="34" charset="-18"/>
                <a:ea typeface="Open Sans" pitchFamily="2" charset="0"/>
                <a:cs typeface="Open Sans" pitchFamily="2" charset="0"/>
              </a:rPr>
              <a:t>obsegu</a:t>
            </a:r>
            <a:r>
              <a:rPr lang="en-US" sz="2200" dirty="0">
                <a:solidFill>
                  <a:schemeClr val="tx1"/>
                </a:solidFill>
                <a:latin typeface="Raleway" panose="020B0503030101060003" pitchFamily="34" charset="-18"/>
                <a:ea typeface="Open Sans" pitchFamily="2" charset="0"/>
                <a:cs typeface="Open Sans" pitchFamily="2" charset="0"/>
              </a:rPr>
              <a:t> in </a:t>
            </a:r>
            <a:r>
              <a:rPr lang="en-US" sz="2200" dirty="0" err="1">
                <a:solidFill>
                  <a:schemeClr val="tx1"/>
                </a:solidFill>
                <a:latin typeface="Raleway" panose="020B0503030101060003" pitchFamily="34" charset="-18"/>
                <a:ea typeface="Open Sans" pitchFamily="2" charset="0"/>
                <a:cs typeface="Open Sans" pitchFamily="2" charset="0"/>
              </a:rPr>
              <a:t>izmenjujejo</a:t>
            </a:r>
            <a:r>
              <a:rPr lang="en-US" sz="2200" dirty="0">
                <a:solidFill>
                  <a:schemeClr val="tx1"/>
                </a:solidFill>
                <a:latin typeface="Raleway" panose="020B0503030101060003" pitchFamily="34" charset="-18"/>
                <a:ea typeface="Open Sans" pitchFamily="2" charset="0"/>
                <a:cs typeface="Open Sans" pitchFamily="2" charset="0"/>
              </a:rPr>
              <a:t> </a:t>
            </a:r>
            <a:r>
              <a:rPr lang="en-US" sz="2200" dirty="0" err="1">
                <a:solidFill>
                  <a:schemeClr val="tx1"/>
                </a:solidFill>
                <a:latin typeface="Raleway" panose="020B0503030101060003" pitchFamily="34" charset="-18"/>
                <a:ea typeface="Open Sans" pitchFamily="2" charset="0"/>
                <a:cs typeface="Open Sans" pitchFamily="2" charset="0"/>
              </a:rPr>
              <a:t>proizvode</a:t>
            </a:r>
            <a:endParaRPr lang="en-US" sz="2200" dirty="0">
              <a:solidFill>
                <a:schemeClr val="tx1"/>
              </a:solidFill>
              <a:latin typeface="Raleway" panose="020B0503030101060003" pitchFamily="34" charset="-18"/>
              <a:ea typeface="Open Sans" pitchFamily="2" charset="0"/>
              <a:cs typeface="Open Sans" pitchFamily="2" charset="0"/>
            </a:endParaRPr>
          </a:p>
          <a:p>
            <a:r>
              <a:rPr lang="en-US" sz="2200" dirty="0" err="1">
                <a:solidFill>
                  <a:schemeClr val="tx1"/>
                </a:solidFill>
                <a:latin typeface="Raleway" panose="020B0503030101060003" pitchFamily="34" charset="-18"/>
                <a:ea typeface="Open Sans" pitchFamily="2" charset="0"/>
                <a:cs typeface="Open Sans" pitchFamily="2" charset="0"/>
              </a:rPr>
              <a:t>Jasno</a:t>
            </a:r>
            <a:r>
              <a:rPr lang="en-US" sz="2200" dirty="0">
                <a:solidFill>
                  <a:schemeClr val="tx1"/>
                </a:solidFill>
                <a:latin typeface="Raleway" panose="020B0503030101060003" pitchFamily="34" charset="-18"/>
                <a:ea typeface="Open Sans" pitchFamily="2" charset="0"/>
                <a:cs typeface="Open Sans" pitchFamily="2" charset="0"/>
              </a:rPr>
              <a:t> </a:t>
            </a:r>
            <a:r>
              <a:rPr lang="en-US" sz="2200" b="1" dirty="0" err="1">
                <a:solidFill>
                  <a:srgbClr val="066E9F"/>
                </a:solidFill>
                <a:highlight>
                  <a:srgbClr val="A2C219"/>
                </a:highlight>
                <a:latin typeface="Raleway" panose="020B0503030101060003" pitchFamily="34" charset="-18"/>
                <a:ea typeface="Open Sans" pitchFamily="2" charset="0"/>
                <a:cs typeface="Open Sans" pitchFamily="2" charset="0"/>
              </a:rPr>
              <a:t>opredeliti</a:t>
            </a:r>
            <a:r>
              <a:rPr lang="en-US" sz="2200" b="1" dirty="0">
                <a:solidFill>
                  <a:srgbClr val="066E9F"/>
                </a:solidFill>
                <a:highlight>
                  <a:srgbClr val="A2C219"/>
                </a:highlight>
                <a:latin typeface="Raleway" panose="020B0503030101060003" pitchFamily="34" charset="-18"/>
                <a:ea typeface="Open Sans" pitchFamily="2" charset="0"/>
                <a:cs typeface="Open Sans" pitchFamily="2" charset="0"/>
              </a:rPr>
              <a:t> </a:t>
            </a:r>
            <a:r>
              <a:rPr lang="en-US" sz="2200" b="1" dirty="0" err="1">
                <a:solidFill>
                  <a:srgbClr val="066E9F"/>
                </a:solidFill>
                <a:highlight>
                  <a:srgbClr val="A2C219"/>
                </a:highlight>
                <a:latin typeface="Raleway" panose="020B0503030101060003" pitchFamily="34" charset="-18"/>
                <a:ea typeface="Open Sans" pitchFamily="2" charset="0"/>
                <a:cs typeface="Open Sans" pitchFamily="2" charset="0"/>
              </a:rPr>
              <a:t>vsak</a:t>
            </a:r>
            <a:r>
              <a:rPr lang="sl-SI" sz="2200" b="1" dirty="0">
                <a:solidFill>
                  <a:srgbClr val="066E9F"/>
                </a:solidFill>
                <a:highlight>
                  <a:srgbClr val="A2C219"/>
                </a:highlight>
                <a:latin typeface="Raleway" panose="020B0503030101060003" pitchFamily="34" charset="-18"/>
                <a:ea typeface="Open Sans" pitchFamily="2" charset="0"/>
                <a:cs typeface="Open Sans" pitchFamily="2" charset="0"/>
              </a:rPr>
              <a:t>o procesno enoto</a:t>
            </a:r>
            <a:r>
              <a:rPr lang="en-US" sz="2200" dirty="0">
                <a:solidFill>
                  <a:schemeClr val="tx1"/>
                </a:solidFill>
                <a:latin typeface="Raleway" panose="020B0503030101060003" pitchFamily="34" charset="-18"/>
                <a:ea typeface="Open Sans" pitchFamily="2" charset="0"/>
                <a:cs typeface="Open Sans" pitchFamily="2" charset="0"/>
              </a:rPr>
              <a:t>, da bi </a:t>
            </a:r>
            <a:r>
              <a:rPr lang="en-US" sz="2200" dirty="0" err="1">
                <a:solidFill>
                  <a:schemeClr val="tx1"/>
                </a:solidFill>
                <a:latin typeface="Raleway" panose="020B0503030101060003" pitchFamily="34" charset="-18"/>
                <a:ea typeface="Open Sans" pitchFamily="2" charset="0"/>
                <a:cs typeface="Open Sans" pitchFamily="2" charset="0"/>
              </a:rPr>
              <a:t>preprečili</a:t>
            </a:r>
            <a:r>
              <a:rPr lang="en-US" sz="2200" dirty="0">
                <a:solidFill>
                  <a:schemeClr val="tx1"/>
                </a:solidFill>
                <a:latin typeface="Raleway" panose="020B0503030101060003" pitchFamily="34" charset="-18"/>
                <a:ea typeface="Open Sans" pitchFamily="2" charset="0"/>
                <a:cs typeface="Open Sans" pitchFamily="2" charset="0"/>
              </a:rPr>
              <a:t> </a:t>
            </a:r>
            <a:r>
              <a:rPr lang="en-US" sz="2200" dirty="0" err="1">
                <a:solidFill>
                  <a:schemeClr val="tx1"/>
                </a:solidFill>
                <a:latin typeface="Raleway" panose="020B0503030101060003" pitchFamily="34" charset="-18"/>
                <a:ea typeface="Open Sans" pitchFamily="2" charset="0"/>
                <a:cs typeface="Open Sans" pitchFamily="2" charset="0"/>
              </a:rPr>
              <a:t>prekrivanje</a:t>
            </a:r>
            <a:r>
              <a:rPr lang="en-US" sz="2200" dirty="0">
                <a:solidFill>
                  <a:schemeClr val="tx1"/>
                </a:solidFill>
                <a:latin typeface="Raleway" panose="020B0503030101060003" pitchFamily="34" charset="-18"/>
                <a:ea typeface="Open Sans" pitchFamily="2" charset="0"/>
                <a:cs typeface="Open Sans" pitchFamily="2" charset="0"/>
              </a:rPr>
              <a:t> </a:t>
            </a:r>
            <a:r>
              <a:rPr lang="en-US" sz="2200" dirty="0" err="1">
                <a:solidFill>
                  <a:schemeClr val="tx1"/>
                </a:solidFill>
                <a:latin typeface="Raleway" panose="020B0503030101060003" pitchFamily="34" charset="-18"/>
                <a:ea typeface="Open Sans" pitchFamily="2" charset="0"/>
                <a:cs typeface="Open Sans" pitchFamily="2" charset="0"/>
              </a:rPr>
              <a:t>pri</a:t>
            </a:r>
            <a:r>
              <a:rPr lang="en-US" sz="2200" dirty="0">
                <a:solidFill>
                  <a:schemeClr val="tx1"/>
                </a:solidFill>
                <a:latin typeface="Raleway" panose="020B0503030101060003" pitchFamily="34" charset="-18"/>
                <a:ea typeface="Open Sans" pitchFamily="2" charset="0"/>
                <a:cs typeface="Open Sans" pitchFamily="2" charset="0"/>
              </a:rPr>
              <a:t> </a:t>
            </a:r>
            <a:r>
              <a:rPr lang="en-US" sz="2200" dirty="0" err="1">
                <a:solidFill>
                  <a:schemeClr val="tx1"/>
                </a:solidFill>
                <a:latin typeface="Raleway" panose="020B0503030101060003" pitchFamily="34" charset="-18"/>
                <a:ea typeface="Open Sans" pitchFamily="2" charset="0"/>
                <a:cs typeface="Open Sans" pitchFamily="2" charset="0"/>
              </a:rPr>
              <a:t>zbiranju</a:t>
            </a:r>
            <a:r>
              <a:rPr lang="en-US" sz="2200" dirty="0">
                <a:solidFill>
                  <a:schemeClr val="tx1"/>
                </a:solidFill>
                <a:latin typeface="Raleway" panose="020B0503030101060003" pitchFamily="34" charset="-18"/>
                <a:ea typeface="Open Sans" pitchFamily="2" charset="0"/>
                <a:cs typeface="Open Sans" pitchFamily="2" charset="0"/>
              </a:rPr>
              <a:t> </a:t>
            </a:r>
            <a:r>
              <a:rPr lang="en-US" sz="2200" dirty="0" err="1">
                <a:solidFill>
                  <a:schemeClr val="tx1"/>
                </a:solidFill>
                <a:latin typeface="Raleway" panose="020B0503030101060003" pitchFamily="34" charset="-18"/>
                <a:ea typeface="Open Sans" pitchFamily="2" charset="0"/>
                <a:cs typeface="Open Sans" pitchFamily="2" charset="0"/>
              </a:rPr>
              <a:t>podatkov</a:t>
            </a:r>
            <a:endParaRPr lang="en-US" sz="2200" dirty="0">
              <a:solidFill>
                <a:schemeClr val="tx1"/>
              </a:solidFill>
              <a:latin typeface="Raleway" panose="020B0503030101060003" pitchFamily="34" charset="-18"/>
              <a:ea typeface="Open Sans" pitchFamily="2" charset="0"/>
              <a:cs typeface="Open Sans" pitchFamily="2" charset="0"/>
            </a:endParaRPr>
          </a:p>
          <a:p>
            <a:r>
              <a:rPr lang="en-US" sz="2200" dirty="0">
                <a:solidFill>
                  <a:schemeClr val="tx1"/>
                </a:solidFill>
                <a:latin typeface="Raleway" panose="020B0503030101060003" pitchFamily="34" charset="-18"/>
                <a:ea typeface="Open Sans" pitchFamily="2" charset="0"/>
                <a:cs typeface="Open Sans" pitchFamily="2" charset="0"/>
              </a:rPr>
              <a:t>Nav</a:t>
            </a:r>
            <a:r>
              <a:rPr lang="sl-SI" sz="2200" dirty="0" err="1">
                <a:solidFill>
                  <a:schemeClr val="tx1"/>
                </a:solidFill>
                <a:latin typeface="Raleway" panose="020B0503030101060003" pitchFamily="34" charset="-18"/>
                <a:ea typeface="Open Sans" pitchFamily="2" charset="0"/>
                <a:cs typeface="Open Sans" pitchFamily="2" charset="0"/>
              </a:rPr>
              <a:t>esti</a:t>
            </a:r>
            <a:r>
              <a:rPr lang="en-US" sz="2200" dirty="0">
                <a:solidFill>
                  <a:schemeClr val="tx1"/>
                </a:solidFill>
                <a:latin typeface="Raleway" panose="020B0503030101060003" pitchFamily="34" charset="-18"/>
                <a:ea typeface="Open Sans" pitchFamily="2" charset="0"/>
                <a:cs typeface="Open Sans" pitchFamily="2" charset="0"/>
              </a:rPr>
              <a:t> </a:t>
            </a:r>
            <a:r>
              <a:rPr lang="en-US" sz="2200" dirty="0" err="1">
                <a:solidFill>
                  <a:schemeClr val="tx1"/>
                </a:solidFill>
                <a:latin typeface="Raleway" panose="020B0503030101060003" pitchFamily="34" charset="-18"/>
                <a:ea typeface="Open Sans" pitchFamily="2" charset="0"/>
                <a:cs typeface="Open Sans" pitchFamily="2" charset="0"/>
              </a:rPr>
              <a:t>naslednje</a:t>
            </a:r>
            <a:r>
              <a:rPr lang="en-US" sz="2200" dirty="0">
                <a:solidFill>
                  <a:schemeClr val="tx1"/>
                </a:solidFill>
                <a:latin typeface="Raleway" panose="020B0503030101060003" pitchFamily="34" charset="-18"/>
                <a:ea typeface="Open Sans" pitchFamily="2" charset="0"/>
                <a:cs typeface="Open Sans" pitchFamily="2" charset="0"/>
              </a:rPr>
              <a:t> </a:t>
            </a:r>
            <a:r>
              <a:rPr lang="en-US" sz="2200" dirty="0" err="1">
                <a:solidFill>
                  <a:schemeClr val="tx1"/>
                </a:solidFill>
                <a:latin typeface="Raleway" panose="020B0503030101060003" pitchFamily="34" charset="-18"/>
                <a:ea typeface="Open Sans" pitchFamily="2" charset="0"/>
                <a:cs typeface="Open Sans" pitchFamily="2" charset="0"/>
              </a:rPr>
              <a:t>podatke</a:t>
            </a:r>
            <a:r>
              <a:rPr lang="en-US" sz="2200" dirty="0">
                <a:solidFill>
                  <a:schemeClr val="tx1"/>
                </a:solidFill>
                <a:latin typeface="Raleway" panose="020B0503030101060003" pitchFamily="34" charset="-18"/>
                <a:ea typeface="Open Sans" pitchFamily="2" charset="0"/>
                <a:cs typeface="Open Sans" pitchFamily="2" charset="0"/>
              </a:rPr>
              <a:t>:</a:t>
            </a:r>
          </a:p>
          <a:p>
            <a:pPr lvl="1"/>
            <a:r>
              <a:rPr lang="en-US" sz="2000" dirty="0" err="1">
                <a:solidFill>
                  <a:schemeClr val="tx1"/>
                </a:solidFill>
                <a:latin typeface="Raleway" panose="020B0503030101060003" pitchFamily="34" charset="-18"/>
                <a:ea typeface="Open Sans" pitchFamily="2" charset="0"/>
                <a:cs typeface="Open Sans" pitchFamily="2" charset="0"/>
              </a:rPr>
              <a:t>Splošni</a:t>
            </a:r>
            <a:r>
              <a:rPr lang="en-US" sz="2000" dirty="0">
                <a:solidFill>
                  <a:schemeClr val="tx1"/>
                </a:solidFill>
                <a:latin typeface="Raleway" panose="020B0503030101060003" pitchFamily="34" charset="-18"/>
                <a:ea typeface="Open Sans" pitchFamily="2" charset="0"/>
                <a:cs typeface="Open Sans" pitchFamily="2" charset="0"/>
              </a:rPr>
              <a:t> </a:t>
            </a:r>
            <a:r>
              <a:rPr lang="en-US" sz="2000" dirty="0" err="1">
                <a:solidFill>
                  <a:schemeClr val="tx1"/>
                </a:solidFill>
                <a:highlight>
                  <a:srgbClr val="A2C219"/>
                </a:highlight>
                <a:latin typeface="Raleway" panose="020B0503030101060003" pitchFamily="34" charset="-18"/>
                <a:ea typeface="Open Sans" pitchFamily="2" charset="0"/>
                <a:cs typeface="Open Sans" pitchFamily="2" charset="0"/>
              </a:rPr>
              <a:t>proces</a:t>
            </a:r>
            <a:r>
              <a:rPr lang="sl-SI" sz="2000" dirty="0">
                <a:solidFill>
                  <a:schemeClr val="tx1"/>
                </a:solidFill>
                <a:highlight>
                  <a:srgbClr val="A2C219"/>
                </a:highlight>
                <a:latin typeface="Raleway" panose="020B0503030101060003" pitchFamily="34" charset="-18"/>
                <a:ea typeface="Open Sans" pitchFamily="2" charset="0"/>
                <a:cs typeface="Open Sans" pitchFamily="2" charset="0"/>
              </a:rPr>
              <a:t>ni </a:t>
            </a:r>
            <a:r>
              <a:rPr lang="en-US" sz="2000" dirty="0" err="1">
                <a:solidFill>
                  <a:schemeClr val="tx1"/>
                </a:solidFill>
                <a:highlight>
                  <a:srgbClr val="A2C219"/>
                </a:highlight>
                <a:latin typeface="Raleway" panose="020B0503030101060003" pitchFamily="34" charset="-18"/>
                <a:ea typeface="Open Sans" pitchFamily="2" charset="0"/>
                <a:cs typeface="Open Sans" pitchFamily="2" charset="0"/>
              </a:rPr>
              <a:t>diagrami</a:t>
            </a:r>
            <a:r>
              <a:rPr lang="en-US" sz="2000" dirty="0">
                <a:solidFill>
                  <a:schemeClr val="tx1"/>
                </a:solidFill>
                <a:highlight>
                  <a:srgbClr val="A2C219"/>
                </a:highlight>
                <a:latin typeface="Raleway" panose="020B0503030101060003" pitchFamily="34" charset="-18"/>
                <a:ea typeface="Open Sans" pitchFamily="2" charset="0"/>
                <a:cs typeface="Open Sans" pitchFamily="2" charset="0"/>
              </a:rPr>
              <a:t> </a:t>
            </a:r>
            <a:r>
              <a:rPr lang="en-US" sz="2000" dirty="0" err="1">
                <a:solidFill>
                  <a:schemeClr val="tx1"/>
                </a:solidFill>
                <a:highlight>
                  <a:srgbClr val="A2C219"/>
                </a:highlight>
                <a:latin typeface="Raleway" panose="020B0503030101060003" pitchFamily="34" charset="-18"/>
                <a:ea typeface="Open Sans" pitchFamily="2" charset="0"/>
                <a:cs typeface="Open Sans" pitchFamily="2" charset="0"/>
              </a:rPr>
              <a:t>poteka</a:t>
            </a:r>
            <a:endParaRPr lang="en-US" sz="2000" dirty="0">
              <a:solidFill>
                <a:schemeClr val="tx1"/>
              </a:solidFill>
              <a:highlight>
                <a:srgbClr val="A2C219"/>
              </a:highlight>
              <a:latin typeface="Raleway" panose="020B0503030101060003" pitchFamily="34" charset="-18"/>
              <a:ea typeface="Open Sans" pitchFamily="2" charset="0"/>
              <a:cs typeface="Open Sans" pitchFamily="2" charset="0"/>
            </a:endParaRPr>
          </a:p>
          <a:p>
            <a:pPr lvl="1"/>
            <a:r>
              <a:rPr lang="en-US" sz="2000" dirty="0" err="1">
                <a:solidFill>
                  <a:schemeClr val="tx1"/>
                </a:solidFill>
                <a:highlight>
                  <a:srgbClr val="A2C219"/>
                </a:highlight>
                <a:latin typeface="Raleway" panose="020B0503030101060003" pitchFamily="34" charset="-18"/>
                <a:ea typeface="Open Sans" pitchFamily="2" charset="0"/>
                <a:cs typeface="Open Sans" pitchFamily="2" charset="0"/>
              </a:rPr>
              <a:t>Opis</a:t>
            </a:r>
            <a:r>
              <a:rPr lang="en-US" sz="2000" dirty="0">
                <a:solidFill>
                  <a:schemeClr val="tx1"/>
                </a:solidFill>
                <a:latin typeface="Raleway" panose="020B0503030101060003" pitchFamily="34" charset="-18"/>
                <a:ea typeface="Open Sans" pitchFamily="2" charset="0"/>
                <a:cs typeface="Open Sans" pitchFamily="2" charset="0"/>
              </a:rPr>
              <a:t> </a:t>
            </a:r>
            <a:r>
              <a:rPr lang="en-US" sz="2000" dirty="0" err="1">
                <a:solidFill>
                  <a:schemeClr val="tx1"/>
                </a:solidFill>
                <a:latin typeface="Raleway" panose="020B0503030101060003" pitchFamily="34" charset="-18"/>
                <a:ea typeface="Open Sans" pitchFamily="2" charset="0"/>
                <a:cs typeface="Open Sans" pitchFamily="2" charset="0"/>
              </a:rPr>
              <a:t>vsake</a:t>
            </a:r>
            <a:r>
              <a:rPr lang="sl-SI" sz="2000" dirty="0">
                <a:solidFill>
                  <a:schemeClr val="tx1"/>
                </a:solidFill>
                <a:latin typeface="Raleway" panose="020B0503030101060003" pitchFamily="34" charset="-18"/>
                <a:ea typeface="Open Sans" pitchFamily="2" charset="0"/>
                <a:cs typeface="Open Sans" pitchFamily="2" charset="0"/>
              </a:rPr>
              <a:t> procesne </a:t>
            </a:r>
            <a:r>
              <a:rPr lang="en-US" sz="2000" dirty="0" err="1">
                <a:solidFill>
                  <a:schemeClr val="tx1"/>
                </a:solidFill>
                <a:latin typeface="Raleway" panose="020B0503030101060003" pitchFamily="34" charset="-18"/>
                <a:ea typeface="Open Sans" pitchFamily="2" charset="0"/>
                <a:cs typeface="Open Sans" pitchFamily="2" charset="0"/>
              </a:rPr>
              <a:t>enote</a:t>
            </a:r>
            <a:r>
              <a:rPr lang="en-US" sz="2000" dirty="0">
                <a:solidFill>
                  <a:schemeClr val="tx1"/>
                </a:solidFill>
                <a:latin typeface="Raleway" panose="020B0503030101060003" pitchFamily="34" charset="-18"/>
                <a:ea typeface="Open Sans" pitchFamily="2" charset="0"/>
                <a:cs typeface="Open Sans" pitchFamily="2" charset="0"/>
              </a:rPr>
              <a:t> z </a:t>
            </a:r>
            <a:r>
              <a:rPr lang="en-US" sz="2000" dirty="0" err="1">
                <a:solidFill>
                  <a:schemeClr val="tx1"/>
                </a:solidFill>
                <a:latin typeface="Raleway" panose="020B0503030101060003" pitchFamily="34" charset="-18"/>
                <a:ea typeface="Open Sans" pitchFamily="2" charset="0"/>
                <a:cs typeface="Open Sans" pitchFamily="2" charset="0"/>
              </a:rPr>
              <a:t>vhodi</a:t>
            </a:r>
            <a:r>
              <a:rPr lang="en-US" sz="2000" dirty="0">
                <a:solidFill>
                  <a:schemeClr val="tx1"/>
                </a:solidFill>
                <a:latin typeface="Raleway" panose="020B0503030101060003" pitchFamily="34" charset="-18"/>
                <a:ea typeface="Open Sans" pitchFamily="2" charset="0"/>
                <a:cs typeface="Open Sans" pitchFamily="2" charset="0"/>
              </a:rPr>
              <a:t> in </a:t>
            </a:r>
            <a:r>
              <a:rPr lang="en-US" sz="2000" dirty="0" err="1">
                <a:solidFill>
                  <a:schemeClr val="tx1"/>
                </a:solidFill>
                <a:latin typeface="Raleway" panose="020B0503030101060003" pitchFamily="34" charset="-18"/>
                <a:ea typeface="Open Sans" pitchFamily="2" charset="0"/>
                <a:cs typeface="Open Sans" pitchFamily="2" charset="0"/>
              </a:rPr>
              <a:t>izhodi</a:t>
            </a:r>
            <a:endParaRPr lang="en-US" sz="2000" dirty="0">
              <a:solidFill>
                <a:schemeClr val="tx1"/>
              </a:solidFill>
              <a:latin typeface="Raleway" panose="020B0503030101060003" pitchFamily="34" charset="-18"/>
              <a:ea typeface="Open Sans" pitchFamily="2" charset="0"/>
              <a:cs typeface="Open Sans" pitchFamily="2" charset="0"/>
            </a:endParaRPr>
          </a:p>
          <a:p>
            <a:pPr lvl="1"/>
            <a:r>
              <a:rPr lang="en-US" sz="2000" dirty="0" err="1">
                <a:solidFill>
                  <a:schemeClr val="tx1"/>
                </a:solidFill>
                <a:highlight>
                  <a:srgbClr val="A2C219"/>
                </a:highlight>
                <a:latin typeface="Raleway" panose="020B0503030101060003" pitchFamily="34" charset="-18"/>
                <a:ea typeface="Open Sans" pitchFamily="2" charset="0"/>
                <a:cs typeface="Open Sans" pitchFamily="2" charset="0"/>
              </a:rPr>
              <a:t>Tokovi</a:t>
            </a:r>
            <a:r>
              <a:rPr lang="en-US" sz="2000" dirty="0">
                <a:solidFill>
                  <a:schemeClr val="tx1"/>
                </a:solidFill>
                <a:latin typeface="Raleway" panose="020B0503030101060003" pitchFamily="34" charset="-18"/>
                <a:ea typeface="Open Sans" pitchFamily="2" charset="0"/>
                <a:cs typeface="Open Sans" pitchFamily="2" charset="0"/>
              </a:rPr>
              <a:t> in </a:t>
            </a:r>
            <a:r>
              <a:rPr lang="sl-SI" sz="2000" dirty="0">
                <a:solidFill>
                  <a:schemeClr val="tx1"/>
                </a:solidFill>
                <a:latin typeface="Raleway" panose="020B0503030101060003" pitchFamily="34" charset="-18"/>
                <a:ea typeface="Open Sans" pitchFamily="2" charset="0"/>
                <a:cs typeface="Open Sans" pitchFamily="2" charset="0"/>
              </a:rPr>
              <a:t>obratovalni </a:t>
            </a:r>
            <a:r>
              <a:rPr lang="en-US" sz="2000" dirty="0" err="1">
                <a:solidFill>
                  <a:schemeClr val="tx1"/>
                </a:solidFill>
                <a:latin typeface="Raleway" panose="020B0503030101060003" pitchFamily="34" charset="-18"/>
                <a:ea typeface="Open Sans" pitchFamily="2" charset="0"/>
                <a:cs typeface="Open Sans" pitchFamily="2" charset="0"/>
              </a:rPr>
              <a:t>pogoji</a:t>
            </a:r>
            <a:r>
              <a:rPr lang="en-US" sz="2000" dirty="0">
                <a:solidFill>
                  <a:schemeClr val="tx1"/>
                </a:solidFill>
                <a:latin typeface="Raleway" panose="020B0503030101060003" pitchFamily="34" charset="-18"/>
                <a:ea typeface="Open Sans" pitchFamily="2" charset="0"/>
                <a:cs typeface="Open Sans" pitchFamily="2" charset="0"/>
              </a:rPr>
              <a:t> </a:t>
            </a:r>
            <a:r>
              <a:rPr lang="en-US" sz="2000" dirty="0" err="1">
                <a:solidFill>
                  <a:schemeClr val="tx1"/>
                </a:solidFill>
                <a:latin typeface="Raleway" panose="020B0503030101060003" pitchFamily="34" charset="-18"/>
                <a:ea typeface="Open Sans" pitchFamily="2" charset="0"/>
                <a:cs typeface="Open Sans" pitchFamily="2" charset="0"/>
              </a:rPr>
              <a:t>vsake</a:t>
            </a:r>
            <a:r>
              <a:rPr lang="sl-SI" sz="2000" dirty="0">
                <a:solidFill>
                  <a:schemeClr val="tx1"/>
                </a:solidFill>
                <a:latin typeface="Raleway" panose="020B0503030101060003" pitchFamily="34" charset="-18"/>
                <a:ea typeface="Open Sans" pitchFamily="2" charset="0"/>
                <a:cs typeface="Open Sans" pitchFamily="2" charset="0"/>
              </a:rPr>
              <a:t> </a:t>
            </a:r>
            <a:r>
              <a:rPr lang="en-US" sz="2000" dirty="0" err="1">
                <a:solidFill>
                  <a:schemeClr val="tx1"/>
                </a:solidFill>
                <a:latin typeface="Raleway" panose="020B0503030101060003" pitchFamily="34" charset="-18"/>
                <a:ea typeface="Open Sans" pitchFamily="2" charset="0"/>
                <a:cs typeface="Open Sans" pitchFamily="2" charset="0"/>
              </a:rPr>
              <a:t>proces</a:t>
            </a:r>
            <a:r>
              <a:rPr lang="sl-SI" sz="2000" dirty="0">
                <a:solidFill>
                  <a:schemeClr val="tx1"/>
                </a:solidFill>
                <a:latin typeface="Raleway" panose="020B0503030101060003" pitchFamily="34" charset="-18"/>
                <a:ea typeface="Open Sans" pitchFamily="2" charset="0"/>
                <a:cs typeface="Open Sans" pitchFamily="2" charset="0"/>
              </a:rPr>
              <a:t>ne</a:t>
            </a:r>
            <a:r>
              <a:rPr lang="en-US" sz="2000" dirty="0">
                <a:solidFill>
                  <a:schemeClr val="tx1"/>
                </a:solidFill>
                <a:latin typeface="Raleway" panose="020B0503030101060003" pitchFamily="34" charset="-18"/>
                <a:ea typeface="Open Sans" pitchFamily="2" charset="0"/>
                <a:cs typeface="Open Sans" pitchFamily="2" charset="0"/>
              </a:rPr>
              <a:t> </a:t>
            </a:r>
            <a:r>
              <a:rPr lang="en-US" sz="2000" dirty="0" err="1">
                <a:solidFill>
                  <a:schemeClr val="tx1"/>
                </a:solidFill>
                <a:latin typeface="Raleway" panose="020B0503030101060003" pitchFamily="34" charset="-18"/>
                <a:ea typeface="Open Sans" pitchFamily="2" charset="0"/>
                <a:cs typeface="Open Sans" pitchFamily="2" charset="0"/>
              </a:rPr>
              <a:t>enote</a:t>
            </a:r>
            <a:endParaRPr lang="en-US" sz="2000" dirty="0">
              <a:solidFill>
                <a:schemeClr val="tx1"/>
              </a:solidFill>
              <a:latin typeface="Raleway" panose="020B0503030101060003" pitchFamily="34" charset="-18"/>
              <a:ea typeface="Open Sans" pitchFamily="2" charset="0"/>
              <a:cs typeface="Open Sans" pitchFamily="2" charset="0"/>
            </a:endParaRPr>
          </a:p>
          <a:p>
            <a:pPr lvl="1"/>
            <a:r>
              <a:rPr lang="en-US" sz="2000" dirty="0" err="1">
                <a:solidFill>
                  <a:schemeClr val="tx1"/>
                </a:solidFill>
                <a:latin typeface="Raleway" panose="020B0503030101060003" pitchFamily="34" charset="-18"/>
                <a:ea typeface="Open Sans" pitchFamily="2" charset="0"/>
                <a:cs typeface="Open Sans" pitchFamily="2" charset="0"/>
              </a:rPr>
              <a:t>Uporablj</a:t>
            </a:r>
            <a:r>
              <a:rPr lang="sl-SI" sz="2000" dirty="0">
                <a:solidFill>
                  <a:schemeClr val="tx1"/>
                </a:solidFill>
                <a:latin typeface="Raleway" panose="020B0503030101060003" pitchFamily="34" charset="-18"/>
                <a:ea typeface="Open Sans" pitchFamily="2" charset="0"/>
                <a:cs typeface="Open Sans" pitchFamily="2" charset="0"/>
              </a:rPr>
              <a:t>ene </a:t>
            </a:r>
            <a:r>
              <a:rPr lang="en-US" sz="2000" dirty="0" err="1">
                <a:solidFill>
                  <a:schemeClr val="tx1"/>
                </a:solidFill>
                <a:latin typeface="Raleway" panose="020B0503030101060003" pitchFamily="34" charset="-18"/>
                <a:ea typeface="Open Sans" pitchFamily="2" charset="0"/>
                <a:cs typeface="Open Sans" pitchFamily="2" charset="0"/>
              </a:rPr>
              <a:t>enote</a:t>
            </a:r>
            <a:endParaRPr lang="en-US" sz="2000" dirty="0">
              <a:solidFill>
                <a:schemeClr val="tx1"/>
              </a:solidFill>
              <a:latin typeface="Raleway" panose="020B0503030101060003" pitchFamily="34" charset="-18"/>
              <a:ea typeface="Open Sans" pitchFamily="2" charset="0"/>
              <a:cs typeface="Open Sans" pitchFamily="2" charset="0"/>
            </a:endParaRPr>
          </a:p>
          <a:p>
            <a:pPr lvl="1"/>
            <a:r>
              <a:rPr lang="en-US" sz="2000" dirty="0" err="1">
                <a:solidFill>
                  <a:schemeClr val="tx1"/>
                </a:solidFill>
                <a:latin typeface="Raleway" panose="020B0503030101060003" pitchFamily="34" charset="-18"/>
                <a:ea typeface="Open Sans" pitchFamily="2" charset="0"/>
                <a:cs typeface="Open Sans" pitchFamily="2" charset="0"/>
              </a:rPr>
              <a:t>Opis</a:t>
            </a:r>
            <a:r>
              <a:rPr lang="en-US" sz="2000" dirty="0">
                <a:solidFill>
                  <a:schemeClr val="tx1"/>
                </a:solidFill>
                <a:latin typeface="Raleway" panose="020B0503030101060003" pitchFamily="34" charset="-18"/>
                <a:ea typeface="Open Sans" pitchFamily="2" charset="0"/>
                <a:cs typeface="Open Sans" pitchFamily="2" charset="0"/>
              </a:rPr>
              <a:t> </a:t>
            </a:r>
            <a:r>
              <a:rPr lang="en-US" sz="2000" dirty="0" err="1">
                <a:solidFill>
                  <a:schemeClr val="tx1"/>
                </a:solidFill>
                <a:highlight>
                  <a:srgbClr val="A2C219"/>
                </a:highlight>
                <a:latin typeface="Raleway" panose="020B0503030101060003" pitchFamily="34" charset="-18"/>
                <a:ea typeface="Open Sans" pitchFamily="2" charset="0"/>
                <a:cs typeface="Open Sans" pitchFamily="2" charset="0"/>
              </a:rPr>
              <a:t>tehnik</a:t>
            </a:r>
            <a:r>
              <a:rPr lang="en-US" sz="2000" dirty="0">
                <a:solidFill>
                  <a:schemeClr val="tx1"/>
                </a:solidFill>
                <a:highlight>
                  <a:srgbClr val="A2C219"/>
                </a:highlight>
                <a:latin typeface="Raleway" panose="020B0503030101060003" pitchFamily="34" charset="-18"/>
                <a:ea typeface="Open Sans" pitchFamily="2" charset="0"/>
                <a:cs typeface="Open Sans" pitchFamily="2" charset="0"/>
              </a:rPr>
              <a:t> </a:t>
            </a:r>
            <a:r>
              <a:rPr lang="en-US" sz="2000" dirty="0" err="1">
                <a:solidFill>
                  <a:schemeClr val="tx1"/>
                </a:solidFill>
                <a:highlight>
                  <a:srgbClr val="A2C219"/>
                </a:highlight>
                <a:latin typeface="Raleway" panose="020B0503030101060003" pitchFamily="34" charset="-18"/>
                <a:ea typeface="Open Sans" pitchFamily="2" charset="0"/>
                <a:cs typeface="Open Sans" pitchFamily="2" charset="0"/>
              </a:rPr>
              <a:t>zbiranja</a:t>
            </a:r>
            <a:r>
              <a:rPr lang="en-US" sz="2000" dirty="0">
                <a:solidFill>
                  <a:schemeClr val="tx1"/>
                </a:solidFill>
                <a:highlight>
                  <a:srgbClr val="A2C219"/>
                </a:highlight>
                <a:latin typeface="Raleway" panose="020B0503030101060003" pitchFamily="34" charset="-18"/>
                <a:ea typeface="Open Sans" pitchFamily="2" charset="0"/>
                <a:cs typeface="Open Sans" pitchFamily="2" charset="0"/>
              </a:rPr>
              <a:t> </a:t>
            </a:r>
            <a:r>
              <a:rPr lang="en-US" sz="2000" dirty="0" err="1">
                <a:solidFill>
                  <a:schemeClr val="tx1"/>
                </a:solidFill>
                <a:latin typeface="Raleway" panose="020B0503030101060003" pitchFamily="34" charset="-18"/>
                <a:ea typeface="Open Sans" pitchFamily="2" charset="0"/>
                <a:cs typeface="Open Sans" pitchFamily="2" charset="0"/>
              </a:rPr>
              <a:t>podatkov</a:t>
            </a:r>
            <a:endParaRPr lang="en-US" sz="2000" dirty="0">
              <a:solidFill>
                <a:schemeClr val="tx1"/>
              </a:solidFill>
              <a:latin typeface="Raleway" panose="020B0503030101060003" pitchFamily="34" charset="-18"/>
              <a:ea typeface="Open Sans" pitchFamily="2" charset="0"/>
              <a:cs typeface="Open Sans" pitchFamily="2" charset="0"/>
            </a:endParaRPr>
          </a:p>
          <a:p>
            <a:pPr lvl="1"/>
            <a:r>
              <a:rPr lang="en-US" sz="2000" dirty="0" err="1">
                <a:solidFill>
                  <a:schemeClr val="tx1"/>
                </a:solidFill>
                <a:latin typeface="Raleway" panose="020B0503030101060003" pitchFamily="34" charset="-18"/>
                <a:ea typeface="Open Sans" pitchFamily="2" charset="0"/>
                <a:cs typeface="Open Sans" pitchFamily="2" charset="0"/>
              </a:rPr>
              <a:t>Navodila</a:t>
            </a:r>
            <a:r>
              <a:rPr lang="en-US" sz="2000" dirty="0">
                <a:solidFill>
                  <a:schemeClr val="tx1"/>
                </a:solidFill>
                <a:latin typeface="Raleway" panose="020B0503030101060003" pitchFamily="34" charset="-18"/>
                <a:ea typeface="Open Sans" pitchFamily="2" charset="0"/>
                <a:cs typeface="Open Sans" pitchFamily="2" charset="0"/>
              </a:rPr>
              <a:t> </a:t>
            </a:r>
            <a:r>
              <a:rPr lang="en-US" sz="2000" dirty="0" err="1">
                <a:solidFill>
                  <a:schemeClr val="tx1"/>
                </a:solidFill>
                <a:latin typeface="Raleway" panose="020B0503030101060003" pitchFamily="34" charset="-18"/>
                <a:ea typeface="Open Sans" pitchFamily="2" charset="0"/>
                <a:cs typeface="Open Sans" pitchFamily="2" charset="0"/>
              </a:rPr>
              <a:t>za</a:t>
            </a:r>
            <a:r>
              <a:rPr lang="en-US" sz="2000" dirty="0">
                <a:solidFill>
                  <a:schemeClr val="tx1"/>
                </a:solidFill>
                <a:latin typeface="Raleway" panose="020B0503030101060003" pitchFamily="34" charset="-18"/>
                <a:ea typeface="Open Sans" pitchFamily="2" charset="0"/>
                <a:cs typeface="Open Sans" pitchFamily="2" charset="0"/>
              </a:rPr>
              <a:t> </a:t>
            </a:r>
            <a:r>
              <a:rPr lang="en-US" sz="2000" dirty="0" err="1">
                <a:solidFill>
                  <a:schemeClr val="tx1"/>
                </a:solidFill>
                <a:latin typeface="Raleway" panose="020B0503030101060003" pitchFamily="34" charset="-18"/>
                <a:ea typeface="Open Sans" pitchFamily="2" charset="0"/>
                <a:cs typeface="Open Sans" pitchFamily="2" charset="0"/>
              </a:rPr>
              <a:t>dokumentiranje</a:t>
            </a:r>
            <a:r>
              <a:rPr lang="en-US" sz="2000" dirty="0">
                <a:solidFill>
                  <a:schemeClr val="tx1"/>
                </a:solidFill>
                <a:latin typeface="Raleway" panose="020B0503030101060003" pitchFamily="34" charset="-18"/>
                <a:ea typeface="Open Sans" pitchFamily="2" charset="0"/>
                <a:cs typeface="Open Sans" pitchFamily="2" charset="0"/>
              </a:rPr>
              <a:t> </a:t>
            </a:r>
            <a:r>
              <a:rPr lang="en-US" sz="2000" dirty="0" err="1">
                <a:solidFill>
                  <a:schemeClr val="tx1"/>
                </a:solidFill>
                <a:latin typeface="Raleway" panose="020B0503030101060003" pitchFamily="34" charset="-18"/>
                <a:ea typeface="Open Sans" pitchFamily="2" charset="0"/>
                <a:cs typeface="Open Sans" pitchFamily="2" charset="0"/>
              </a:rPr>
              <a:t>nepravilnosti</a:t>
            </a:r>
            <a:r>
              <a:rPr lang="en-US" sz="2000" dirty="0">
                <a:solidFill>
                  <a:schemeClr val="tx1"/>
                </a:solidFill>
                <a:latin typeface="Raleway" panose="020B0503030101060003" pitchFamily="34" charset="-18"/>
                <a:ea typeface="Open Sans" pitchFamily="2" charset="0"/>
                <a:cs typeface="Open Sans" pitchFamily="2" charset="0"/>
              </a:rPr>
              <a:t> in </a:t>
            </a:r>
            <a:r>
              <a:rPr lang="en-US" sz="2000" dirty="0" err="1">
                <a:solidFill>
                  <a:schemeClr val="tx1"/>
                </a:solidFill>
                <a:latin typeface="Raleway" panose="020B0503030101060003" pitchFamily="34" charset="-18"/>
                <a:ea typeface="Open Sans" pitchFamily="2" charset="0"/>
                <a:cs typeface="Open Sans" pitchFamily="2" charset="0"/>
              </a:rPr>
              <a:t>vse</a:t>
            </a:r>
            <a:r>
              <a:rPr lang="sl-SI" sz="2000" dirty="0">
                <a:solidFill>
                  <a:schemeClr val="tx1"/>
                </a:solidFill>
                <a:latin typeface="Raleway" panose="020B0503030101060003" pitchFamily="34" charset="-18"/>
                <a:ea typeface="Open Sans" pitchFamily="2" charset="0"/>
                <a:cs typeface="Open Sans" pitchFamily="2" charset="0"/>
              </a:rPr>
              <a:t>h</a:t>
            </a:r>
            <a:r>
              <a:rPr lang="en-US" sz="2000" dirty="0">
                <a:solidFill>
                  <a:schemeClr val="tx1"/>
                </a:solidFill>
                <a:latin typeface="Raleway" panose="020B0503030101060003" pitchFamily="34" charset="-18"/>
                <a:ea typeface="Open Sans" pitchFamily="2" charset="0"/>
                <a:cs typeface="Open Sans" pitchFamily="2" charset="0"/>
              </a:rPr>
              <a:t> </a:t>
            </a:r>
            <a:r>
              <a:rPr lang="en-US" sz="2000" dirty="0" err="1">
                <a:solidFill>
                  <a:schemeClr val="tx1"/>
                </a:solidFill>
                <a:latin typeface="Raleway" panose="020B0503030101060003" pitchFamily="34" charset="-18"/>
                <a:ea typeface="Open Sans" pitchFamily="2" charset="0"/>
                <a:cs typeface="Open Sans" pitchFamily="2" charset="0"/>
              </a:rPr>
              <a:t>podrobnosti</a:t>
            </a:r>
            <a:endParaRPr lang="en-US" sz="2400" dirty="0">
              <a:solidFill>
                <a:schemeClr val="tx1"/>
              </a:solidFill>
              <a:latin typeface="Raleway" panose="020B0503030101060003" pitchFamily="34" charset="-18"/>
              <a:ea typeface="Open Sans" pitchFamily="2" charset="0"/>
              <a:cs typeface="Open Sans" pitchFamily="2" charset="0"/>
            </a:endParaRPr>
          </a:p>
        </p:txBody>
      </p:sp>
      <p:sp>
        <p:nvSpPr>
          <p:cNvPr id="9" name="Title 1"/>
          <p:cNvSpPr txBox="1">
            <a:spLocks/>
          </p:cNvSpPr>
          <p:nvPr/>
        </p:nvSpPr>
        <p:spPr>
          <a:xfrm>
            <a:off x="2888831" y="85852"/>
            <a:ext cx="6321619" cy="11125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sl-SI" sz="4800" dirty="0">
                <a:solidFill>
                  <a:srgbClr val="222B53"/>
                </a:solidFill>
                <a:latin typeface="Raleway Black" panose="020B0A03030101060003" pitchFamily="34" charset="-18"/>
                <a:ea typeface="Open Sans ExtraBold" pitchFamily="2" charset="0"/>
                <a:cs typeface="Open Sans ExtraBold" pitchFamily="2" charset="0"/>
              </a:rPr>
              <a:t>Zbiranje podatkov</a:t>
            </a:r>
            <a:endParaRPr lang="en-US" sz="4800" dirty="0">
              <a:solidFill>
                <a:srgbClr val="222B53"/>
              </a:solidFill>
              <a:latin typeface="Raleway Black" panose="020B0A03030101060003" pitchFamily="34" charset="-18"/>
              <a:ea typeface="Open Sans ExtraBold" pitchFamily="2" charset="0"/>
              <a:cs typeface="Open Sans ExtraBold" pitchFamily="2" charset="0"/>
            </a:endParaRPr>
          </a:p>
        </p:txBody>
      </p:sp>
      <p:grpSp>
        <p:nvGrpSpPr>
          <p:cNvPr id="4" name="Canvas 6">
            <a:extLst>
              <a:ext uri="{FF2B5EF4-FFF2-40B4-BE49-F238E27FC236}">
                <a16:creationId xmlns:a16="http://schemas.microsoft.com/office/drawing/2014/main" id="{E676781A-4982-5C70-8507-CB05D3AEC4AA}"/>
              </a:ext>
            </a:extLst>
          </p:cNvPr>
          <p:cNvGrpSpPr/>
          <p:nvPr/>
        </p:nvGrpSpPr>
        <p:grpSpPr>
          <a:xfrm>
            <a:off x="0" y="1927171"/>
            <a:ext cx="2626382" cy="1969201"/>
            <a:chOff x="0" y="0"/>
            <a:chExt cx="2667000" cy="2114550"/>
          </a:xfrm>
        </p:grpSpPr>
        <p:sp>
          <p:nvSpPr>
            <p:cNvPr id="5" name="Rectangle 4">
              <a:extLst>
                <a:ext uri="{FF2B5EF4-FFF2-40B4-BE49-F238E27FC236}">
                  <a16:creationId xmlns:a16="http://schemas.microsoft.com/office/drawing/2014/main" id="{B8BCE521-DE07-9C2A-BBFB-46CF9E6B307E}"/>
                </a:ext>
              </a:extLst>
            </p:cNvPr>
            <p:cNvSpPr/>
            <p:nvPr/>
          </p:nvSpPr>
          <p:spPr>
            <a:xfrm>
              <a:off x="0" y="0"/>
              <a:ext cx="2667000" cy="2114550"/>
            </a:xfrm>
            <a:prstGeom prst="rect">
              <a:avLst/>
            </a:prstGeom>
          </p:spPr>
          <p:txBody>
            <a:bodyPr/>
            <a:lstStyle/>
            <a:p>
              <a:endParaRPr lang="sl-SI" sz="1200" dirty="0">
                <a:latin typeface="Raleway" panose="020B0503030101060003" pitchFamily="34" charset="-18"/>
                <a:ea typeface="Open Sans" pitchFamily="2" charset="0"/>
                <a:cs typeface="Open Sans" pitchFamily="2" charset="0"/>
              </a:endParaRPr>
            </a:p>
          </p:txBody>
        </p:sp>
        <p:sp>
          <p:nvSpPr>
            <p:cNvPr id="6" name="Text Box 7">
              <a:extLst>
                <a:ext uri="{FF2B5EF4-FFF2-40B4-BE49-F238E27FC236}">
                  <a16:creationId xmlns:a16="http://schemas.microsoft.com/office/drawing/2014/main" id="{AD7E24FA-1FC3-30EA-AD62-24CB969BDF66}"/>
                </a:ext>
              </a:extLst>
            </p:cNvPr>
            <p:cNvSpPr txBox="1"/>
            <p:nvPr/>
          </p:nvSpPr>
          <p:spPr>
            <a:xfrm>
              <a:off x="189525" y="865799"/>
              <a:ext cx="1066800" cy="439125"/>
            </a:xfrm>
            <a:prstGeom prst="rect">
              <a:avLst/>
            </a:prstGeom>
            <a:solidFill>
              <a:srgbClr val="066E9F"/>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pPr>
              <a:r>
                <a:rPr lang="sl-SI" sz="1000" b="1" dirty="0">
                  <a:solidFill>
                    <a:schemeClr val="bg1"/>
                  </a:solidFill>
                  <a:latin typeface="Raleway" panose="020B0503030101060003" pitchFamily="34" charset="-18"/>
                  <a:ea typeface="Open Sans" pitchFamily="2" charset="0"/>
                  <a:cs typeface="Open Sans" pitchFamily="2" charset="0"/>
                </a:rPr>
                <a:t>Analiza inventarja</a:t>
              </a:r>
              <a:endParaRPr lang="en-US" sz="1000" b="1" dirty="0">
                <a:solidFill>
                  <a:schemeClr val="bg1"/>
                </a:solidFill>
                <a:latin typeface="Raleway" panose="020B0503030101060003" pitchFamily="34" charset="-18"/>
                <a:ea typeface="Open Sans" pitchFamily="2" charset="0"/>
                <a:cs typeface="Open Sans" pitchFamily="2" charset="0"/>
              </a:endParaRPr>
            </a:p>
          </p:txBody>
        </p:sp>
        <p:sp>
          <p:nvSpPr>
            <p:cNvPr id="7" name="Text Box 7">
              <a:extLst>
                <a:ext uri="{FF2B5EF4-FFF2-40B4-BE49-F238E27FC236}">
                  <a16:creationId xmlns:a16="http://schemas.microsoft.com/office/drawing/2014/main" id="{C1EA4566-AE51-6E07-0B64-5AB21E33FEA9}"/>
                </a:ext>
              </a:extLst>
            </p:cNvPr>
            <p:cNvSpPr txBox="1"/>
            <p:nvPr/>
          </p:nvSpPr>
          <p:spPr>
            <a:xfrm>
              <a:off x="189525" y="1589700"/>
              <a:ext cx="1066800" cy="438785"/>
            </a:xfrm>
            <a:prstGeom prst="rect">
              <a:avLst/>
            </a:prstGeom>
            <a:solidFill>
              <a:srgbClr val="B9DE1C"/>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sl-SI" sz="1000" b="1" dirty="0">
                  <a:solidFill>
                    <a:schemeClr val="bg1"/>
                  </a:solidFill>
                  <a:latin typeface="Raleway" panose="020B0503030101060003" pitchFamily="34" charset="-18"/>
                  <a:ea typeface="Open Sans" pitchFamily="2" charset="0"/>
                  <a:cs typeface="Open Sans" pitchFamily="2" charset="0"/>
                </a:rPr>
                <a:t>Ocenitev vpliva</a:t>
              </a:r>
              <a:endParaRPr lang="en-US" sz="1000" b="1" dirty="0">
                <a:solidFill>
                  <a:schemeClr val="bg1"/>
                </a:solidFill>
                <a:latin typeface="Raleway" panose="020B0503030101060003" pitchFamily="34" charset="-18"/>
                <a:ea typeface="Open Sans" pitchFamily="2" charset="0"/>
                <a:cs typeface="Open Sans" pitchFamily="2" charset="0"/>
              </a:endParaRPr>
            </a:p>
          </p:txBody>
        </p:sp>
        <p:sp>
          <p:nvSpPr>
            <p:cNvPr id="8" name="Text Box 7">
              <a:extLst>
                <a:ext uri="{FF2B5EF4-FFF2-40B4-BE49-F238E27FC236}">
                  <a16:creationId xmlns:a16="http://schemas.microsoft.com/office/drawing/2014/main" id="{2C470891-8FE4-A8B9-A2FC-3683B5C980C8}"/>
                </a:ext>
              </a:extLst>
            </p:cNvPr>
            <p:cNvSpPr txBox="1"/>
            <p:nvPr/>
          </p:nvSpPr>
          <p:spPr>
            <a:xfrm>
              <a:off x="189525" y="141899"/>
              <a:ext cx="1066800" cy="438785"/>
            </a:xfrm>
            <a:prstGeom prst="rect">
              <a:avLst/>
            </a:prstGeom>
            <a:solidFill>
              <a:srgbClr val="B9DE1C"/>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sl-SI" sz="1000" b="1" dirty="0">
                  <a:solidFill>
                    <a:schemeClr val="bg2"/>
                  </a:solidFill>
                  <a:latin typeface="Raleway" panose="020B0503030101060003" pitchFamily="34" charset="-18"/>
                  <a:ea typeface="Open Sans" pitchFamily="2" charset="0"/>
                  <a:cs typeface="Open Sans" pitchFamily="2" charset="0"/>
                </a:rPr>
                <a:t>Cilj in obseg</a:t>
              </a:r>
              <a:endParaRPr lang="en-US" sz="1000" b="1" dirty="0">
                <a:solidFill>
                  <a:schemeClr val="bg2"/>
                </a:solidFill>
                <a:latin typeface="Raleway" panose="020B0503030101060003" pitchFamily="34" charset="-18"/>
                <a:ea typeface="Open Sans" pitchFamily="2" charset="0"/>
                <a:cs typeface="Open Sans" pitchFamily="2" charset="0"/>
              </a:endParaRPr>
            </a:p>
          </p:txBody>
        </p:sp>
        <p:cxnSp>
          <p:nvCxnSpPr>
            <p:cNvPr id="25" name="Straight Arrow Connector 24">
              <a:extLst>
                <a:ext uri="{FF2B5EF4-FFF2-40B4-BE49-F238E27FC236}">
                  <a16:creationId xmlns:a16="http://schemas.microsoft.com/office/drawing/2014/main" id="{0CAAD259-D71D-659B-B8AA-EC587B1A6807}"/>
                </a:ext>
              </a:extLst>
            </p:cNvPr>
            <p:cNvCxnSpPr/>
            <p:nvPr/>
          </p:nvCxnSpPr>
          <p:spPr>
            <a:xfrm flipV="1">
              <a:off x="631825" y="580733"/>
              <a:ext cx="0" cy="28575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B7F5C65-E2CB-1FD3-4B0F-3C8CFD76E3A9}"/>
                </a:ext>
              </a:extLst>
            </p:cNvPr>
            <p:cNvCxnSpPr/>
            <p:nvPr/>
          </p:nvCxnSpPr>
          <p:spPr>
            <a:xfrm>
              <a:off x="811825" y="580582"/>
              <a:ext cx="0" cy="285609"/>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F2D3A66-E4E0-BDE7-51A7-28059CED0474}"/>
                </a:ext>
              </a:extLst>
            </p:cNvPr>
            <p:cNvCxnSpPr/>
            <p:nvPr/>
          </p:nvCxnSpPr>
          <p:spPr>
            <a:xfrm flipV="1">
              <a:off x="649900" y="1304789"/>
              <a:ext cx="0" cy="285115"/>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5721429-8669-CA7B-7635-CAB917762B29}"/>
                </a:ext>
              </a:extLst>
            </p:cNvPr>
            <p:cNvCxnSpPr/>
            <p:nvPr/>
          </p:nvCxnSpPr>
          <p:spPr>
            <a:xfrm>
              <a:off x="829605" y="1304789"/>
              <a:ext cx="0" cy="285115"/>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DB48563-587B-AD65-BB1F-6A4B535B4266}"/>
                </a:ext>
              </a:extLst>
            </p:cNvPr>
            <p:cNvCxnSpPr/>
            <p:nvPr/>
          </p:nvCxnSpPr>
          <p:spPr>
            <a:xfrm>
              <a:off x="1260643" y="444923"/>
              <a:ext cx="272014"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6B0727C-E2D3-94F7-5C3D-AF9B2812FF49}"/>
                </a:ext>
              </a:extLst>
            </p:cNvPr>
            <p:cNvCxnSpPr/>
            <p:nvPr/>
          </p:nvCxnSpPr>
          <p:spPr>
            <a:xfrm rot="5400000">
              <a:off x="1401105" y="141265"/>
              <a:ext cx="0" cy="283464"/>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CC798E5-D9D2-9E4B-4B86-3EBCC55FA76C}"/>
                </a:ext>
              </a:extLst>
            </p:cNvPr>
            <p:cNvCxnSpPr/>
            <p:nvPr/>
          </p:nvCxnSpPr>
          <p:spPr>
            <a:xfrm>
              <a:off x="1259500" y="1176950"/>
              <a:ext cx="269461"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8999B23-7CCC-48EB-B968-EDFF94F54DCA}"/>
                </a:ext>
              </a:extLst>
            </p:cNvPr>
            <p:cNvCxnSpPr/>
            <p:nvPr/>
          </p:nvCxnSpPr>
          <p:spPr>
            <a:xfrm rot="5400000">
              <a:off x="1399835" y="873420"/>
              <a:ext cx="0" cy="28321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007546B-D0B4-07D6-6924-2814E046BFD2}"/>
                </a:ext>
              </a:extLst>
            </p:cNvPr>
            <p:cNvCxnSpPr/>
            <p:nvPr/>
          </p:nvCxnSpPr>
          <p:spPr>
            <a:xfrm>
              <a:off x="1259500" y="1891326"/>
              <a:ext cx="269461" cy="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67DC3B9-4622-E351-F3F1-438AAA7E2085}"/>
                </a:ext>
              </a:extLst>
            </p:cNvPr>
            <p:cNvCxnSpPr/>
            <p:nvPr/>
          </p:nvCxnSpPr>
          <p:spPr>
            <a:xfrm rot="5400000">
              <a:off x="1399835" y="1587795"/>
              <a:ext cx="0" cy="283210"/>
            </a:xfrm>
            <a:prstGeom prst="straightConnector1">
              <a:avLst/>
            </a:pr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35" name="Text Box 8">
              <a:extLst>
                <a:ext uri="{FF2B5EF4-FFF2-40B4-BE49-F238E27FC236}">
                  <a16:creationId xmlns:a16="http://schemas.microsoft.com/office/drawing/2014/main" id="{477E4C8D-97C9-F3F8-7004-67244204CADE}"/>
                </a:ext>
              </a:extLst>
            </p:cNvPr>
            <p:cNvSpPr txBox="1"/>
            <p:nvPr/>
          </p:nvSpPr>
          <p:spPr>
            <a:xfrm>
              <a:off x="1533280" y="141899"/>
              <a:ext cx="1086448" cy="1886162"/>
            </a:xfrm>
            <a:prstGeom prst="rect">
              <a:avLst/>
            </a:prstGeom>
            <a:solidFill>
              <a:srgbClr val="B9DE1C"/>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000" b="1" dirty="0">
                  <a:solidFill>
                    <a:schemeClr val="bg1"/>
                  </a:solidFill>
                  <a:latin typeface="Raleway" panose="020B0503030101060003" pitchFamily="34" charset="-18"/>
                  <a:ea typeface="Open Sans" pitchFamily="2" charset="0"/>
                  <a:cs typeface="Open Sans" pitchFamily="2" charset="0"/>
                </a:rPr>
                <a:t>Interpret</a:t>
              </a:r>
              <a:r>
                <a:rPr lang="sl-SI" sz="1200" b="1" dirty="0" err="1">
                  <a:solidFill>
                    <a:schemeClr val="bg1"/>
                  </a:solidFill>
                  <a:latin typeface="Raleway" panose="020B0503030101060003" pitchFamily="34" charset="-18"/>
                  <a:ea typeface="Open Sans" pitchFamily="2" charset="0"/>
                  <a:cs typeface="Open Sans" pitchFamily="2" charset="0"/>
                </a:rPr>
                <a:t>acija</a:t>
              </a:r>
              <a:endParaRPr lang="en-US" sz="1200" b="1" dirty="0">
                <a:solidFill>
                  <a:schemeClr val="bg1"/>
                </a:solidFill>
                <a:effectLst/>
                <a:latin typeface="Raleway" panose="020B0503030101060003" pitchFamily="34" charset="-18"/>
                <a:ea typeface="Open Sans" pitchFamily="2" charset="0"/>
                <a:cs typeface="Open Sans" pitchFamily="2" charset="0"/>
              </a:endParaRPr>
            </a:p>
          </p:txBody>
        </p:sp>
      </p:grpSp>
    </p:spTree>
    <p:extLst>
      <p:ext uri="{BB962C8B-B14F-4D97-AF65-F5344CB8AC3E}">
        <p14:creationId xmlns:p14="http://schemas.microsoft.com/office/powerpoint/2010/main" val="911670615"/>
      </p:ext>
    </p:extLst>
  </p:cSld>
  <p:clrMapOvr>
    <a:masterClrMapping/>
  </p:clrMapOvr>
  <mc:AlternateContent xmlns:mc="http://schemas.openxmlformats.org/markup-compatibility/2006" xmlns:p14="http://schemas.microsoft.com/office/powerpoint/2010/main">
    <mc:Choice Requires="p14">
      <p:transition spd="slow" p14:dur="2000" advTm="56059"/>
    </mc:Choice>
    <mc:Fallback xmlns="">
      <p:transition spd="slow" advTm="5605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1343025"/>
            <a:ext cx="5486400" cy="2619375"/>
          </a:xfrm>
          <a:prstGeom prst="rect">
            <a:avLst/>
          </a:prstGeom>
        </p:spPr>
        <p:txBody>
          <a:bodyPr/>
          <a:lstStyle/>
          <a:p>
            <a:pPr>
              <a:buClr>
                <a:schemeClr val="tx1">
                  <a:lumMod val="65000"/>
                  <a:lumOff val="35000"/>
                </a:schemeClr>
              </a:buClr>
            </a:pPr>
            <a:r>
              <a:rPr lang="en-US" dirty="0" err="1">
                <a:solidFill>
                  <a:schemeClr val="tx1">
                    <a:lumMod val="65000"/>
                    <a:lumOff val="35000"/>
                  </a:schemeClr>
                </a:solidFill>
                <a:latin typeface="Raleway" panose="020B0503030101060003" pitchFamily="34" charset="-18"/>
              </a:rPr>
              <a:t>Razpoložljive</a:t>
            </a:r>
            <a:r>
              <a:rPr lang="en-US" dirty="0">
                <a:solidFill>
                  <a:schemeClr val="tx1">
                    <a:lumMod val="65000"/>
                    <a:lumOff val="35000"/>
                  </a:schemeClr>
                </a:solidFill>
                <a:latin typeface="Raleway" panose="020B0503030101060003" pitchFamily="34" charset="-18"/>
              </a:rPr>
              <a:t> </a:t>
            </a:r>
            <a:r>
              <a:rPr lang="en-US" dirty="0" err="1">
                <a:solidFill>
                  <a:schemeClr val="tx1">
                    <a:lumMod val="65000"/>
                    <a:lumOff val="35000"/>
                  </a:schemeClr>
                </a:solidFill>
                <a:latin typeface="Raleway" panose="020B0503030101060003" pitchFamily="34" charset="-18"/>
              </a:rPr>
              <a:t>baze</a:t>
            </a:r>
            <a:r>
              <a:rPr lang="en-US" dirty="0">
                <a:solidFill>
                  <a:schemeClr val="tx1">
                    <a:lumMod val="65000"/>
                    <a:lumOff val="35000"/>
                  </a:schemeClr>
                </a:solidFill>
                <a:latin typeface="Raleway" panose="020B0503030101060003" pitchFamily="34" charset="-18"/>
              </a:rPr>
              <a:t> </a:t>
            </a:r>
            <a:r>
              <a:rPr lang="en-US" dirty="0" err="1">
                <a:solidFill>
                  <a:schemeClr val="tx1">
                    <a:lumMod val="65000"/>
                    <a:lumOff val="35000"/>
                  </a:schemeClr>
                </a:solidFill>
                <a:latin typeface="Raleway" panose="020B0503030101060003" pitchFamily="34" charset="-18"/>
              </a:rPr>
              <a:t>podatkov</a:t>
            </a:r>
            <a:endParaRPr lang="sl-SI" dirty="0">
              <a:solidFill>
                <a:schemeClr val="tx1">
                  <a:lumMod val="65000"/>
                  <a:lumOff val="35000"/>
                </a:schemeClr>
              </a:solidFill>
              <a:latin typeface="Raleway" panose="020B0503030101060003" pitchFamily="34" charset="-18"/>
            </a:endParaRPr>
          </a:p>
          <a:p>
            <a:pPr>
              <a:buClr>
                <a:schemeClr val="tx1">
                  <a:lumMod val="65000"/>
                  <a:lumOff val="35000"/>
                </a:schemeClr>
              </a:buClr>
            </a:pPr>
            <a:r>
              <a:rPr lang="en-US" dirty="0" err="1">
                <a:solidFill>
                  <a:schemeClr val="tx1">
                    <a:lumMod val="65000"/>
                    <a:lumOff val="35000"/>
                  </a:schemeClr>
                </a:solidFill>
                <a:latin typeface="Raleway" panose="020B0503030101060003" pitchFamily="34" charset="-18"/>
              </a:rPr>
              <a:t>Podatki</a:t>
            </a:r>
            <a:r>
              <a:rPr lang="en-US" dirty="0">
                <a:solidFill>
                  <a:schemeClr val="tx1">
                    <a:lumMod val="65000"/>
                    <a:lumOff val="35000"/>
                  </a:schemeClr>
                </a:solidFill>
                <a:latin typeface="Raleway" panose="020B0503030101060003" pitchFamily="34" charset="-18"/>
              </a:rPr>
              <a:t> </a:t>
            </a:r>
            <a:r>
              <a:rPr lang="en-US" dirty="0" err="1">
                <a:solidFill>
                  <a:schemeClr val="tx1">
                    <a:lumMod val="65000"/>
                    <a:lumOff val="35000"/>
                  </a:schemeClr>
                </a:solidFill>
                <a:latin typeface="Raleway" panose="020B0503030101060003" pitchFamily="34" charset="-18"/>
              </a:rPr>
              <a:t>dobaviteljev</a:t>
            </a:r>
            <a:endParaRPr lang="sl-SI" dirty="0">
              <a:solidFill>
                <a:schemeClr val="tx1">
                  <a:lumMod val="65000"/>
                  <a:lumOff val="35000"/>
                </a:schemeClr>
              </a:solidFill>
              <a:latin typeface="Raleway" panose="020B0503030101060003" pitchFamily="34" charset="-18"/>
            </a:endParaRPr>
          </a:p>
          <a:p>
            <a:pPr>
              <a:buClr>
                <a:schemeClr val="tx1">
                  <a:lumMod val="65000"/>
                  <a:lumOff val="35000"/>
                </a:schemeClr>
              </a:buClr>
            </a:pPr>
            <a:r>
              <a:rPr lang="en-US" dirty="0" err="1">
                <a:solidFill>
                  <a:schemeClr val="tx1">
                    <a:lumMod val="65000"/>
                    <a:lumOff val="35000"/>
                  </a:schemeClr>
                </a:solidFill>
                <a:latin typeface="Raleway" panose="020B0503030101060003" pitchFamily="34" charset="-18"/>
              </a:rPr>
              <a:t>Napredni</a:t>
            </a:r>
            <a:r>
              <a:rPr lang="en-US" dirty="0">
                <a:solidFill>
                  <a:schemeClr val="tx1">
                    <a:lumMod val="65000"/>
                    <a:lumOff val="35000"/>
                  </a:schemeClr>
                </a:solidFill>
                <a:latin typeface="Raleway" panose="020B0503030101060003" pitchFamily="34" charset="-18"/>
              </a:rPr>
              <a:t> </a:t>
            </a:r>
            <a:r>
              <a:rPr lang="en-US" dirty="0" err="1">
                <a:solidFill>
                  <a:schemeClr val="tx1">
                    <a:lumMod val="65000"/>
                    <a:lumOff val="35000"/>
                  </a:schemeClr>
                </a:solidFill>
                <a:latin typeface="Raleway" panose="020B0503030101060003" pitchFamily="34" charset="-18"/>
              </a:rPr>
              <a:t>seznam</a:t>
            </a:r>
            <a:r>
              <a:rPr lang="en-US" dirty="0">
                <a:solidFill>
                  <a:schemeClr val="tx1">
                    <a:lumMod val="65000"/>
                    <a:lumOff val="35000"/>
                  </a:schemeClr>
                </a:solidFill>
                <a:latin typeface="Raleway" panose="020B0503030101060003" pitchFamily="34" charset="-18"/>
              </a:rPr>
              <a:t> </a:t>
            </a:r>
            <a:r>
              <a:rPr lang="en-US" dirty="0" err="1">
                <a:solidFill>
                  <a:schemeClr val="tx1">
                    <a:lumMod val="65000"/>
                    <a:lumOff val="35000"/>
                  </a:schemeClr>
                </a:solidFill>
                <a:latin typeface="Raleway" panose="020B0503030101060003" pitchFamily="34" charset="-18"/>
              </a:rPr>
              <a:t>materialov</a:t>
            </a:r>
            <a:r>
              <a:rPr lang="en-US" dirty="0">
                <a:solidFill>
                  <a:schemeClr val="tx1">
                    <a:lumMod val="65000"/>
                    <a:lumOff val="35000"/>
                  </a:schemeClr>
                </a:solidFill>
                <a:latin typeface="Raleway" panose="020B0503030101060003" pitchFamily="34" charset="-18"/>
              </a:rPr>
              <a:t> in </a:t>
            </a:r>
            <a:r>
              <a:rPr lang="en-US" dirty="0" err="1">
                <a:solidFill>
                  <a:schemeClr val="tx1">
                    <a:lumMod val="65000"/>
                    <a:lumOff val="35000"/>
                  </a:schemeClr>
                </a:solidFill>
                <a:latin typeface="Raleway" panose="020B0503030101060003" pitchFamily="34" charset="-18"/>
              </a:rPr>
              <a:t>njihove</a:t>
            </a:r>
            <a:r>
              <a:rPr lang="en-US" dirty="0">
                <a:solidFill>
                  <a:schemeClr val="tx1">
                    <a:lumMod val="65000"/>
                    <a:lumOff val="35000"/>
                  </a:schemeClr>
                </a:solidFill>
                <a:latin typeface="Raleway" panose="020B0503030101060003" pitchFamily="34" charset="-18"/>
              </a:rPr>
              <a:t> mase</a:t>
            </a:r>
            <a:endParaRPr lang="sl-SI" dirty="0">
              <a:solidFill>
                <a:schemeClr val="tx1">
                  <a:lumMod val="65000"/>
                  <a:lumOff val="35000"/>
                </a:schemeClr>
              </a:solidFill>
              <a:latin typeface="Raleway" panose="020B0503030101060003" pitchFamily="34" charset="-18"/>
            </a:endParaRPr>
          </a:p>
          <a:p>
            <a:pPr>
              <a:buClr>
                <a:schemeClr val="tx1">
                  <a:lumMod val="65000"/>
                  <a:lumOff val="35000"/>
                </a:schemeClr>
              </a:buClr>
            </a:pPr>
            <a:r>
              <a:rPr lang="en-US" dirty="0" err="1">
                <a:solidFill>
                  <a:schemeClr val="tx1">
                    <a:lumMod val="65000"/>
                    <a:lumOff val="35000"/>
                  </a:schemeClr>
                </a:solidFill>
                <a:latin typeface="Raleway" panose="020B0503030101060003" pitchFamily="34" charset="-18"/>
              </a:rPr>
              <a:t>Obratno</a:t>
            </a:r>
            <a:r>
              <a:rPr lang="en-US" dirty="0">
                <a:solidFill>
                  <a:schemeClr val="tx1">
                    <a:lumMod val="65000"/>
                    <a:lumOff val="35000"/>
                  </a:schemeClr>
                </a:solidFill>
                <a:latin typeface="Raleway" panose="020B0503030101060003" pitchFamily="34" charset="-18"/>
              </a:rPr>
              <a:t> </a:t>
            </a:r>
            <a:r>
              <a:rPr lang="en-US" dirty="0" err="1">
                <a:solidFill>
                  <a:schemeClr val="tx1">
                    <a:lumMod val="65000"/>
                    <a:lumOff val="35000"/>
                  </a:schemeClr>
                </a:solidFill>
                <a:latin typeface="Raleway" panose="020B0503030101060003" pitchFamily="34" charset="-18"/>
              </a:rPr>
              <a:t>inženirstvo</a:t>
            </a:r>
            <a:endParaRPr lang="sl-SI" dirty="0">
              <a:solidFill>
                <a:schemeClr val="tx1">
                  <a:lumMod val="65000"/>
                  <a:lumOff val="35000"/>
                </a:schemeClr>
              </a:solidFill>
              <a:latin typeface="Raleway" panose="020B0503030101060003" pitchFamily="34" charset="-18"/>
            </a:endParaRPr>
          </a:p>
          <a:p>
            <a:pPr>
              <a:buClr>
                <a:schemeClr val="tx1">
                  <a:lumMod val="65000"/>
                  <a:lumOff val="35000"/>
                </a:schemeClr>
              </a:buClr>
            </a:pPr>
            <a:r>
              <a:rPr lang="en-US" dirty="0" err="1">
                <a:solidFill>
                  <a:schemeClr val="tx1">
                    <a:lumMod val="65000"/>
                    <a:lumOff val="35000"/>
                  </a:schemeClr>
                </a:solidFill>
                <a:latin typeface="Raleway" panose="020B0503030101060003" pitchFamily="34" charset="-18"/>
              </a:rPr>
              <a:t>Literatura</a:t>
            </a:r>
            <a:endParaRPr lang="sl-SI" dirty="0">
              <a:solidFill>
                <a:schemeClr val="tx1">
                  <a:lumMod val="65000"/>
                  <a:lumOff val="35000"/>
                </a:schemeClr>
              </a:solidFill>
              <a:latin typeface="Raleway" panose="020B0503030101060003" pitchFamily="34" charset="-18"/>
            </a:endParaRPr>
          </a:p>
          <a:p>
            <a:pPr>
              <a:buClr>
                <a:schemeClr val="tx1">
                  <a:lumMod val="65000"/>
                  <a:lumOff val="35000"/>
                </a:schemeClr>
              </a:buClr>
            </a:pPr>
            <a:r>
              <a:rPr lang="en-US" dirty="0" err="1">
                <a:solidFill>
                  <a:schemeClr val="tx1">
                    <a:lumMod val="65000"/>
                    <a:lumOff val="35000"/>
                  </a:schemeClr>
                </a:solidFill>
                <a:latin typeface="Raleway" panose="020B0503030101060003" pitchFamily="34" charset="-18"/>
              </a:rPr>
              <a:t>Primarno</a:t>
            </a:r>
            <a:r>
              <a:rPr lang="en-US" dirty="0">
                <a:solidFill>
                  <a:schemeClr val="tx1">
                    <a:lumMod val="65000"/>
                    <a:lumOff val="35000"/>
                  </a:schemeClr>
                </a:solidFill>
                <a:latin typeface="Raleway" panose="020B0503030101060003" pitchFamily="34" charset="-18"/>
              </a:rPr>
              <a:t> </a:t>
            </a:r>
            <a:r>
              <a:rPr lang="en-US" dirty="0" err="1">
                <a:solidFill>
                  <a:schemeClr val="tx1">
                    <a:lumMod val="65000"/>
                    <a:lumOff val="35000"/>
                  </a:schemeClr>
                </a:solidFill>
                <a:latin typeface="Raleway" panose="020B0503030101060003" pitchFamily="34" charset="-18"/>
              </a:rPr>
              <a:t>zbiranje</a:t>
            </a:r>
            <a:r>
              <a:rPr lang="en-US" dirty="0">
                <a:solidFill>
                  <a:schemeClr val="tx1">
                    <a:lumMod val="65000"/>
                    <a:lumOff val="35000"/>
                  </a:schemeClr>
                </a:solidFill>
                <a:latin typeface="Raleway" panose="020B0503030101060003" pitchFamily="34" charset="-18"/>
              </a:rPr>
              <a:t> </a:t>
            </a:r>
            <a:r>
              <a:rPr lang="en-US" dirty="0" err="1">
                <a:solidFill>
                  <a:schemeClr val="tx1">
                    <a:lumMod val="65000"/>
                    <a:lumOff val="35000"/>
                  </a:schemeClr>
                </a:solidFill>
                <a:latin typeface="Raleway" panose="020B0503030101060003" pitchFamily="34" charset="-18"/>
              </a:rPr>
              <a:t>podatkov</a:t>
            </a:r>
            <a:endParaRPr lang="en-GB" dirty="0">
              <a:latin typeface="Raleway" panose="020B0503030101060003" pitchFamily="34" charset="-18"/>
            </a:endParaRPr>
          </a:p>
        </p:txBody>
      </p:sp>
      <p:sp>
        <p:nvSpPr>
          <p:cNvPr id="3" name="Title 2"/>
          <p:cNvSpPr>
            <a:spLocks noGrp="1"/>
          </p:cNvSpPr>
          <p:nvPr>
            <p:ph type="title" idx="4294967295"/>
          </p:nvPr>
        </p:nvSpPr>
        <p:spPr>
          <a:xfrm>
            <a:off x="0" y="274638"/>
            <a:ext cx="10972800" cy="1143000"/>
          </a:xfrm>
          <a:prstGeom prst="rect">
            <a:avLst/>
          </a:prstGeom>
        </p:spPr>
        <p:txBody>
          <a:bodyPr/>
          <a:lstStyle/>
          <a:p>
            <a:r>
              <a:rPr lang="en-GB" dirty="0" err="1">
                <a:solidFill>
                  <a:schemeClr val="tx1"/>
                </a:solidFill>
              </a:rPr>
              <a:t>Zbiranje</a:t>
            </a:r>
            <a:r>
              <a:rPr lang="en-GB" dirty="0">
                <a:solidFill>
                  <a:schemeClr val="tx1"/>
                </a:solidFill>
              </a:rPr>
              <a:t> </a:t>
            </a:r>
            <a:r>
              <a:rPr lang="en-GB" dirty="0" err="1">
                <a:solidFill>
                  <a:schemeClr val="tx1"/>
                </a:solidFill>
              </a:rPr>
              <a:t>podatkov</a:t>
            </a:r>
            <a:r>
              <a:rPr lang="sl-SI" dirty="0">
                <a:solidFill>
                  <a:schemeClr val="tx1"/>
                </a:solidFill>
              </a:rPr>
              <a:t> (Primarni)</a:t>
            </a:r>
            <a:endParaRPr lang="en-GB" dirty="0">
              <a:solidFill>
                <a:srgbClr val="00B1F1"/>
              </a:solidFill>
            </a:endParaRPr>
          </a:p>
        </p:txBody>
      </p:sp>
      <p:pic>
        <p:nvPicPr>
          <p:cNvPr id="5" name="Picture 3" descr="C:\Users\UTENTE\Documents\ISABELLA\6_ DOTTORATO-Ing.Ambientale\15_Esame_Finale\Presentazione\metodologia\Metodologia_2_unico2.png">
            <a:extLst>
              <a:ext uri="{FF2B5EF4-FFF2-40B4-BE49-F238E27FC236}">
                <a16:creationId xmlns:a16="http://schemas.microsoft.com/office/drawing/2014/main" id="{0558526A-5385-DF4F-8D41-B892B55464D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57400" y="3662085"/>
            <a:ext cx="3429000" cy="3167340"/>
          </a:xfrm>
          <a:prstGeom prst="rect">
            <a:avLst/>
          </a:prstGeom>
          <a:noFill/>
        </p:spPr>
      </p:pic>
    </p:spTree>
    <p:extLst>
      <p:ext uri="{BB962C8B-B14F-4D97-AF65-F5344CB8AC3E}">
        <p14:creationId xmlns:p14="http://schemas.microsoft.com/office/powerpoint/2010/main" val="1927736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2044708" y="1265548"/>
            <a:ext cx="9986387" cy="88659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b="1" u="sng" dirty="0">
                <a:latin typeface="Raleway" panose="020B0503030101060003" pitchFamily="34" charset="-18"/>
                <a:ea typeface="Open Sans" pitchFamily="2" charset="0"/>
                <a:cs typeface="Open Sans" pitchFamily="2" charset="0"/>
              </a:rPr>
              <a:t>Z</a:t>
            </a:r>
            <a:r>
              <a:rPr lang="sl-SI" sz="2400" b="1" u="sng" dirty="0" err="1">
                <a:latin typeface="Raleway" panose="020B0503030101060003" pitchFamily="34" charset="-18"/>
                <a:ea typeface="Open Sans" pitchFamily="2" charset="0"/>
                <a:cs typeface="Open Sans" pitchFamily="2" charset="0"/>
              </a:rPr>
              <a:t>biranje</a:t>
            </a:r>
            <a:r>
              <a:rPr lang="sl-SI" sz="2400" b="1" u="sng" dirty="0">
                <a:latin typeface="Raleway" panose="020B0503030101060003" pitchFamily="34" charset="-18"/>
                <a:ea typeface="Open Sans" pitchFamily="2" charset="0"/>
                <a:cs typeface="Open Sans" pitchFamily="2" charset="0"/>
              </a:rPr>
              <a:t> po</a:t>
            </a:r>
            <a:r>
              <a:rPr lang="en-US" sz="2400" b="1" u="sng" dirty="0" err="1">
                <a:latin typeface="Raleway" panose="020B0503030101060003" pitchFamily="34" charset="-18"/>
                <a:ea typeface="Open Sans" pitchFamily="2" charset="0"/>
                <a:cs typeface="Open Sans" pitchFamily="2" charset="0"/>
              </a:rPr>
              <a:t>datk</a:t>
            </a:r>
            <a:r>
              <a:rPr lang="sl-SI" sz="2400" b="1" u="sng" dirty="0">
                <a:latin typeface="Raleway" panose="020B0503030101060003" pitchFamily="34" charset="-18"/>
                <a:ea typeface="Open Sans" pitchFamily="2" charset="0"/>
                <a:cs typeface="Open Sans" pitchFamily="2" charset="0"/>
              </a:rPr>
              <a:t>ov</a:t>
            </a:r>
            <a:r>
              <a:rPr lang="en-US" sz="2400" b="1" u="sng" dirty="0">
                <a:latin typeface="Raleway" panose="020B0503030101060003" pitchFamily="34" charset="-18"/>
                <a:ea typeface="Open Sans" pitchFamily="2" charset="0"/>
                <a:cs typeface="Open Sans" pitchFamily="2" charset="0"/>
              </a:rPr>
              <a:t> in </a:t>
            </a:r>
            <a:r>
              <a:rPr lang="en-US" sz="2400" b="1" u="sng" dirty="0" err="1">
                <a:latin typeface="Raleway" panose="020B0503030101060003" pitchFamily="34" charset="-18"/>
                <a:ea typeface="Open Sans" pitchFamily="2" charset="0"/>
                <a:cs typeface="Open Sans" pitchFamily="2" charset="0"/>
              </a:rPr>
              <a:t>razvr</a:t>
            </a:r>
            <a:r>
              <a:rPr lang="sl-SI" sz="2400" b="1" u="sng" dirty="0" err="1">
                <a:latin typeface="Raleway" panose="020B0503030101060003" pitchFamily="34" charset="-18"/>
                <a:ea typeface="Open Sans" pitchFamily="2" charset="0"/>
                <a:cs typeface="Open Sans" pitchFamily="2" charset="0"/>
              </a:rPr>
              <a:t>ščanje</a:t>
            </a:r>
            <a:r>
              <a:rPr lang="en-US" sz="2400" b="1" u="sng" dirty="0">
                <a:latin typeface="Raleway" panose="020B0503030101060003" pitchFamily="34" charset="-18"/>
                <a:ea typeface="Open Sans" pitchFamily="2" charset="0"/>
                <a:cs typeface="Open Sans" pitchFamily="2" charset="0"/>
              </a:rPr>
              <a:t> </a:t>
            </a:r>
            <a:r>
              <a:rPr lang="sl-SI" sz="2400" b="1" u="sng" dirty="0">
                <a:latin typeface="Raleway" panose="020B0503030101060003" pitchFamily="34" charset="-18"/>
                <a:ea typeface="Open Sans" pitchFamily="2" charset="0"/>
                <a:cs typeface="Open Sans" pitchFamily="2" charset="0"/>
              </a:rPr>
              <a:t>med</a:t>
            </a:r>
            <a:r>
              <a:rPr lang="en-US" sz="2400" b="1" u="sng" dirty="0">
                <a:latin typeface="Raleway" panose="020B0503030101060003" pitchFamily="34" charset="-18"/>
                <a:ea typeface="Open Sans" pitchFamily="2" charset="0"/>
                <a:cs typeface="Open Sans" pitchFamily="2" charset="0"/>
              </a:rPr>
              <a:t> </a:t>
            </a:r>
            <a:r>
              <a:rPr lang="en-US" sz="2400" b="1" u="sng" dirty="0" err="1">
                <a:latin typeface="Raleway" panose="020B0503030101060003" pitchFamily="34" charset="-18"/>
                <a:ea typeface="Open Sans" pitchFamily="2" charset="0"/>
                <a:cs typeface="Open Sans" pitchFamily="2" charset="0"/>
              </a:rPr>
              <a:t>glavn</a:t>
            </a:r>
            <a:r>
              <a:rPr lang="sl-SI" sz="2400" b="1" u="sng" dirty="0">
                <a:latin typeface="Raleway" panose="020B0503030101060003" pitchFamily="34" charset="-18"/>
                <a:ea typeface="Open Sans" pitchFamily="2" charset="0"/>
                <a:cs typeface="Open Sans" pitchFamily="2" charset="0"/>
              </a:rPr>
              <a:t>e</a:t>
            </a:r>
            <a:r>
              <a:rPr lang="en-US" sz="2400" b="1" u="sng" dirty="0">
                <a:latin typeface="Raleway" panose="020B0503030101060003" pitchFamily="34" charset="-18"/>
                <a:ea typeface="Open Sans" pitchFamily="2" charset="0"/>
                <a:cs typeface="Open Sans" pitchFamily="2" charset="0"/>
              </a:rPr>
              <a:t> </a:t>
            </a:r>
            <a:r>
              <a:rPr lang="en-US" sz="2400" b="1" u="sng" dirty="0" err="1">
                <a:latin typeface="Raleway" panose="020B0503030101060003" pitchFamily="34" charset="-18"/>
                <a:ea typeface="Open Sans" pitchFamily="2" charset="0"/>
                <a:cs typeface="Open Sans" pitchFamily="2" charset="0"/>
              </a:rPr>
              <a:t>postavk</a:t>
            </a:r>
            <a:r>
              <a:rPr lang="sl-SI" sz="2400" b="1" u="sng" dirty="0">
                <a:latin typeface="Raleway" panose="020B0503030101060003" pitchFamily="34" charset="-18"/>
                <a:ea typeface="Open Sans" pitchFamily="2" charset="0"/>
                <a:cs typeface="Open Sans" pitchFamily="2" charset="0"/>
              </a:rPr>
              <a:t>e:</a:t>
            </a:r>
            <a:endParaRPr lang="en-US" sz="2400" b="1" u="sng" dirty="0">
              <a:latin typeface="Raleway" panose="020B0503030101060003" pitchFamily="34" charset="-18"/>
              <a:ea typeface="Open Sans" pitchFamily="2" charset="0"/>
              <a:cs typeface="Open Sans" pitchFamily="2" charset="0"/>
            </a:endParaRPr>
          </a:p>
        </p:txBody>
      </p:sp>
      <p:sp>
        <p:nvSpPr>
          <p:cNvPr id="3" name="Rectangle 2"/>
          <p:cNvSpPr/>
          <p:nvPr/>
        </p:nvSpPr>
        <p:spPr>
          <a:xfrm>
            <a:off x="1929191" y="2235230"/>
            <a:ext cx="36576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200" b="1" dirty="0">
                <a:latin typeface="Raleway" panose="020B0503030101060003" pitchFamily="34" charset="-18"/>
                <a:ea typeface="Open Sans" pitchFamily="2" charset="0"/>
                <a:cs typeface="Open Sans" pitchFamily="2" charset="0"/>
              </a:rPr>
              <a:t>Vtoki energije</a:t>
            </a:r>
            <a:r>
              <a:rPr lang="en-US" sz="2200" b="1" dirty="0">
                <a:latin typeface="Raleway" panose="020B0503030101060003" pitchFamily="34" charset="-18"/>
                <a:ea typeface="Open Sans" pitchFamily="2" charset="0"/>
                <a:cs typeface="Open Sans" pitchFamily="2" charset="0"/>
              </a:rPr>
              <a:t>, </a:t>
            </a:r>
            <a:r>
              <a:rPr lang="sl-SI" sz="2200" b="1" dirty="0">
                <a:latin typeface="Raleway" panose="020B0503030101060003" pitchFamily="34" charset="-18"/>
                <a:ea typeface="Open Sans" pitchFamily="2" charset="0"/>
                <a:cs typeface="Open Sans" pitchFamily="2" charset="0"/>
              </a:rPr>
              <a:t>toki surovin</a:t>
            </a:r>
            <a:r>
              <a:rPr lang="en-US" sz="2200" b="1" dirty="0">
                <a:latin typeface="Raleway" panose="020B0503030101060003" pitchFamily="34" charset="-18"/>
                <a:ea typeface="Open Sans" pitchFamily="2" charset="0"/>
                <a:cs typeface="Open Sans" pitchFamily="2" charset="0"/>
              </a:rPr>
              <a:t>, </a:t>
            </a:r>
            <a:r>
              <a:rPr lang="sl-SI" sz="2200" b="1" dirty="0">
                <a:latin typeface="Raleway" panose="020B0503030101060003" pitchFamily="34" charset="-18"/>
                <a:ea typeface="Open Sans" pitchFamily="2" charset="0"/>
                <a:cs typeface="Open Sans" pitchFamily="2" charset="0"/>
              </a:rPr>
              <a:t>vtoki pomožnih materialov</a:t>
            </a:r>
            <a:r>
              <a:rPr lang="en-US" sz="2200" b="1" dirty="0">
                <a:latin typeface="Raleway" panose="020B0503030101060003" pitchFamily="34" charset="-18"/>
                <a:ea typeface="Open Sans" pitchFamily="2" charset="0"/>
                <a:cs typeface="Open Sans" pitchFamily="2" charset="0"/>
              </a:rPr>
              <a:t>, </a:t>
            </a:r>
            <a:r>
              <a:rPr lang="en-US" sz="2200" b="1" dirty="0" err="1">
                <a:latin typeface="Raleway" panose="020B0503030101060003" pitchFamily="34" charset="-18"/>
                <a:ea typeface="Open Sans" pitchFamily="2" charset="0"/>
                <a:cs typeface="Open Sans" pitchFamily="2" charset="0"/>
              </a:rPr>
              <a:t>drugih</a:t>
            </a:r>
            <a:r>
              <a:rPr lang="en-US" sz="2200" b="1" dirty="0">
                <a:latin typeface="Raleway" panose="020B0503030101060003" pitchFamily="34" charset="-18"/>
                <a:ea typeface="Open Sans" pitchFamily="2" charset="0"/>
                <a:cs typeface="Open Sans" pitchFamily="2" charset="0"/>
              </a:rPr>
              <a:t> </a:t>
            </a:r>
            <a:r>
              <a:rPr lang="en-US" sz="2200" b="1" dirty="0" err="1">
                <a:latin typeface="Raleway" panose="020B0503030101060003" pitchFamily="34" charset="-18"/>
                <a:ea typeface="Open Sans" pitchFamily="2" charset="0"/>
                <a:cs typeface="Open Sans" pitchFamily="2" charset="0"/>
              </a:rPr>
              <a:t>fizičnih</a:t>
            </a:r>
            <a:r>
              <a:rPr lang="en-US" sz="2200" b="1" dirty="0">
                <a:latin typeface="Raleway" panose="020B0503030101060003" pitchFamily="34" charset="-18"/>
                <a:ea typeface="Open Sans" pitchFamily="2" charset="0"/>
                <a:cs typeface="Open Sans" pitchFamily="2" charset="0"/>
              </a:rPr>
              <a:t> </a:t>
            </a:r>
            <a:r>
              <a:rPr lang="en-US" sz="2200" b="1" dirty="0" err="1">
                <a:latin typeface="Raleway" panose="020B0503030101060003" pitchFamily="34" charset="-18"/>
                <a:ea typeface="Open Sans" pitchFamily="2" charset="0"/>
                <a:cs typeface="Open Sans" pitchFamily="2" charset="0"/>
              </a:rPr>
              <a:t>vložkov</a:t>
            </a:r>
            <a:endParaRPr lang="en-US" sz="2200" b="1" dirty="0">
              <a:latin typeface="Raleway" panose="020B0503030101060003" pitchFamily="34" charset="-18"/>
              <a:ea typeface="Open Sans" pitchFamily="2" charset="0"/>
              <a:cs typeface="Open Sans" pitchFamily="2" charset="0"/>
            </a:endParaRPr>
          </a:p>
        </p:txBody>
      </p:sp>
      <p:sp>
        <p:nvSpPr>
          <p:cNvPr id="9" name="Rectangle 8"/>
          <p:cNvSpPr/>
          <p:nvPr/>
        </p:nvSpPr>
        <p:spPr>
          <a:xfrm>
            <a:off x="5940233" y="2235230"/>
            <a:ext cx="36576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200" b="1" dirty="0">
                <a:latin typeface="Raleway" panose="020B0503030101060003" pitchFamily="34" charset="-18"/>
                <a:ea typeface="Open Sans" pitchFamily="2" charset="0"/>
                <a:cs typeface="Open Sans" pitchFamily="2" charset="0"/>
              </a:rPr>
              <a:t>Izpusti v zrak, vodo in prst</a:t>
            </a:r>
            <a:endParaRPr lang="en-US" sz="2200" b="1" dirty="0">
              <a:latin typeface="Raleway" panose="020B0503030101060003" pitchFamily="34" charset="-18"/>
              <a:ea typeface="Open Sans" pitchFamily="2" charset="0"/>
              <a:cs typeface="Open Sans" pitchFamily="2" charset="0"/>
            </a:endParaRPr>
          </a:p>
        </p:txBody>
      </p:sp>
      <p:sp>
        <p:nvSpPr>
          <p:cNvPr id="10" name="Rectangle 9"/>
          <p:cNvSpPr/>
          <p:nvPr/>
        </p:nvSpPr>
        <p:spPr>
          <a:xfrm>
            <a:off x="1929191" y="4391468"/>
            <a:ext cx="36576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Raleway" panose="020B0503030101060003" pitchFamily="34" charset="-18"/>
                <a:ea typeface="Open Sans" pitchFamily="2" charset="0"/>
                <a:cs typeface="Open Sans" pitchFamily="2" charset="0"/>
              </a:rPr>
              <a:t>Pro</a:t>
            </a:r>
            <a:r>
              <a:rPr lang="sl-SI" sz="2200" b="1" dirty="0">
                <a:latin typeface="Raleway" panose="020B0503030101060003" pitchFamily="34" charset="-18"/>
                <a:ea typeface="Open Sans" pitchFamily="2" charset="0"/>
                <a:cs typeface="Open Sans" pitchFamily="2" charset="0"/>
              </a:rPr>
              <a:t>izvodi</a:t>
            </a:r>
            <a:r>
              <a:rPr lang="en-US" sz="2200" b="1" dirty="0">
                <a:latin typeface="Raleway" panose="020B0503030101060003" pitchFamily="34" charset="-18"/>
                <a:ea typeface="Open Sans" pitchFamily="2" charset="0"/>
                <a:cs typeface="Open Sans" pitchFamily="2" charset="0"/>
              </a:rPr>
              <a:t>, </a:t>
            </a:r>
            <a:r>
              <a:rPr lang="sl-SI" sz="2200" b="1" dirty="0">
                <a:latin typeface="Raleway" panose="020B0503030101060003" pitchFamily="34" charset="-18"/>
                <a:ea typeface="Open Sans" pitchFamily="2" charset="0"/>
                <a:cs typeface="Open Sans" pitchFamily="2" charset="0"/>
              </a:rPr>
              <a:t>s</a:t>
            </a:r>
            <a:r>
              <a:rPr lang="en-US" sz="2200" b="1" dirty="0">
                <a:latin typeface="Raleway" panose="020B0503030101060003" pitchFamily="34" charset="-18"/>
                <a:ea typeface="Open Sans" pitchFamily="2" charset="0"/>
                <a:cs typeface="Open Sans" pitchFamily="2" charset="0"/>
              </a:rPr>
              <a:t>o-pro</a:t>
            </a:r>
            <a:r>
              <a:rPr lang="sl-SI" sz="2200" b="1" dirty="0">
                <a:latin typeface="Raleway" panose="020B0503030101060003" pitchFamily="34" charset="-18"/>
                <a:ea typeface="Open Sans" pitchFamily="2" charset="0"/>
                <a:cs typeface="Open Sans" pitchFamily="2" charset="0"/>
              </a:rPr>
              <a:t>izvodi</a:t>
            </a:r>
            <a:r>
              <a:rPr lang="en-US" sz="2200" b="1" dirty="0">
                <a:latin typeface="Raleway" panose="020B0503030101060003" pitchFamily="34" charset="-18"/>
                <a:ea typeface="Open Sans" pitchFamily="2" charset="0"/>
                <a:cs typeface="Open Sans" pitchFamily="2" charset="0"/>
              </a:rPr>
              <a:t> </a:t>
            </a:r>
            <a:r>
              <a:rPr lang="sl-SI" sz="2200" b="1" dirty="0">
                <a:latin typeface="Raleway" panose="020B0503030101060003" pitchFamily="34" charset="-18"/>
                <a:ea typeface="Open Sans" pitchFamily="2" charset="0"/>
                <a:cs typeface="Open Sans" pitchFamily="2" charset="0"/>
              </a:rPr>
              <a:t>in</a:t>
            </a:r>
            <a:r>
              <a:rPr lang="en-US" sz="2200" b="1" dirty="0">
                <a:latin typeface="Raleway" panose="020B0503030101060003" pitchFamily="34" charset="-18"/>
                <a:ea typeface="Open Sans" pitchFamily="2" charset="0"/>
                <a:cs typeface="Open Sans" pitchFamily="2" charset="0"/>
              </a:rPr>
              <a:t> </a:t>
            </a:r>
            <a:r>
              <a:rPr lang="sl-SI" sz="2200" b="1" dirty="0">
                <a:latin typeface="Raleway" panose="020B0503030101060003" pitchFamily="34" charset="-18"/>
                <a:ea typeface="Open Sans" pitchFamily="2" charset="0"/>
                <a:cs typeface="Open Sans" pitchFamily="2" charset="0"/>
              </a:rPr>
              <a:t>odpadki</a:t>
            </a:r>
            <a:endParaRPr lang="en-US" sz="2200" b="1" dirty="0">
              <a:latin typeface="Raleway" panose="020B0503030101060003" pitchFamily="34" charset="-18"/>
              <a:ea typeface="Open Sans" pitchFamily="2" charset="0"/>
              <a:cs typeface="Open Sans" pitchFamily="2" charset="0"/>
            </a:endParaRPr>
          </a:p>
        </p:txBody>
      </p:sp>
      <p:sp>
        <p:nvSpPr>
          <p:cNvPr id="11" name="Rectangle 10"/>
          <p:cNvSpPr/>
          <p:nvPr/>
        </p:nvSpPr>
        <p:spPr>
          <a:xfrm>
            <a:off x="5940233" y="4391468"/>
            <a:ext cx="36576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200" b="1" dirty="0">
                <a:latin typeface="Raleway" panose="020B0503030101060003" pitchFamily="34" charset="-18"/>
                <a:ea typeface="Open Sans" pitchFamily="2" charset="0"/>
                <a:cs typeface="Open Sans" pitchFamily="2" charset="0"/>
              </a:rPr>
              <a:t>Drugi </a:t>
            </a:r>
            <a:r>
              <a:rPr lang="sl-SI" sz="2200" b="1" dirty="0" err="1">
                <a:latin typeface="Raleway" panose="020B0503030101060003" pitchFamily="34" charset="-18"/>
                <a:ea typeface="Open Sans" pitchFamily="2" charset="0"/>
                <a:cs typeface="Open Sans" pitchFamily="2" charset="0"/>
              </a:rPr>
              <a:t>okoljski</a:t>
            </a:r>
            <a:r>
              <a:rPr lang="sl-SI" sz="2200" b="1" dirty="0">
                <a:latin typeface="Raleway" panose="020B0503030101060003" pitchFamily="34" charset="-18"/>
                <a:ea typeface="Open Sans" pitchFamily="2" charset="0"/>
                <a:cs typeface="Open Sans" pitchFamily="2" charset="0"/>
              </a:rPr>
              <a:t> vidiki</a:t>
            </a:r>
            <a:endParaRPr lang="en-US" sz="2200" b="1" dirty="0">
              <a:latin typeface="Raleway" panose="020B0503030101060003" pitchFamily="34" charset="-18"/>
              <a:ea typeface="Open Sans" pitchFamily="2" charset="0"/>
              <a:cs typeface="Open Sans" pitchFamily="2" charset="0"/>
            </a:endParaRPr>
          </a:p>
        </p:txBody>
      </p:sp>
      <p:cxnSp>
        <p:nvCxnSpPr>
          <p:cNvPr id="5" name="Straight Connector 4"/>
          <p:cNvCxnSpPr/>
          <p:nvPr/>
        </p:nvCxnSpPr>
        <p:spPr>
          <a:xfrm>
            <a:off x="5764348" y="2220716"/>
            <a:ext cx="0" cy="3985038"/>
          </a:xfrm>
          <a:prstGeom prst="line">
            <a:avLst/>
          </a:prstGeom>
          <a:ln w="38100">
            <a:solidFill>
              <a:srgbClr val="A2C21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929191" y="4230199"/>
            <a:ext cx="7668642" cy="0"/>
          </a:xfrm>
          <a:prstGeom prst="line">
            <a:avLst/>
          </a:prstGeom>
          <a:ln w="38100">
            <a:solidFill>
              <a:srgbClr val="A2C219"/>
            </a:solidFill>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1929191" y="-82518"/>
            <a:ext cx="8196586" cy="111251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sl-SI" sz="4800" dirty="0">
                <a:solidFill>
                  <a:srgbClr val="222B53"/>
                </a:solidFill>
                <a:latin typeface="Raleway Black" panose="020B0A03030101060003" pitchFamily="34" charset="-18"/>
                <a:ea typeface="Open Sans ExtraBold" pitchFamily="2" charset="0"/>
                <a:cs typeface="Open Sans ExtraBold" pitchFamily="2" charset="0"/>
              </a:rPr>
              <a:t>Razvrščanje podatkov</a:t>
            </a:r>
            <a:endParaRPr lang="en-US" sz="4800" dirty="0">
              <a:solidFill>
                <a:srgbClr val="222B53"/>
              </a:solidFill>
              <a:latin typeface="Raleway Black" panose="020B0A03030101060003" pitchFamily="34" charset="-18"/>
              <a:ea typeface="Open Sans ExtraBold" pitchFamily="2" charset="0"/>
              <a:cs typeface="Open Sans ExtraBold" pitchFamily="2" charset="0"/>
            </a:endParaRPr>
          </a:p>
        </p:txBody>
      </p:sp>
    </p:spTree>
    <p:extLst>
      <p:ext uri="{BB962C8B-B14F-4D97-AF65-F5344CB8AC3E}">
        <p14:creationId xmlns:p14="http://schemas.microsoft.com/office/powerpoint/2010/main" val="3267107799"/>
      </p:ext>
    </p:extLst>
  </p:cSld>
  <p:clrMapOvr>
    <a:masterClrMapping/>
  </p:clrMapOvr>
  <mc:AlternateContent xmlns:mc="http://schemas.openxmlformats.org/markup-compatibility/2006" xmlns:p14="http://schemas.microsoft.com/office/powerpoint/2010/main">
    <mc:Choice Requires="p14">
      <p:transition spd="slow" p14:dur="2000" advTm="27308"/>
    </mc:Choice>
    <mc:Fallback xmlns="">
      <p:transition spd="slow" advTm="2730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B895F-85F5-2CC1-0E82-36036F9F8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AC130E-A328-E657-047A-8D43C17B733C}"/>
              </a:ext>
            </a:extLst>
          </p:cNvPr>
          <p:cNvSpPr>
            <a:spLocks noGrp="1"/>
          </p:cNvSpPr>
          <p:nvPr>
            <p:ph type="ctrTitle" idx="4294967295"/>
          </p:nvPr>
        </p:nvSpPr>
        <p:spPr>
          <a:xfrm>
            <a:off x="5338763" y="2895600"/>
            <a:ext cx="6853237" cy="2387600"/>
          </a:xfrm>
          <a:prstGeom prst="rect">
            <a:avLst/>
          </a:prstGeom>
        </p:spPr>
        <p:txBody>
          <a:bodyPr/>
          <a:lstStyle/>
          <a:p>
            <a:r>
              <a:rPr lang="en-US" sz="5400" b="1" dirty="0" err="1">
                <a:solidFill>
                  <a:srgbClr val="7EB34D"/>
                </a:solidFill>
              </a:rPr>
              <a:t>Vrste</a:t>
            </a:r>
            <a:r>
              <a:rPr lang="en-US" sz="5400" b="1" dirty="0">
                <a:solidFill>
                  <a:srgbClr val="7EB34D"/>
                </a:solidFill>
              </a:rPr>
              <a:t> </a:t>
            </a:r>
            <a:r>
              <a:rPr lang="en-US" sz="5400" b="1" dirty="0" err="1">
                <a:solidFill>
                  <a:srgbClr val="7EB34D"/>
                </a:solidFill>
              </a:rPr>
              <a:t>podatkov</a:t>
            </a:r>
            <a:r>
              <a:rPr lang="en-US" sz="5400" b="1" dirty="0">
                <a:solidFill>
                  <a:srgbClr val="7EB34D"/>
                </a:solidFill>
              </a:rPr>
              <a:t> in </a:t>
            </a:r>
            <a:r>
              <a:rPr lang="en-US" sz="5400" b="1" dirty="0" err="1">
                <a:solidFill>
                  <a:srgbClr val="7EB34D"/>
                </a:solidFill>
              </a:rPr>
              <a:t>viri</a:t>
            </a:r>
            <a:endParaRPr lang="en-US" sz="5400" b="1" dirty="0">
              <a:solidFill>
                <a:srgbClr val="7EB34D"/>
              </a:solidFill>
            </a:endParaRPr>
          </a:p>
        </p:txBody>
      </p:sp>
    </p:spTree>
    <p:extLst>
      <p:ext uri="{BB962C8B-B14F-4D97-AF65-F5344CB8AC3E}">
        <p14:creationId xmlns:p14="http://schemas.microsoft.com/office/powerpoint/2010/main" val="4010279839"/>
      </p:ext>
    </p:extLst>
  </p:cSld>
  <p:clrMapOvr>
    <a:masterClrMapping/>
  </p:clrMapOvr>
  <mc:AlternateContent xmlns:mc="http://schemas.openxmlformats.org/markup-compatibility/2006" xmlns:p14="http://schemas.microsoft.com/office/powerpoint/2010/main">
    <mc:Choice Requires="p14">
      <p:transition spd="slow" p14:dur="2000" advTm="4520"/>
    </mc:Choice>
    <mc:Fallback xmlns="">
      <p:transition spd="slow" advTm="452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35163" y="365125"/>
            <a:ext cx="10256837" cy="1114425"/>
          </a:xfrm>
          <a:prstGeom prst="rect">
            <a:avLst/>
          </a:prstGeom>
        </p:spPr>
        <p:txBody>
          <a:bodyPr/>
          <a:lstStyle/>
          <a:p>
            <a:r>
              <a:rPr lang="pl-PL" dirty="0">
                <a:solidFill>
                  <a:srgbClr val="222B53"/>
                </a:solidFill>
              </a:rPr>
              <a:t>Podatki so zelo pomembni v </a:t>
            </a:r>
            <a:r>
              <a:rPr lang="en-US" dirty="0">
                <a:solidFill>
                  <a:srgbClr val="222B53"/>
                </a:solidFill>
              </a:rPr>
              <a:t>LCA</a:t>
            </a:r>
          </a:p>
        </p:txBody>
      </p:sp>
      <p:sp>
        <p:nvSpPr>
          <p:cNvPr id="3" name="Content Placeholder 2"/>
          <p:cNvSpPr>
            <a:spLocks noGrp="1"/>
          </p:cNvSpPr>
          <p:nvPr>
            <p:ph idx="4294967295"/>
          </p:nvPr>
        </p:nvSpPr>
        <p:spPr>
          <a:xfrm>
            <a:off x="0" y="1479550"/>
            <a:ext cx="8575675" cy="4602163"/>
          </a:xfrm>
          <a:prstGeom prst="rect">
            <a:avLst/>
          </a:prstGeom>
        </p:spPr>
        <p:txBody>
          <a:bodyPr>
            <a:normAutofit fontScale="92500"/>
          </a:bodyPr>
          <a:lstStyle/>
          <a:p>
            <a:r>
              <a:rPr lang="sl-SI" dirty="0">
                <a:latin typeface="Raleway" panose="020B0503030101060003" pitchFamily="34" charset="-18"/>
              </a:rPr>
              <a:t>Analiza </a:t>
            </a:r>
            <a:r>
              <a:rPr lang="en-US" dirty="0">
                <a:latin typeface="Raleway" panose="020B0503030101060003" pitchFamily="34" charset="-18"/>
              </a:rPr>
              <a:t>LCA je </a:t>
            </a:r>
            <a:r>
              <a:rPr lang="sl-SI" b="1" dirty="0">
                <a:solidFill>
                  <a:srgbClr val="066E9F"/>
                </a:solidFill>
                <a:latin typeface="Raleway" panose="020B0503030101060003" pitchFamily="34" charset="-18"/>
              </a:rPr>
              <a:t>modelirana</a:t>
            </a:r>
            <a:r>
              <a:rPr lang="en-US" b="1" dirty="0">
                <a:solidFill>
                  <a:srgbClr val="066E9F"/>
                </a:solidFill>
                <a:latin typeface="Raleway" panose="020B0503030101060003" pitchFamily="34" charset="-18"/>
              </a:rPr>
              <a:t> </a:t>
            </a:r>
            <a:r>
              <a:rPr lang="sl-SI" b="1" dirty="0">
                <a:solidFill>
                  <a:srgbClr val="066E9F"/>
                </a:solidFill>
                <a:latin typeface="Raleway" panose="020B0503030101060003" pitchFamily="34" charset="-18"/>
              </a:rPr>
              <a:t>na podlagi</a:t>
            </a:r>
            <a:r>
              <a:rPr lang="en-US" b="1" dirty="0">
                <a:solidFill>
                  <a:srgbClr val="066E9F"/>
                </a:solidFill>
                <a:latin typeface="Raleway" panose="020B0503030101060003" pitchFamily="34" charset="-18"/>
              </a:rPr>
              <a:t> </a:t>
            </a:r>
            <a:r>
              <a:rPr lang="en-US" b="1" dirty="0" err="1">
                <a:solidFill>
                  <a:srgbClr val="066E9F"/>
                </a:solidFill>
                <a:latin typeface="Raleway" panose="020B0503030101060003" pitchFamily="34" charset="-18"/>
              </a:rPr>
              <a:t>podatkov</a:t>
            </a:r>
            <a:endParaRPr lang="en-US" b="1" dirty="0">
              <a:solidFill>
                <a:srgbClr val="066E9F"/>
              </a:solidFill>
              <a:latin typeface="Raleway" panose="020B0503030101060003" pitchFamily="34" charset="-18"/>
            </a:endParaRPr>
          </a:p>
          <a:p>
            <a:r>
              <a:rPr lang="en-US" b="1" dirty="0">
                <a:solidFill>
                  <a:srgbClr val="066E9F"/>
                </a:solidFill>
                <a:highlight>
                  <a:srgbClr val="A2C219"/>
                </a:highlight>
                <a:latin typeface="Raleway" panose="020B0503030101060003" pitchFamily="34" charset="-18"/>
              </a:rPr>
              <a:t>Slab</a:t>
            </a:r>
            <a:r>
              <a:rPr lang="sl-SI" b="1" dirty="0">
                <a:solidFill>
                  <a:srgbClr val="066E9F"/>
                </a:solidFill>
                <a:highlight>
                  <a:srgbClr val="A2C219"/>
                </a:highlight>
                <a:latin typeface="Raleway" panose="020B0503030101060003" pitchFamily="34" charset="-18"/>
              </a:rPr>
              <a:t>i</a:t>
            </a:r>
            <a:r>
              <a:rPr lang="en-US" b="1" dirty="0">
                <a:solidFill>
                  <a:srgbClr val="066E9F"/>
                </a:solidFill>
                <a:highlight>
                  <a:srgbClr val="A2C219"/>
                </a:highlight>
                <a:latin typeface="Raleway" panose="020B0503030101060003" pitchFamily="34" charset="-18"/>
              </a:rPr>
              <a:t> / </a:t>
            </a:r>
            <a:r>
              <a:rPr lang="en-US" b="1" dirty="0" err="1">
                <a:solidFill>
                  <a:srgbClr val="066E9F"/>
                </a:solidFill>
                <a:highlight>
                  <a:srgbClr val="A2C219"/>
                </a:highlight>
                <a:latin typeface="Raleway" panose="020B0503030101060003" pitchFamily="34" charset="-18"/>
              </a:rPr>
              <a:t>manjkajoči</a:t>
            </a:r>
            <a:r>
              <a:rPr lang="en-US" b="1" dirty="0">
                <a:solidFill>
                  <a:srgbClr val="066E9F"/>
                </a:solidFill>
                <a:highlight>
                  <a:srgbClr val="A2C219"/>
                </a:highlight>
                <a:latin typeface="Raleway" panose="020B0503030101060003" pitchFamily="34" charset="-18"/>
              </a:rPr>
              <a:t> </a:t>
            </a:r>
            <a:r>
              <a:rPr lang="en-US" b="1" dirty="0" err="1">
                <a:solidFill>
                  <a:srgbClr val="066E9F"/>
                </a:solidFill>
                <a:highlight>
                  <a:srgbClr val="A2C219"/>
                </a:highlight>
                <a:latin typeface="Raleway" panose="020B0503030101060003" pitchFamily="34" charset="-18"/>
              </a:rPr>
              <a:t>podatk</a:t>
            </a:r>
            <a:r>
              <a:rPr lang="sl-SI" b="1" dirty="0">
                <a:solidFill>
                  <a:srgbClr val="066E9F"/>
                </a:solidFill>
                <a:highlight>
                  <a:srgbClr val="A2C219"/>
                </a:highlight>
                <a:latin typeface="Raleway" panose="020B0503030101060003" pitchFamily="34" charset="-18"/>
              </a:rPr>
              <a:t>i</a:t>
            </a:r>
            <a:r>
              <a:rPr lang="en-US" b="1" dirty="0">
                <a:solidFill>
                  <a:srgbClr val="066E9F"/>
                </a:solidFill>
                <a:latin typeface="Raleway" panose="020B0503030101060003" pitchFamily="34" charset="-18"/>
              </a:rPr>
              <a:t> </a:t>
            </a:r>
            <a:r>
              <a:rPr lang="en-US" dirty="0" err="1">
                <a:latin typeface="Raleway" panose="020B0503030101060003" pitchFamily="34" charset="-18"/>
              </a:rPr>
              <a:t>bodisi</a:t>
            </a:r>
            <a:endParaRPr lang="en-US" dirty="0">
              <a:latin typeface="Raleway" panose="020B0503030101060003" pitchFamily="34" charset="-18"/>
            </a:endParaRPr>
          </a:p>
          <a:p>
            <a:pPr lvl="1"/>
            <a:r>
              <a:rPr lang="sl-SI" dirty="0">
                <a:latin typeface="Raleway" panose="020B0503030101060003" pitchFamily="34" charset="-18"/>
              </a:rPr>
              <a:t>p</a:t>
            </a:r>
            <a:r>
              <a:rPr lang="en-US" dirty="0" err="1">
                <a:latin typeface="Raleway" panose="020B0503030101060003" pitchFamily="34" charset="-18"/>
              </a:rPr>
              <a:t>ovečuje</a:t>
            </a:r>
            <a:r>
              <a:rPr lang="sl-SI" dirty="0">
                <a:latin typeface="Raleway" panose="020B0503030101060003" pitchFamily="34" charset="-18"/>
              </a:rPr>
              <a:t>jo</a:t>
            </a:r>
            <a:r>
              <a:rPr lang="en-US" dirty="0">
                <a:latin typeface="Raleway" panose="020B0503030101060003" pitchFamily="34" charset="-18"/>
              </a:rPr>
              <a:t> </a:t>
            </a:r>
            <a:r>
              <a:rPr lang="en-US" b="1" dirty="0" err="1">
                <a:latin typeface="Raleway" panose="020B0503030101060003" pitchFamily="34" charset="-18"/>
              </a:rPr>
              <a:t>negotovost</a:t>
            </a:r>
            <a:r>
              <a:rPr lang="en-US" dirty="0">
                <a:latin typeface="Raleway" panose="020B0503030101060003" pitchFamily="34" charset="-18"/>
              </a:rPr>
              <a:t> in </a:t>
            </a:r>
            <a:r>
              <a:rPr lang="en-US" b="1" dirty="0" err="1">
                <a:latin typeface="Raleway" panose="020B0503030101060003" pitchFamily="34" charset="-18"/>
              </a:rPr>
              <a:t>zmanjšuje</a:t>
            </a:r>
            <a:r>
              <a:rPr lang="sl-SI" b="1" dirty="0">
                <a:latin typeface="Raleway" panose="020B0503030101060003" pitchFamily="34" charset="-18"/>
              </a:rPr>
              <a:t>jo</a:t>
            </a:r>
            <a:r>
              <a:rPr lang="en-US" b="1" dirty="0">
                <a:latin typeface="Raleway" panose="020B0503030101060003" pitchFamily="34" charset="-18"/>
              </a:rPr>
              <a:t> </a:t>
            </a:r>
            <a:r>
              <a:rPr lang="en-US" b="1" dirty="0" err="1">
                <a:latin typeface="Raleway" panose="020B0503030101060003" pitchFamily="34" charset="-18"/>
              </a:rPr>
              <a:t>uporabnost</a:t>
            </a:r>
            <a:r>
              <a:rPr lang="en-US" b="1" dirty="0">
                <a:latin typeface="Raleway" panose="020B0503030101060003" pitchFamily="34" charset="-18"/>
              </a:rPr>
              <a:t> </a:t>
            </a:r>
            <a:r>
              <a:rPr lang="en-US" dirty="0" err="1">
                <a:latin typeface="Raleway" panose="020B0503030101060003" pitchFamily="34" charset="-18"/>
              </a:rPr>
              <a:t>študije</a:t>
            </a:r>
            <a:endParaRPr lang="en-US" dirty="0">
              <a:latin typeface="Raleway" panose="020B0503030101060003" pitchFamily="34" charset="-18"/>
            </a:endParaRPr>
          </a:p>
          <a:p>
            <a:pPr lvl="1"/>
            <a:r>
              <a:rPr lang="sl-SI" dirty="0">
                <a:latin typeface="Raleway" panose="020B0503030101060003" pitchFamily="34" charset="-18"/>
              </a:rPr>
              <a:t>ostajajo n</a:t>
            </a:r>
            <a:r>
              <a:rPr lang="en-US" dirty="0" err="1">
                <a:latin typeface="Raleway" panose="020B0503030101060003" pitchFamily="34" charset="-18"/>
              </a:rPr>
              <a:t>eopažen</a:t>
            </a:r>
            <a:r>
              <a:rPr lang="sl-SI" dirty="0">
                <a:latin typeface="Raleway" panose="020B0503030101060003" pitchFamily="34" charset="-18"/>
              </a:rPr>
              <a:t>i</a:t>
            </a:r>
            <a:r>
              <a:rPr lang="en-US" dirty="0">
                <a:latin typeface="Raleway" panose="020B0503030101060003" pitchFamily="34" charset="-18"/>
              </a:rPr>
              <a:t> in </a:t>
            </a:r>
            <a:r>
              <a:rPr lang="sl-SI" dirty="0">
                <a:latin typeface="Raleway" panose="020B0503030101060003" pitchFamily="34" charset="-18"/>
              </a:rPr>
              <a:t>lahko vodijo v </a:t>
            </a:r>
            <a:r>
              <a:rPr lang="en-US" dirty="0" err="1">
                <a:latin typeface="Raleway" panose="020B0503030101060003" pitchFamily="34" charset="-18"/>
              </a:rPr>
              <a:t>pristranskost</a:t>
            </a:r>
            <a:r>
              <a:rPr lang="sl-SI" dirty="0">
                <a:latin typeface="Raleway" panose="020B0503030101060003" pitchFamily="34" charset="-18"/>
              </a:rPr>
              <a:t> </a:t>
            </a:r>
            <a:r>
              <a:rPr lang="en-US" dirty="0" err="1">
                <a:latin typeface="Raleway" panose="020B0503030101060003" pitchFamily="34" charset="-18"/>
              </a:rPr>
              <a:t>rezultat</a:t>
            </a:r>
            <a:r>
              <a:rPr lang="sl-SI" dirty="0">
                <a:latin typeface="Raleway" panose="020B0503030101060003" pitchFamily="34" charset="-18"/>
              </a:rPr>
              <a:t>ov</a:t>
            </a:r>
            <a:endParaRPr lang="en-US" dirty="0">
              <a:latin typeface="Raleway" panose="020B0503030101060003" pitchFamily="34" charset="-18"/>
            </a:endParaRPr>
          </a:p>
          <a:p>
            <a:r>
              <a:rPr lang="sl-SI" b="1" dirty="0">
                <a:solidFill>
                  <a:srgbClr val="066E9F"/>
                </a:solidFill>
                <a:latin typeface="Raleway" panose="020B0503030101060003" pitchFamily="34" charset="-18"/>
              </a:rPr>
              <a:t>Kakovostni </a:t>
            </a:r>
            <a:r>
              <a:rPr lang="en-US" b="1" dirty="0" err="1">
                <a:solidFill>
                  <a:srgbClr val="066E9F"/>
                </a:solidFill>
                <a:latin typeface="Raleway" panose="020B0503030101060003" pitchFamily="34" charset="-18"/>
              </a:rPr>
              <a:t>podatki</a:t>
            </a:r>
            <a:r>
              <a:rPr lang="en-US" b="1" dirty="0">
                <a:solidFill>
                  <a:srgbClr val="066E9F"/>
                </a:solidFill>
                <a:latin typeface="Raleway" panose="020B0503030101060003" pitchFamily="34" charset="-18"/>
              </a:rPr>
              <a:t> </a:t>
            </a:r>
            <a:r>
              <a:rPr lang="en-US" dirty="0" err="1">
                <a:latin typeface="Raleway" panose="020B0503030101060003" pitchFamily="34" charset="-18"/>
              </a:rPr>
              <a:t>bolj</a:t>
            </a:r>
            <a:r>
              <a:rPr lang="en-US" dirty="0">
                <a:latin typeface="Raleway" panose="020B0503030101060003" pitchFamily="34" charset="-18"/>
              </a:rPr>
              <a:t> </a:t>
            </a:r>
            <a:r>
              <a:rPr lang="en-US" dirty="0" err="1">
                <a:latin typeface="Raleway" panose="020B0503030101060003" pitchFamily="34" charset="-18"/>
              </a:rPr>
              <a:t>pomembni</a:t>
            </a:r>
            <a:r>
              <a:rPr lang="en-US" dirty="0">
                <a:latin typeface="Raleway" panose="020B0503030101060003" pitchFamily="34" charset="-18"/>
              </a:rPr>
              <a:t> za </a:t>
            </a:r>
            <a:r>
              <a:rPr lang="en-US" dirty="0" err="1">
                <a:latin typeface="Raleway" panose="020B0503030101060003" pitchFamily="34" charset="-18"/>
              </a:rPr>
              <a:t>procese</a:t>
            </a:r>
            <a:r>
              <a:rPr lang="en-US" dirty="0">
                <a:latin typeface="Raleway" panose="020B0503030101060003" pitchFamily="34" charset="-18"/>
              </a:rPr>
              <a:t> z </a:t>
            </a:r>
            <a:r>
              <a:rPr lang="en-US" b="1" dirty="0" err="1">
                <a:latin typeface="Raleway" panose="020B0503030101060003" pitchFamily="34" charset="-18"/>
              </a:rPr>
              <a:t>večjim</a:t>
            </a:r>
            <a:r>
              <a:rPr lang="en-US" b="1" dirty="0">
                <a:latin typeface="Raleway" panose="020B0503030101060003" pitchFamily="34" charset="-18"/>
              </a:rPr>
              <a:t> </a:t>
            </a:r>
            <a:r>
              <a:rPr lang="en-US" b="1" dirty="0" err="1">
                <a:latin typeface="Raleway" panose="020B0503030101060003" pitchFamily="34" charset="-18"/>
              </a:rPr>
              <a:t>vplivom</a:t>
            </a:r>
            <a:endParaRPr lang="en-US" b="1" dirty="0">
              <a:latin typeface="Raleway" panose="020B0503030101060003" pitchFamily="34" charset="-18"/>
            </a:endParaRPr>
          </a:p>
          <a:p>
            <a:r>
              <a:rPr lang="en-US" dirty="0" err="1">
                <a:latin typeface="Raleway" panose="020B0503030101060003" pitchFamily="34" charset="-18"/>
              </a:rPr>
              <a:t>Podatki</a:t>
            </a:r>
            <a:r>
              <a:rPr lang="en-US" dirty="0">
                <a:latin typeface="Raleway" panose="020B0503030101060003" pitchFamily="34" charset="-18"/>
              </a:rPr>
              <a:t> </a:t>
            </a:r>
            <a:r>
              <a:rPr lang="en-US" dirty="0" err="1">
                <a:latin typeface="Raleway" panose="020B0503030101060003" pitchFamily="34" charset="-18"/>
              </a:rPr>
              <a:t>morajo</a:t>
            </a:r>
            <a:r>
              <a:rPr lang="en-US" dirty="0">
                <a:latin typeface="Raleway" panose="020B0503030101060003" pitchFamily="34" charset="-18"/>
              </a:rPr>
              <a:t> </a:t>
            </a:r>
            <a:r>
              <a:rPr lang="en-US" dirty="0" err="1">
                <a:latin typeface="Raleway" panose="020B0503030101060003" pitchFamily="34" charset="-18"/>
              </a:rPr>
              <a:t>biti</a:t>
            </a:r>
            <a:r>
              <a:rPr lang="en-US" dirty="0">
                <a:latin typeface="Raleway" panose="020B0503030101060003" pitchFamily="34" charset="-18"/>
              </a:rPr>
              <a:t> </a:t>
            </a:r>
            <a:r>
              <a:rPr lang="en-US" b="1" dirty="0" err="1">
                <a:solidFill>
                  <a:srgbClr val="066E9F"/>
                </a:solidFill>
                <a:highlight>
                  <a:srgbClr val="A2C219"/>
                </a:highlight>
                <a:latin typeface="Raleway" panose="020B0503030101060003" pitchFamily="34" charset="-18"/>
              </a:rPr>
              <a:t>dobavljen</a:t>
            </a:r>
            <a:r>
              <a:rPr lang="sl-SI" b="1" dirty="0">
                <a:solidFill>
                  <a:srgbClr val="066E9F"/>
                </a:solidFill>
                <a:highlight>
                  <a:srgbClr val="A2C219"/>
                </a:highlight>
                <a:latin typeface="Raleway" panose="020B0503030101060003" pitchFamily="34" charset="-18"/>
              </a:rPr>
              <a:t>i</a:t>
            </a:r>
            <a:r>
              <a:rPr lang="en-US" b="1" dirty="0">
                <a:solidFill>
                  <a:srgbClr val="066E9F"/>
                </a:solidFill>
                <a:highlight>
                  <a:srgbClr val="A2C219"/>
                </a:highlight>
                <a:latin typeface="Raleway" panose="020B0503030101060003" pitchFamily="34" charset="-18"/>
              </a:rPr>
              <a:t> in / </a:t>
            </a:r>
            <a:r>
              <a:rPr lang="en-US" b="1" dirty="0" err="1">
                <a:solidFill>
                  <a:srgbClr val="066E9F"/>
                </a:solidFill>
                <a:highlight>
                  <a:srgbClr val="A2C219"/>
                </a:highlight>
                <a:latin typeface="Raleway" panose="020B0503030101060003" pitchFamily="34" charset="-18"/>
              </a:rPr>
              <a:t>ali</a:t>
            </a:r>
            <a:r>
              <a:rPr lang="en-US" b="1" dirty="0">
                <a:solidFill>
                  <a:srgbClr val="066E9F"/>
                </a:solidFill>
                <a:highlight>
                  <a:srgbClr val="A2C219"/>
                </a:highlight>
                <a:latin typeface="Raleway" panose="020B0503030101060003" pitchFamily="34" charset="-18"/>
              </a:rPr>
              <a:t> </a:t>
            </a:r>
            <a:r>
              <a:rPr lang="en-US" b="1" dirty="0" err="1">
                <a:solidFill>
                  <a:srgbClr val="066E9F"/>
                </a:solidFill>
                <a:highlight>
                  <a:srgbClr val="A2C219"/>
                </a:highlight>
                <a:latin typeface="Raleway" panose="020B0503030101060003" pitchFamily="34" charset="-18"/>
              </a:rPr>
              <a:t>zbira</a:t>
            </a:r>
            <a:r>
              <a:rPr lang="sl-SI" b="1" dirty="0">
                <a:solidFill>
                  <a:srgbClr val="066E9F"/>
                </a:solidFill>
                <a:highlight>
                  <a:srgbClr val="A2C219"/>
                </a:highlight>
                <a:latin typeface="Raleway" panose="020B0503030101060003" pitchFamily="34" charset="-18"/>
              </a:rPr>
              <a:t>ni</a:t>
            </a:r>
            <a:endParaRPr lang="en-US" b="1" dirty="0">
              <a:solidFill>
                <a:srgbClr val="066E9F"/>
              </a:solidFill>
              <a:highlight>
                <a:srgbClr val="A2C219"/>
              </a:highlight>
              <a:latin typeface="Raleway" panose="020B0503030101060003" pitchFamily="34" charset="-18"/>
            </a:endParaRPr>
          </a:p>
          <a:p>
            <a:pPr lvl="1"/>
            <a:r>
              <a:rPr lang="en-US" dirty="0" err="1">
                <a:latin typeface="Raleway" panose="020B0503030101060003" pitchFamily="34" charset="-18"/>
              </a:rPr>
              <a:t>Lahko</a:t>
            </a:r>
            <a:r>
              <a:rPr lang="en-US" dirty="0">
                <a:latin typeface="Raleway" panose="020B0503030101060003" pitchFamily="34" charset="-18"/>
              </a:rPr>
              <a:t> </a:t>
            </a:r>
            <a:r>
              <a:rPr lang="en-US" dirty="0" err="1">
                <a:latin typeface="Raleway" panose="020B0503030101060003" pitchFamily="34" charset="-18"/>
              </a:rPr>
              <a:t>traja</a:t>
            </a:r>
            <a:r>
              <a:rPr lang="en-US" dirty="0">
                <a:latin typeface="Raleway" panose="020B0503030101060003" pitchFamily="34" charset="-18"/>
              </a:rPr>
              <a:t> </a:t>
            </a:r>
            <a:r>
              <a:rPr lang="en-US" dirty="0" err="1">
                <a:latin typeface="Raleway" panose="020B0503030101060003" pitchFamily="34" charset="-18"/>
              </a:rPr>
              <a:t>nekaj</a:t>
            </a:r>
            <a:r>
              <a:rPr lang="en-US" dirty="0">
                <a:latin typeface="Raleway" panose="020B0503030101060003" pitchFamily="34" charset="-18"/>
              </a:rPr>
              <a:t> </a:t>
            </a:r>
            <a:r>
              <a:rPr lang="en-US" b="1" dirty="0" err="1">
                <a:latin typeface="Raleway" panose="020B0503030101060003" pitchFamily="34" charset="-18"/>
              </a:rPr>
              <a:t>časa</a:t>
            </a:r>
            <a:r>
              <a:rPr lang="en-US" dirty="0">
                <a:latin typeface="Raleway" panose="020B0503030101060003" pitchFamily="34" charset="-18"/>
              </a:rPr>
              <a:t> in </a:t>
            </a:r>
            <a:r>
              <a:rPr lang="en-US" b="1" dirty="0" err="1">
                <a:latin typeface="Raleway" panose="020B0503030101060003" pitchFamily="34" charset="-18"/>
              </a:rPr>
              <a:t>denarja</a:t>
            </a:r>
            <a:r>
              <a:rPr lang="en-US" dirty="0">
                <a:latin typeface="Raleway" panose="020B0503030101060003" pitchFamily="34" charset="-18"/>
              </a:rPr>
              <a:t>, da </a:t>
            </a:r>
            <a:r>
              <a:rPr lang="en-US" dirty="0" err="1">
                <a:latin typeface="Raleway" panose="020B0503030101060003" pitchFamily="34" charset="-18"/>
              </a:rPr>
              <a:t>zb</a:t>
            </a:r>
            <a:r>
              <a:rPr lang="sl-SI" dirty="0" err="1">
                <a:latin typeface="Raleway" panose="020B0503030101060003" pitchFamily="34" charset="-18"/>
              </a:rPr>
              <a:t>eremo</a:t>
            </a:r>
            <a:r>
              <a:rPr lang="sl-SI" dirty="0">
                <a:latin typeface="Raleway" panose="020B0503030101060003" pitchFamily="34" charset="-18"/>
              </a:rPr>
              <a:t> podatke</a:t>
            </a:r>
            <a:r>
              <a:rPr lang="en-US" dirty="0">
                <a:latin typeface="Raleway" panose="020B0503030101060003" pitchFamily="34" charset="-18"/>
              </a:rPr>
              <a:t>, </a:t>
            </a:r>
            <a:r>
              <a:rPr lang="en-US" dirty="0" err="1">
                <a:latin typeface="Raleway" panose="020B0503030101060003" pitchFamily="34" charset="-18"/>
              </a:rPr>
              <a:t>zlasti</a:t>
            </a:r>
            <a:r>
              <a:rPr lang="en-US" dirty="0">
                <a:latin typeface="Raleway" panose="020B0503030101060003" pitchFamily="34" charset="-18"/>
              </a:rPr>
              <a:t> </a:t>
            </a:r>
            <a:r>
              <a:rPr lang="en-US" dirty="0" err="1">
                <a:latin typeface="Raleway" panose="020B0503030101060003" pitchFamily="34" charset="-18"/>
              </a:rPr>
              <a:t>za</a:t>
            </a:r>
            <a:r>
              <a:rPr lang="en-US" dirty="0">
                <a:latin typeface="Raleway" panose="020B0503030101060003" pitchFamily="34" charset="-18"/>
              </a:rPr>
              <a:t> </a:t>
            </a:r>
            <a:r>
              <a:rPr lang="en-US" dirty="0" err="1">
                <a:latin typeface="Raleway" panose="020B0503030101060003" pitchFamily="34" charset="-18"/>
              </a:rPr>
              <a:t>kompleksne</a:t>
            </a:r>
            <a:r>
              <a:rPr lang="en-US" dirty="0">
                <a:latin typeface="Raleway" panose="020B0503030101060003" pitchFamily="34" charset="-18"/>
              </a:rPr>
              <a:t> </a:t>
            </a:r>
            <a:r>
              <a:rPr lang="en-US" dirty="0" err="1">
                <a:latin typeface="Raleway" panose="020B0503030101060003" pitchFamily="34" charset="-18"/>
              </a:rPr>
              <a:t>sisteme</a:t>
            </a:r>
            <a:endParaRPr lang="en-US" dirty="0">
              <a:latin typeface="Raleway" panose="020B0503030101060003" pitchFamily="34" charset="-18"/>
            </a:endParaRPr>
          </a:p>
          <a:p>
            <a:r>
              <a:rPr lang="en-US" b="1" dirty="0" err="1">
                <a:solidFill>
                  <a:srgbClr val="066E9F"/>
                </a:solidFill>
                <a:latin typeface="Raleway" panose="020B0503030101060003" pitchFamily="34" charset="-18"/>
              </a:rPr>
              <a:t>Viri</a:t>
            </a:r>
            <a:r>
              <a:rPr lang="en-US" b="1" dirty="0">
                <a:solidFill>
                  <a:srgbClr val="066E9F"/>
                </a:solidFill>
                <a:latin typeface="Raleway" panose="020B0503030101060003" pitchFamily="34" charset="-18"/>
              </a:rPr>
              <a:t> </a:t>
            </a:r>
            <a:r>
              <a:rPr lang="en-US" b="1" dirty="0" err="1">
                <a:solidFill>
                  <a:srgbClr val="066E9F"/>
                </a:solidFill>
                <a:latin typeface="Raleway" panose="020B0503030101060003" pitchFamily="34" charset="-18"/>
              </a:rPr>
              <a:t>morajo</a:t>
            </a:r>
            <a:r>
              <a:rPr lang="en-US" b="1" dirty="0">
                <a:solidFill>
                  <a:srgbClr val="066E9F"/>
                </a:solidFill>
                <a:latin typeface="Raleway" panose="020B0503030101060003" pitchFamily="34" charset="-18"/>
              </a:rPr>
              <a:t> </a:t>
            </a:r>
            <a:r>
              <a:rPr lang="en-US" b="1" dirty="0" err="1">
                <a:solidFill>
                  <a:srgbClr val="066E9F"/>
                </a:solidFill>
                <a:latin typeface="Raleway" panose="020B0503030101060003" pitchFamily="34" charset="-18"/>
              </a:rPr>
              <a:t>biti</a:t>
            </a:r>
            <a:r>
              <a:rPr lang="en-US" b="1" dirty="0">
                <a:solidFill>
                  <a:srgbClr val="066E9F"/>
                </a:solidFill>
                <a:latin typeface="Raleway" panose="020B0503030101060003" pitchFamily="34" charset="-18"/>
              </a:rPr>
              <a:t> </a:t>
            </a:r>
            <a:r>
              <a:rPr lang="en-US" b="1" dirty="0" err="1">
                <a:solidFill>
                  <a:srgbClr val="066E9F"/>
                </a:solidFill>
                <a:latin typeface="Raleway" panose="020B0503030101060003" pitchFamily="34" charset="-18"/>
              </a:rPr>
              <a:t>dokumentiran</a:t>
            </a:r>
            <a:r>
              <a:rPr lang="sl-SI" dirty="0">
                <a:latin typeface="Raleway" panose="020B0503030101060003" pitchFamily="34" charset="-18"/>
              </a:rPr>
              <a:t>i, </a:t>
            </a:r>
            <a:r>
              <a:rPr lang="en-US" dirty="0" err="1">
                <a:latin typeface="Raleway" panose="020B0503030101060003" pitchFamily="34" charset="-18"/>
              </a:rPr>
              <a:t>upoštevati</a:t>
            </a:r>
            <a:r>
              <a:rPr lang="en-US" dirty="0">
                <a:latin typeface="Raleway" panose="020B0503030101060003" pitchFamily="34" charset="-18"/>
              </a:rPr>
              <a:t> </a:t>
            </a:r>
            <a:r>
              <a:rPr lang="sl-SI" dirty="0">
                <a:latin typeface="Raleway" panose="020B0503030101060003" pitchFamily="34" charset="-18"/>
              </a:rPr>
              <a:t>je </a:t>
            </a:r>
            <a:r>
              <a:rPr lang="en-US" dirty="0" err="1">
                <a:latin typeface="Raleway" panose="020B0503030101060003" pitchFamily="34" charset="-18"/>
              </a:rPr>
              <a:t>treba</a:t>
            </a:r>
            <a:r>
              <a:rPr lang="en-US" dirty="0">
                <a:latin typeface="Raleway" panose="020B0503030101060003" pitchFamily="34" charset="-18"/>
              </a:rPr>
              <a:t> </a:t>
            </a:r>
            <a:r>
              <a:rPr lang="en-US" dirty="0" err="1">
                <a:latin typeface="Raleway" panose="020B0503030101060003" pitchFamily="34" charset="-18"/>
              </a:rPr>
              <a:t>kakovost</a:t>
            </a:r>
            <a:r>
              <a:rPr lang="en-US" dirty="0">
                <a:latin typeface="Raleway" panose="020B0503030101060003" pitchFamily="34" charset="-18"/>
              </a:rPr>
              <a:t> in </a:t>
            </a:r>
            <a:r>
              <a:rPr lang="sl-SI" dirty="0">
                <a:latin typeface="Raleway" panose="020B0503030101060003" pitchFamily="34" charset="-18"/>
              </a:rPr>
              <a:t>o njej </a:t>
            </a:r>
            <a:r>
              <a:rPr lang="en-US" dirty="0" err="1">
                <a:latin typeface="Raleway" panose="020B0503030101060003" pitchFamily="34" charset="-18"/>
              </a:rPr>
              <a:t>razpravlja</a:t>
            </a:r>
            <a:r>
              <a:rPr lang="sl-SI" dirty="0">
                <a:latin typeface="Raleway" panose="020B0503030101060003" pitchFamily="34" charset="-18"/>
              </a:rPr>
              <a:t>t</a:t>
            </a:r>
            <a:r>
              <a:rPr lang="en-US" dirty="0" err="1">
                <a:latin typeface="Raleway" panose="020B0503030101060003" pitchFamily="34" charset="-18"/>
              </a:rPr>
              <a:t>i</a:t>
            </a:r>
            <a:endParaRPr lang="en-US" dirty="0">
              <a:latin typeface="Raleway" panose="020B0503030101060003" pitchFamily="34" charset="-18"/>
            </a:endParaRPr>
          </a:p>
        </p:txBody>
      </p:sp>
      <p:pic>
        <p:nvPicPr>
          <p:cNvPr id="5" name="Graphic 4" descr="Research with solid fill">
            <a:extLst>
              <a:ext uri="{FF2B5EF4-FFF2-40B4-BE49-F238E27FC236}">
                <a16:creationId xmlns:a16="http://schemas.microsoft.com/office/drawing/2014/main" id="{6D2BB206-11F3-46EA-68D7-A530A748FF3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88461" y="1528090"/>
            <a:ext cx="914400" cy="914400"/>
          </a:xfrm>
          <a:prstGeom prst="rect">
            <a:avLst/>
          </a:prstGeom>
        </p:spPr>
      </p:pic>
      <p:pic>
        <p:nvPicPr>
          <p:cNvPr id="8" name="Graphic 7" descr="Server with solid fill">
            <a:extLst>
              <a:ext uri="{FF2B5EF4-FFF2-40B4-BE49-F238E27FC236}">
                <a16:creationId xmlns:a16="http://schemas.microsoft.com/office/drawing/2014/main" id="{3D8F28F0-FEC3-BB39-7AED-8B9694815FE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556220" y="3193260"/>
            <a:ext cx="914400" cy="914400"/>
          </a:xfrm>
          <a:prstGeom prst="rect">
            <a:avLst/>
          </a:prstGeom>
        </p:spPr>
      </p:pic>
      <p:pic>
        <p:nvPicPr>
          <p:cNvPr id="12" name="Graphic 11" descr="Database with solid fill">
            <a:extLst>
              <a:ext uri="{FF2B5EF4-FFF2-40B4-BE49-F238E27FC236}">
                <a16:creationId xmlns:a16="http://schemas.microsoft.com/office/drawing/2014/main" id="{2525AD3F-7A29-2539-7714-C9AE1E7687D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556220" y="5070450"/>
            <a:ext cx="914400" cy="914400"/>
          </a:xfrm>
          <a:prstGeom prst="rect">
            <a:avLst/>
          </a:prstGeom>
        </p:spPr>
      </p:pic>
    </p:spTree>
    <p:extLst>
      <p:ext uri="{BB962C8B-B14F-4D97-AF65-F5344CB8AC3E}">
        <p14:creationId xmlns:p14="http://schemas.microsoft.com/office/powerpoint/2010/main" val="3601099333"/>
      </p:ext>
    </p:extLst>
  </p:cSld>
  <p:clrMapOvr>
    <a:masterClrMapping/>
  </p:clrMapOvr>
  <mc:AlternateContent xmlns:mc="http://schemas.openxmlformats.org/markup-compatibility/2006" xmlns:p14="http://schemas.microsoft.com/office/powerpoint/2010/main">
    <mc:Choice Requires="p14">
      <p:transition spd="slow" p14:dur="2000" advTm="68379"/>
    </mc:Choice>
    <mc:Fallback xmlns="">
      <p:transition spd="slow" advTm="6837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185738"/>
            <a:ext cx="10515600" cy="1325562"/>
          </a:xfrm>
          <a:prstGeom prst="rect">
            <a:avLst/>
          </a:prstGeom>
        </p:spPr>
        <p:txBody>
          <a:bodyPr/>
          <a:lstStyle/>
          <a:p>
            <a:r>
              <a:rPr lang="sl-SI" dirty="0">
                <a:solidFill>
                  <a:srgbClr val="222B53"/>
                </a:solidFill>
                <a:latin typeface="Raleway Black" panose="020B0A03030101060003" pitchFamily="34" charset="-18"/>
                <a:ea typeface="Source Sans Pro Black" panose="020B0803030403020204" pitchFamily="34" charset="0"/>
              </a:rPr>
              <a:t>Vrste in viri podatkov</a:t>
            </a:r>
            <a:endParaRPr lang="en-US" dirty="0">
              <a:solidFill>
                <a:srgbClr val="222B53"/>
              </a:solidFill>
              <a:latin typeface="Raleway Black" panose="020B0A03030101060003" pitchFamily="34" charset="-18"/>
              <a:ea typeface="Source Sans Pro Black" panose="020B0803030403020204" pitchFamily="34" charset="0"/>
            </a:endParaRPr>
          </a:p>
        </p:txBody>
      </p:sp>
      <p:sp>
        <p:nvSpPr>
          <p:cNvPr id="3" name="Content Placeholder 2"/>
          <p:cNvSpPr>
            <a:spLocks noGrp="1"/>
          </p:cNvSpPr>
          <p:nvPr>
            <p:ph idx="4294967295"/>
          </p:nvPr>
        </p:nvSpPr>
        <p:spPr>
          <a:xfrm>
            <a:off x="0" y="1249363"/>
            <a:ext cx="8094663" cy="5672137"/>
          </a:xfrm>
          <a:prstGeom prst="rect">
            <a:avLst/>
          </a:prstGeom>
        </p:spPr>
        <p:txBody>
          <a:bodyPr>
            <a:noAutofit/>
          </a:bodyPr>
          <a:lstStyle/>
          <a:p>
            <a:pPr>
              <a:lnSpc>
                <a:spcPct val="100000"/>
              </a:lnSpc>
              <a:spcBef>
                <a:spcPts val="0"/>
              </a:spcBef>
              <a:buFont typeface="Wingdings" panose="05000000000000000000" pitchFamily="2" charset="2"/>
              <a:buChar char="Ø"/>
            </a:pPr>
            <a:r>
              <a:rPr lang="en-US" sz="2000" b="1" dirty="0" err="1">
                <a:solidFill>
                  <a:srgbClr val="066E9F"/>
                </a:solidFill>
                <a:highlight>
                  <a:srgbClr val="A2C219"/>
                </a:highlight>
                <a:latin typeface="Raleway" panose="020B0503030101060003" pitchFamily="34" charset="-18"/>
              </a:rPr>
              <a:t>Neposredno</a:t>
            </a:r>
            <a:r>
              <a:rPr lang="en-US" sz="2000" b="1" dirty="0">
                <a:solidFill>
                  <a:srgbClr val="066E9F"/>
                </a:solidFill>
                <a:highlight>
                  <a:srgbClr val="A2C219"/>
                </a:highlight>
                <a:latin typeface="Raleway" panose="020B0503030101060003" pitchFamily="34" charset="-18"/>
              </a:rPr>
              <a:t> </a:t>
            </a:r>
            <a:r>
              <a:rPr lang="en-US" sz="2000" b="1" dirty="0" err="1">
                <a:solidFill>
                  <a:srgbClr val="066E9F"/>
                </a:solidFill>
                <a:highlight>
                  <a:srgbClr val="A2C219"/>
                </a:highlight>
                <a:latin typeface="Raleway" panose="020B0503030101060003" pitchFamily="34" charset="-18"/>
              </a:rPr>
              <a:t>merjenje</a:t>
            </a:r>
            <a:r>
              <a:rPr lang="en-US" sz="2000" b="1" dirty="0">
                <a:solidFill>
                  <a:srgbClr val="066E9F"/>
                </a:solidFill>
                <a:highlight>
                  <a:srgbClr val="A2C219"/>
                </a:highlight>
                <a:latin typeface="Raleway" panose="020B0503030101060003" pitchFamily="34" charset="-18"/>
              </a:rPr>
              <a:t> </a:t>
            </a:r>
            <a:r>
              <a:rPr lang="en-US" sz="2000" b="1" dirty="0" err="1">
                <a:solidFill>
                  <a:srgbClr val="066E9F"/>
                </a:solidFill>
                <a:highlight>
                  <a:srgbClr val="A2C219"/>
                </a:highlight>
                <a:latin typeface="Raleway" panose="020B0503030101060003" pitchFamily="34" charset="-18"/>
              </a:rPr>
              <a:t>proces</a:t>
            </a:r>
            <a:r>
              <a:rPr lang="sl-SI" sz="2000" b="1" dirty="0" err="1">
                <a:solidFill>
                  <a:srgbClr val="066E9F"/>
                </a:solidFill>
                <a:highlight>
                  <a:srgbClr val="A2C219"/>
                </a:highlight>
                <a:latin typeface="Raleway" panose="020B0503030101060003" pitchFamily="34" charset="-18"/>
              </a:rPr>
              <a:t>nih</a:t>
            </a:r>
            <a:r>
              <a:rPr lang="sl-SI" sz="2000" b="1" dirty="0">
                <a:solidFill>
                  <a:srgbClr val="066E9F"/>
                </a:solidFill>
                <a:highlight>
                  <a:srgbClr val="A2C219"/>
                </a:highlight>
                <a:latin typeface="Raleway" panose="020B0503030101060003" pitchFamily="34" charset="-18"/>
              </a:rPr>
              <a:t> </a:t>
            </a:r>
            <a:r>
              <a:rPr lang="en-US" sz="2000" b="1" dirty="0" err="1">
                <a:solidFill>
                  <a:srgbClr val="066E9F"/>
                </a:solidFill>
                <a:highlight>
                  <a:srgbClr val="A2C219"/>
                </a:highlight>
                <a:latin typeface="Raleway" panose="020B0503030101060003" pitchFamily="34" charset="-18"/>
              </a:rPr>
              <a:t>podatkov</a:t>
            </a:r>
            <a:endParaRPr lang="sl-SI" sz="2000" b="1" dirty="0">
              <a:solidFill>
                <a:srgbClr val="066E9F"/>
              </a:solidFill>
              <a:highlight>
                <a:srgbClr val="A2C219"/>
              </a:highlight>
              <a:latin typeface="Raleway" panose="020B0503030101060003" pitchFamily="34" charset="-18"/>
            </a:endParaRPr>
          </a:p>
          <a:p>
            <a:pPr lvl="1">
              <a:lnSpc>
                <a:spcPct val="100000"/>
              </a:lnSpc>
              <a:spcBef>
                <a:spcPts val="0"/>
              </a:spcBef>
              <a:buFont typeface="Wingdings" panose="05000000000000000000" pitchFamily="2" charset="2"/>
              <a:buChar char="Ø"/>
            </a:pPr>
            <a:r>
              <a:rPr lang="en-US" sz="2000" dirty="0" err="1">
                <a:latin typeface="Raleway" panose="020B0503030101060003" pitchFamily="34" charset="-18"/>
              </a:rPr>
              <a:t>Merjeno</a:t>
            </a:r>
            <a:r>
              <a:rPr lang="en-US" sz="2000" dirty="0">
                <a:latin typeface="Raleway" panose="020B0503030101060003" pitchFamily="34" charset="-18"/>
              </a:rPr>
              <a:t> </a:t>
            </a:r>
            <a:r>
              <a:rPr lang="en-US" sz="2000" dirty="0" err="1">
                <a:latin typeface="Raleway" panose="020B0503030101060003" pitchFamily="34" charset="-18"/>
              </a:rPr>
              <a:t>ali</a:t>
            </a:r>
            <a:r>
              <a:rPr lang="en-US" sz="2000" dirty="0">
                <a:latin typeface="Raleway" panose="020B0503030101060003" pitchFamily="34" charset="-18"/>
              </a:rPr>
              <a:t> </a:t>
            </a:r>
            <a:r>
              <a:rPr lang="en-US" sz="2000" dirty="0" err="1">
                <a:latin typeface="Raleway" panose="020B0503030101060003" pitchFamily="34" charset="-18"/>
              </a:rPr>
              <a:t>izračunano</a:t>
            </a:r>
            <a:r>
              <a:rPr lang="en-US" sz="2000" dirty="0">
                <a:latin typeface="Raleway" panose="020B0503030101060003" pitchFamily="34" charset="-18"/>
              </a:rPr>
              <a:t> </a:t>
            </a:r>
            <a:r>
              <a:rPr lang="en-US" sz="2000" dirty="0" err="1">
                <a:latin typeface="Raleway" panose="020B0503030101060003" pitchFamily="34" charset="-18"/>
              </a:rPr>
              <a:t>neposredno</a:t>
            </a:r>
            <a:r>
              <a:rPr lang="en-US" sz="2000" dirty="0">
                <a:latin typeface="Raleway" panose="020B0503030101060003" pitchFamily="34" charset="-18"/>
              </a:rPr>
              <a:t> </a:t>
            </a:r>
            <a:r>
              <a:rPr lang="en-US" sz="2000" dirty="0" err="1">
                <a:latin typeface="Raleway" panose="020B0503030101060003" pitchFamily="34" charset="-18"/>
              </a:rPr>
              <a:t>iz</a:t>
            </a:r>
            <a:r>
              <a:rPr lang="en-US" sz="2000" dirty="0">
                <a:latin typeface="Raleway" panose="020B0503030101060003" pitchFamily="34" charset="-18"/>
              </a:rPr>
              <a:t> </a:t>
            </a:r>
            <a:r>
              <a:rPr lang="en-US" sz="2000" dirty="0" err="1">
                <a:latin typeface="Raleway" panose="020B0503030101060003" pitchFamily="34" charset="-18"/>
              </a:rPr>
              <a:t>vira</a:t>
            </a:r>
            <a:endParaRPr lang="en-US" sz="2000" dirty="0">
              <a:latin typeface="Raleway" panose="020B0503030101060003" pitchFamily="34" charset="-18"/>
            </a:endParaRPr>
          </a:p>
          <a:p>
            <a:pPr lvl="1">
              <a:lnSpc>
                <a:spcPct val="100000"/>
              </a:lnSpc>
              <a:spcBef>
                <a:spcPts val="0"/>
              </a:spcBef>
              <a:buFont typeface="Wingdings" panose="05000000000000000000" pitchFamily="2" charset="2"/>
              <a:buChar char="Ø"/>
            </a:pPr>
            <a:r>
              <a:rPr lang="en-US" sz="2000" dirty="0">
                <a:latin typeface="Raleway" panose="020B0503030101060003" pitchFamily="34" charset="-18"/>
              </a:rPr>
              <a:t>Primer: </a:t>
            </a:r>
            <a:r>
              <a:rPr lang="en-US" sz="2000" dirty="0" err="1">
                <a:latin typeface="Raleway" panose="020B0503030101060003" pitchFamily="34" charset="-18"/>
              </a:rPr>
              <a:t>Merjenje</a:t>
            </a:r>
            <a:r>
              <a:rPr lang="en-US" sz="2000" dirty="0">
                <a:latin typeface="Raleway" panose="020B0503030101060003" pitchFamily="34" charset="-18"/>
              </a:rPr>
              <a:t> </a:t>
            </a:r>
            <a:r>
              <a:rPr lang="en-US" sz="2000" dirty="0" err="1">
                <a:latin typeface="Raleway" panose="020B0503030101060003" pitchFamily="34" charset="-18"/>
              </a:rPr>
              <a:t>onesnaževala</a:t>
            </a:r>
            <a:r>
              <a:rPr lang="en-US" sz="2000" dirty="0">
                <a:latin typeface="Raleway" panose="020B0503030101060003" pitchFamily="34" charset="-18"/>
              </a:rPr>
              <a:t> v </a:t>
            </a:r>
            <a:r>
              <a:rPr lang="en-US" sz="2000" dirty="0" err="1">
                <a:latin typeface="Raleway" panose="020B0503030101060003" pitchFamily="34" charset="-18"/>
              </a:rPr>
              <a:t>toku</a:t>
            </a:r>
            <a:r>
              <a:rPr lang="en-US" sz="2000" dirty="0">
                <a:latin typeface="Raleway" panose="020B0503030101060003" pitchFamily="34" charset="-18"/>
              </a:rPr>
              <a:t> </a:t>
            </a:r>
            <a:r>
              <a:rPr lang="en-US" sz="2000" dirty="0" err="1">
                <a:latin typeface="Raleway" panose="020B0503030101060003" pitchFamily="34" charset="-18"/>
              </a:rPr>
              <a:t>izpušnih</a:t>
            </a:r>
            <a:r>
              <a:rPr lang="en-US" sz="2000" dirty="0">
                <a:latin typeface="Raleway" panose="020B0503030101060003" pitchFamily="34" charset="-18"/>
              </a:rPr>
              <a:t> </a:t>
            </a:r>
            <a:r>
              <a:rPr lang="en-US" sz="2000" dirty="0" err="1">
                <a:latin typeface="Raleway" panose="020B0503030101060003" pitchFamily="34" charset="-18"/>
              </a:rPr>
              <a:t>plinov</a:t>
            </a:r>
            <a:r>
              <a:rPr lang="en-US" sz="2000" dirty="0">
                <a:latin typeface="Raleway" panose="020B0503030101060003" pitchFamily="34" charset="-18"/>
              </a:rPr>
              <a:t> s </a:t>
            </a:r>
            <a:r>
              <a:rPr lang="en-US" sz="2000" dirty="0" err="1">
                <a:latin typeface="Raleway" panose="020B0503030101060003" pitchFamily="34" charset="-18"/>
              </a:rPr>
              <a:t>plinsko</a:t>
            </a:r>
            <a:r>
              <a:rPr lang="en-US" sz="2000" dirty="0">
                <a:latin typeface="Raleway" panose="020B0503030101060003" pitchFamily="34" charset="-18"/>
              </a:rPr>
              <a:t> </a:t>
            </a:r>
            <a:r>
              <a:rPr lang="en-US" sz="2000" dirty="0" err="1">
                <a:latin typeface="Raleway" panose="020B0503030101060003" pitchFamily="34" charset="-18"/>
              </a:rPr>
              <a:t>kromatografijo</a:t>
            </a:r>
            <a:endParaRPr lang="en-US" sz="2000" dirty="0">
              <a:latin typeface="Raleway" panose="020B0503030101060003" pitchFamily="34" charset="-18"/>
            </a:endParaRPr>
          </a:p>
          <a:p>
            <a:pPr lvl="1">
              <a:lnSpc>
                <a:spcPct val="100000"/>
              </a:lnSpc>
              <a:spcBef>
                <a:spcPts val="0"/>
              </a:spcBef>
              <a:buFont typeface="Wingdings" panose="05000000000000000000" pitchFamily="2" charset="2"/>
              <a:buChar char="Ø"/>
            </a:pPr>
            <a:r>
              <a:rPr lang="en-US" sz="2000" dirty="0">
                <a:latin typeface="Raleway" panose="020B0503030101060003" pitchFamily="34" charset="-18"/>
              </a:rPr>
              <a:t>Primer: </a:t>
            </a:r>
            <a:r>
              <a:rPr lang="en-US" sz="2000" dirty="0" err="1">
                <a:latin typeface="Raleway" panose="020B0503030101060003" pitchFamily="34" charset="-18"/>
              </a:rPr>
              <a:t>določitev</a:t>
            </a:r>
            <a:r>
              <a:rPr lang="en-US" sz="2000" dirty="0">
                <a:latin typeface="Raleway" panose="020B0503030101060003" pitchFamily="34" charset="-18"/>
              </a:rPr>
              <a:t> </a:t>
            </a:r>
            <a:r>
              <a:rPr lang="en-US" sz="2000" dirty="0" err="1">
                <a:latin typeface="Raleway" panose="020B0503030101060003" pitchFamily="34" charset="-18"/>
              </a:rPr>
              <a:t>porabe</a:t>
            </a:r>
            <a:r>
              <a:rPr lang="en-US" sz="2000" dirty="0">
                <a:latin typeface="Raleway" panose="020B0503030101060003" pitchFamily="34" charset="-18"/>
              </a:rPr>
              <a:t> </a:t>
            </a:r>
            <a:r>
              <a:rPr lang="en-US" sz="2000" dirty="0" err="1">
                <a:latin typeface="Raleway" panose="020B0503030101060003" pitchFamily="34" charset="-18"/>
              </a:rPr>
              <a:t>električne</a:t>
            </a:r>
            <a:r>
              <a:rPr lang="en-US" sz="2000" dirty="0">
                <a:latin typeface="Raleway" panose="020B0503030101060003" pitchFamily="34" charset="-18"/>
              </a:rPr>
              <a:t> </a:t>
            </a:r>
            <a:r>
              <a:rPr lang="en-US" sz="2000" dirty="0" err="1">
                <a:latin typeface="Raleway" panose="020B0503030101060003" pitchFamily="34" charset="-18"/>
              </a:rPr>
              <a:t>energije</a:t>
            </a:r>
            <a:r>
              <a:rPr lang="en-US" sz="2000" dirty="0">
                <a:latin typeface="Raleway" panose="020B0503030101060003" pitchFamily="34" charset="-18"/>
              </a:rPr>
              <a:t> </a:t>
            </a:r>
            <a:r>
              <a:rPr lang="en-US" sz="2000" dirty="0" err="1">
                <a:latin typeface="Raleway" panose="020B0503030101060003" pitchFamily="34" charset="-18"/>
              </a:rPr>
              <a:t>iz</a:t>
            </a:r>
            <a:r>
              <a:rPr lang="en-US" sz="2000" dirty="0">
                <a:latin typeface="Raleway" panose="020B0503030101060003" pitchFamily="34" charset="-18"/>
              </a:rPr>
              <a:t> </a:t>
            </a:r>
            <a:r>
              <a:rPr lang="en-US" sz="2000" dirty="0" err="1">
                <a:latin typeface="Raleway" panose="020B0503030101060003" pitchFamily="34" charset="-18"/>
              </a:rPr>
              <a:t>števca</a:t>
            </a:r>
            <a:r>
              <a:rPr lang="en-US" sz="2000" dirty="0">
                <a:latin typeface="Raleway" panose="020B0503030101060003" pitchFamily="34" charset="-18"/>
              </a:rPr>
              <a:t> v </a:t>
            </a:r>
            <a:r>
              <a:rPr lang="en-US" sz="2000" dirty="0" err="1">
                <a:latin typeface="Raleway" panose="020B0503030101060003" pitchFamily="34" charset="-18"/>
              </a:rPr>
              <a:t>proizvodnem</a:t>
            </a:r>
            <a:r>
              <a:rPr lang="en-US" sz="2000" dirty="0">
                <a:latin typeface="Raleway" panose="020B0503030101060003" pitchFamily="34" charset="-18"/>
              </a:rPr>
              <a:t> </a:t>
            </a:r>
            <a:r>
              <a:rPr lang="en-US" sz="2000" dirty="0" err="1">
                <a:latin typeface="Raleway" panose="020B0503030101060003" pitchFamily="34" charset="-18"/>
              </a:rPr>
              <a:t>obratu</a:t>
            </a:r>
            <a:endParaRPr lang="en-US" sz="2000" dirty="0">
              <a:latin typeface="Raleway" panose="020B0503030101060003" pitchFamily="34" charset="-18"/>
            </a:endParaRPr>
          </a:p>
          <a:p>
            <a:pPr>
              <a:lnSpc>
                <a:spcPct val="100000"/>
              </a:lnSpc>
              <a:spcBef>
                <a:spcPts val="0"/>
              </a:spcBef>
              <a:buFont typeface="Wingdings" panose="05000000000000000000" pitchFamily="2" charset="2"/>
              <a:buChar char="Ø"/>
            </a:pPr>
            <a:r>
              <a:rPr lang="en-US" sz="2000" b="1" dirty="0" err="1">
                <a:solidFill>
                  <a:srgbClr val="066E9F"/>
                </a:solidFill>
                <a:highlight>
                  <a:srgbClr val="A2C219"/>
                </a:highlight>
                <a:latin typeface="Raleway" panose="020B0503030101060003" pitchFamily="34" charset="-18"/>
              </a:rPr>
              <a:t>Komunikacija</a:t>
            </a:r>
            <a:r>
              <a:rPr lang="en-US" sz="2000" b="1" dirty="0">
                <a:solidFill>
                  <a:srgbClr val="066E9F"/>
                </a:solidFill>
                <a:highlight>
                  <a:srgbClr val="A2C219"/>
                </a:highlight>
                <a:latin typeface="Raleway" panose="020B0503030101060003" pitchFamily="34" charset="-18"/>
              </a:rPr>
              <a:t> s </a:t>
            </a:r>
            <a:r>
              <a:rPr lang="en-US" sz="2000" b="1" dirty="0" err="1">
                <a:solidFill>
                  <a:srgbClr val="066E9F"/>
                </a:solidFill>
                <a:highlight>
                  <a:srgbClr val="A2C219"/>
                </a:highlight>
                <a:latin typeface="Raleway" panose="020B0503030101060003" pitchFamily="34" charset="-18"/>
              </a:rPr>
              <a:t>podjetji</a:t>
            </a:r>
            <a:r>
              <a:rPr lang="en-US" sz="2000" b="1" dirty="0">
                <a:solidFill>
                  <a:srgbClr val="066E9F"/>
                </a:solidFill>
                <a:highlight>
                  <a:srgbClr val="A2C219"/>
                </a:highlight>
                <a:latin typeface="Raleway" panose="020B0503030101060003" pitchFamily="34" charset="-18"/>
              </a:rPr>
              <a:t> / </a:t>
            </a:r>
            <a:r>
              <a:rPr lang="en-US" sz="2000" b="1" dirty="0" err="1">
                <a:solidFill>
                  <a:srgbClr val="066E9F"/>
                </a:solidFill>
                <a:highlight>
                  <a:srgbClr val="A2C219"/>
                </a:highlight>
                <a:latin typeface="Raleway" panose="020B0503030101060003" pitchFamily="34" charset="-18"/>
              </a:rPr>
              <a:t>agencij</a:t>
            </a:r>
            <a:r>
              <a:rPr lang="sl-SI" sz="2000" b="1" dirty="0">
                <a:solidFill>
                  <a:srgbClr val="066E9F"/>
                </a:solidFill>
                <a:highlight>
                  <a:srgbClr val="A2C219"/>
                </a:highlight>
                <a:latin typeface="Raleway" panose="020B0503030101060003" pitchFamily="34" charset="-18"/>
              </a:rPr>
              <a:t>ami</a:t>
            </a:r>
            <a:r>
              <a:rPr lang="en-US" sz="2000" dirty="0">
                <a:latin typeface="Raleway" panose="020B0503030101060003" pitchFamily="34" charset="-18"/>
              </a:rPr>
              <a:t>, </a:t>
            </a:r>
            <a:r>
              <a:rPr lang="en-US" sz="2000" dirty="0" err="1">
                <a:latin typeface="Raleway" panose="020B0503030101060003" pitchFamily="34" charset="-18"/>
              </a:rPr>
              <a:t>ki</a:t>
            </a:r>
            <a:r>
              <a:rPr lang="en-US" sz="2000" dirty="0">
                <a:latin typeface="Raleway" panose="020B0503030101060003" pitchFamily="34" charset="-18"/>
              </a:rPr>
              <a:t> so </a:t>
            </a:r>
            <a:r>
              <a:rPr lang="en-US" sz="2000" dirty="0" err="1">
                <a:latin typeface="Raleway" panose="020B0503030101060003" pitchFamily="34" charset="-18"/>
              </a:rPr>
              <a:t>neposredno</a:t>
            </a:r>
            <a:r>
              <a:rPr lang="en-US" sz="2000" dirty="0">
                <a:latin typeface="Raleway" panose="020B0503030101060003" pitchFamily="34" charset="-18"/>
              </a:rPr>
              <a:t> </a:t>
            </a:r>
            <a:r>
              <a:rPr lang="en-US" sz="2000" dirty="0" err="1">
                <a:latin typeface="Raleway" panose="020B0503030101060003" pitchFamily="34" charset="-18"/>
              </a:rPr>
              <a:t>izmeri</a:t>
            </a:r>
            <a:r>
              <a:rPr lang="sl-SI" sz="2000" dirty="0">
                <a:latin typeface="Raleway" panose="020B0503030101060003" pitchFamily="34" charset="-18"/>
              </a:rPr>
              <a:t>l</a:t>
            </a:r>
            <a:r>
              <a:rPr lang="en-US" sz="2000" dirty="0" err="1">
                <a:latin typeface="Raleway" panose="020B0503030101060003" pitchFamily="34" charset="-18"/>
              </a:rPr>
              <a:t>i</a:t>
            </a:r>
            <a:r>
              <a:rPr lang="en-US" sz="2000" dirty="0">
                <a:latin typeface="Raleway" panose="020B0503030101060003" pitchFamily="34" charset="-18"/>
              </a:rPr>
              <a:t> </a:t>
            </a:r>
            <a:r>
              <a:rPr lang="en-US" sz="2000" dirty="0" err="1">
                <a:latin typeface="Raleway" panose="020B0503030101060003" pitchFamily="34" charset="-18"/>
              </a:rPr>
              <a:t>proces</a:t>
            </a:r>
            <a:r>
              <a:rPr lang="sl-SI" sz="2000" dirty="0">
                <a:latin typeface="Raleway" panose="020B0503030101060003" pitchFamily="34" charset="-18"/>
              </a:rPr>
              <a:t>ne </a:t>
            </a:r>
            <a:r>
              <a:rPr lang="en-US" sz="2000" dirty="0" err="1">
                <a:latin typeface="Raleway" panose="020B0503030101060003" pitchFamily="34" charset="-18"/>
              </a:rPr>
              <a:t>podatk</a:t>
            </a:r>
            <a:r>
              <a:rPr lang="sl-SI" sz="2000" dirty="0">
                <a:latin typeface="Raleway" panose="020B0503030101060003" pitchFamily="34" charset="-18"/>
              </a:rPr>
              <a:t>e</a:t>
            </a:r>
          </a:p>
          <a:p>
            <a:pPr>
              <a:lnSpc>
                <a:spcPct val="100000"/>
              </a:lnSpc>
              <a:spcBef>
                <a:spcPts val="0"/>
              </a:spcBef>
              <a:buFont typeface="Wingdings" panose="05000000000000000000" pitchFamily="2" charset="2"/>
              <a:buChar char="Ø"/>
            </a:pPr>
            <a:endParaRPr lang="sl-SI" sz="2000" dirty="0">
              <a:latin typeface="Raleway" panose="020B0503030101060003" pitchFamily="34" charset="-18"/>
            </a:endParaRPr>
          </a:p>
          <a:p>
            <a:pPr>
              <a:lnSpc>
                <a:spcPct val="100000"/>
              </a:lnSpc>
              <a:spcBef>
                <a:spcPts val="0"/>
              </a:spcBef>
              <a:buFont typeface="Wingdings" panose="05000000000000000000" pitchFamily="2" charset="2"/>
              <a:buChar char="Ø"/>
            </a:pPr>
            <a:r>
              <a:rPr lang="en-US" sz="2000" b="1" dirty="0" err="1">
                <a:solidFill>
                  <a:srgbClr val="066E9F"/>
                </a:solidFill>
                <a:highlight>
                  <a:srgbClr val="A2C219"/>
                </a:highlight>
                <a:latin typeface="Raleway" panose="020B0503030101060003" pitchFamily="34" charset="-18"/>
              </a:rPr>
              <a:t>članki</a:t>
            </a:r>
            <a:r>
              <a:rPr lang="sl-SI" sz="2000" b="1" dirty="0">
                <a:solidFill>
                  <a:srgbClr val="066E9F"/>
                </a:solidFill>
                <a:highlight>
                  <a:srgbClr val="A2C219"/>
                </a:highlight>
                <a:latin typeface="Raleway" panose="020B0503030101060003" pitchFamily="34" charset="-18"/>
              </a:rPr>
              <a:t> v r</a:t>
            </a:r>
            <a:r>
              <a:rPr lang="en-US" sz="2000" b="1" dirty="0" err="1">
                <a:solidFill>
                  <a:srgbClr val="066E9F"/>
                </a:solidFill>
                <a:highlight>
                  <a:srgbClr val="A2C219"/>
                </a:highlight>
                <a:latin typeface="Raleway" panose="020B0503030101060003" pitchFamily="34" charset="-18"/>
              </a:rPr>
              <a:t>evija</a:t>
            </a:r>
            <a:r>
              <a:rPr lang="sl-SI" sz="2000" b="1" dirty="0">
                <a:solidFill>
                  <a:srgbClr val="066E9F"/>
                </a:solidFill>
                <a:highlight>
                  <a:srgbClr val="A2C219"/>
                </a:highlight>
                <a:latin typeface="Raleway" panose="020B0503030101060003" pitchFamily="34" charset="-18"/>
              </a:rPr>
              <a:t>h</a:t>
            </a:r>
            <a:endParaRPr lang="en-US" sz="2000" b="1" dirty="0">
              <a:solidFill>
                <a:srgbClr val="066E9F"/>
              </a:solidFill>
              <a:highlight>
                <a:srgbClr val="A2C219"/>
              </a:highlight>
              <a:latin typeface="Raleway" panose="020B0503030101060003" pitchFamily="34" charset="-18"/>
            </a:endParaRPr>
          </a:p>
          <a:p>
            <a:pPr>
              <a:lnSpc>
                <a:spcPct val="100000"/>
              </a:lnSpc>
              <a:spcBef>
                <a:spcPts val="0"/>
              </a:spcBef>
              <a:buFont typeface="Wingdings" panose="05000000000000000000" pitchFamily="2" charset="2"/>
              <a:buChar char="Ø"/>
            </a:pPr>
            <a:r>
              <a:rPr lang="en-US" sz="2000" dirty="0" err="1">
                <a:latin typeface="Raleway" panose="020B0503030101060003" pitchFamily="34" charset="-18"/>
              </a:rPr>
              <a:t>Drugi</a:t>
            </a:r>
            <a:r>
              <a:rPr lang="en-US" sz="2000" dirty="0">
                <a:latin typeface="Raleway" panose="020B0503030101060003" pitchFamily="34" charset="-18"/>
              </a:rPr>
              <a:t> </a:t>
            </a:r>
            <a:r>
              <a:rPr lang="en-US" sz="2000" b="1" dirty="0" err="1">
                <a:solidFill>
                  <a:srgbClr val="066E9F"/>
                </a:solidFill>
                <a:latin typeface="Raleway" panose="020B0503030101060003" pitchFamily="34" charset="-18"/>
              </a:rPr>
              <a:t>dokumenti</a:t>
            </a:r>
            <a:r>
              <a:rPr lang="en-US" sz="2000" b="1" dirty="0">
                <a:solidFill>
                  <a:srgbClr val="066E9F"/>
                </a:solidFill>
                <a:latin typeface="Raleway" panose="020B0503030101060003" pitchFamily="34" charset="-18"/>
              </a:rPr>
              <a:t> in </a:t>
            </a:r>
            <a:r>
              <a:rPr lang="en-US" sz="2000" b="1" dirty="0" err="1">
                <a:solidFill>
                  <a:srgbClr val="066E9F"/>
                </a:solidFill>
                <a:latin typeface="Raleway" panose="020B0503030101060003" pitchFamily="34" charset="-18"/>
              </a:rPr>
              <a:t>poročila</a:t>
            </a:r>
            <a:r>
              <a:rPr lang="en-US" sz="2000" dirty="0">
                <a:latin typeface="Raleway" panose="020B0503030101060003" pitchFamily="34" charset="-18"/>
              </a:rPr>
              <a:t>, </a:t>
            </a:r>
            <a:r>
              <a:rPr lang="en-US" sz="2000" dirty="0" err="1">
                <a:latin typeface="Raleway" panose="020B0503030101060003" pitchFamily="34" charset="-18"/>
              </a:rPr>
              <a:t>kot</a:t>
            </a:r>
            <a:r>
              <a:rPr lang="en-US" sz="2000" dirty="0">
                <a:latin typeface="Raleway" panose="020B0503030101060003" pitchFamily="34" charset="-18"/>
              </a:rPr>
              <a:t> so </a:t>
            </a:r>
            <a:r>
              <a:rPr lang="en-US" sz="2000" dirty="0" err="1">
                <a:latin typeface="Raleway" panose="020B0503030101060003" pitchFamily="34" charset="-18"/>
              </a:rPr>
              <a:t>poročila</a:t>
            </a:r>
            <a:r>
              <a:rPr lang="en-US" sz="2000" dirty="0">
                <a:latin typeface="Raleway" panose="020B0503030101060003" pitchFamily="34" charset="-18"/>
              </a:rPr>
              <a:t> </a:t>
            </a:r>
            <a:r>
              <a:rPr lang="en-US" sz="2000" dirty="0" err="1">
                <a:latin typeface="Raleway" panose="020B0503030101060003" pitchFamily="34" charset="-18"/>
              </a:rPr>
              <a:t>agencij</a:t>
            </a:r>
            <a:r>
              <a:rPr lang="en-US" sz="2000" dirty="0">
                <a:latin typeface="Raleway" panose="020B0503030101060003" pitchFamily="34" charset="-18"/>
              </a:rPr>
              <a:t>, </a:t>
            </a:r>
            <a:r>
              <a:rPr lang="en-US" sz="2000" dirty="0" err="1">
                <a:latin typeface="Raleway" panose="020B0503030101060003" pitchFamily="34" charset="-18"/>
              </a:rPr>
              <a:t>zasebn</a:t>
            </a:r>
            <a:r>
              <a:rPr lang="sl-SI" sz="2000" dirty="0">
                <a:latin typeface="Raleway" panose="020B0503030101060003" pitchFamily="34" charset="-18"/>
              </a:rPr>
              <a:t>a</a:t>
            </a:r>
            <a:r>
              <a:rPr lang="en-US" sz="2000" dirty="0">
                <a:latin typeface="Raleway" panose="020B0503030101060003" pitchFamily="34" charset="-18"/>
              </a:rPr>
              <a:t> </a:t>
            </a:r>
            <a:r>
              <a:rPr lang="en-US" sz="2000" dirty="0" err="1">
                <a:latin typeface="Raleway" panose="020B0503030101060003" pitchFamily="34" charset="-18"/>
              </a:rPr>
              <a:t>poročil</a:t>
            </a:r>
            <a:r>
              <a:rPr lang="sl-SI" sz="2000" dirty="0">
                <a:latin typeface="Raleway" panose="020B0503030101060003" pitchFamily="34" charset="-18"/>
              </a:rPr>
              <a:t>a</a:t>
            </a:r>
            <a:r>
              <a:rPr lang="en-US" sz="2000" dirty="0">
                <a:latin typeface="Raleway" panose="020B0503030101060003" pitchFamily="34" charset="-18"/>
              </a:rPr>
              <a:t> </a:t>
            </a:r>
            <a:r>
              <a:rPr lang="en-US" sz="2000" dirty="0" err="1">
                <a:latin typeface="Raleway" panose="020B0503030101060003" pitchFamily="34" charset="-18"/>
              </a:rPr>
              <a:t>podjetij</a:t>
            </a:r>
            <a:r>
              <a:rPr lang="en-US" sz="2000" dirty="0">
                <a:latin typeface="Raleway" panose="020B0503030101060003" pitchFamily="34" charset="-18"/>
              </a:rPr>
              <a:t> in </a:t>
            </a:r>
            <a:r>
              <a:rPr lang="sl-SI" sz="2000" dirty="0">
                <a:latin typeface="Raleway" panose="020B0503030101060003" pitchFamily="34" charset="-18"/>
              </a:rPr>
              <a:t>doktorske disertacije</a:t>
            </a:r>
            <a:endParaRPr lang="en-US" sz="2000" dirty="0">
              <a:latin typeface="Raleway" panose="020B0503030101060003" pitchFamily="34" charset="-18"/>
            </a:endParaRPr>
          </a:p>
          <a:p>
            <a:pPr>
              <a:lnSpc>
                <a:spcPct val="100000"/>
              </a:lnSpc>
              <a:spcBef>
                <a:spcPts val="0"/>
              </a:spcBef>
              <a:buFont typeface="Wingdings" panose="05000000000000000000" pitchFamily="2" charset="2"/>
              <a:buChar char="Ø"/>
            </a:pPr>
            <a:r>
              <a:rPr lang="en-US" sz="2000" b="1" dirty="0" err="1">
                <a:solidFill>
                  <a:srgbClr val="066E9F"/>
                </a:solidFill>
                <a:highlight>
                  <a:srgbClr val="A2C219"/>
                </a:highlight>
                <a:latin typeface="Raleway" panose="020B0503030101060003" pitchFamily="34" charset="-18"/>
              </a:rPr>
              <a:t>podatkovne</a:t>
            </a:r>
            <a:r>
              <a:rPr lang="en-US" sz="2000" b="1" dirty="0">
                <a:solidFill>
                  <a:srgbClr val="066E9F"/>
                </a:solidFill>
                <a:highlight>
                  <a:srgbClr val="A2C219"/>
                </a:highlight>
                <a:latin typeface="Raleway" panose="020B0503030101060003" pitchFamily="34" charset="-18"/>
              </a:rPr>
              <a:t> </a:t>
            </a:r>
            <a:r>
              <a:rPr lang="en-US" sz="2000" b="1" dirty="0" err="1">
                <a:solidFill>
                  <a:srgbClr val="066E9F"/>
                </a:solidFill>
                <a:highlight>
                  <a:srgbClr val="A2C219"/>
                </a:highlight>
                <a:latin typeface="Raleway" panose="020B0503030101060003" pitchFamily="34" charset="-18"/>
              </a:rPr>
              <a:t>baze</a:t>
            </a:r>
            <a:r>
              <a:rPr lang="en-US" sz="2000" b="1" dirty="0">
                <a:solidFill>
                  <a:srgbClr val="066E9F"/>
                </a:solidFill>
                <a:highlight>
                  <a:srgbClr val="A2C219"/>
                </a:highlight>
                <a:latin typeface="Raleway" panose="020B0503030101060003" pitchFamily="34" charset="-18"/>
              </a:rPr>
              <a:t> </a:t>
            </a:r>
            <a:r>
              <a:rPr lang="sl-SI" sz="2000" dirty="0">
                <a:latin typeface="Raleway" panose="020B0503030101060003" pitchFamily="34" charset="-18"/>
              </a:rPr>
              <a:t>LCI, npr. proizvodnja surove nafte iz baze </a:t>
            </a:r>
            <a:r>
              <a:rPr lang="sl-SI" sz="2000" dirty="0" err="1">
                <a:latin typeface="Raleway" panose="020B0503030101060003" pitchFamily="34" charset="-18"/>
              </a:rPr>
              <a:t>Ecoinvent</a:t>
            </a:r>
            <a:r>
              <a:rPr lang="sl-SI" sz="2000" dirty="0">
                <a:latin typeface="Raleway" panose="020B0503030101060003" pitchFamily="34" charset="-18"/>
              </a:rPr>
              <a:t> </a:t>
            </a:r>
            <a:endParaRPr lang="en-US" sz="2000" dirty="0">
              <a:latin typeface="Raleway" panose="020B0503030101060003" pitchFamily="34" charset="-18"/>
            </a:endParaRPr>
          </a:p>
          <a:p>
            <a:pPr>
              <a:lnSpc>
                <a:spcPct val="100000"/>
              </a:lnSpc>
              <a:spcBef>
                <a:spcPts val="0"/>
              </a:spcBef>
              <a:buFont typeface="Wingdings" panose="05000000000000000000" pitchFamily="2" charset="2"/>
              <a:buChar char="Ø"/>
            </a:pPr>
            <a:r>
              <a:rPr lang="en-US" sz="2000" b="1" dirty="0" err="1">
                <a:solidFill>
                  <a:srgbClr val="066E9F"/>
                </a:solidFill>
                <a:highlight>
                  <a:srgbClr val="A2C219"/>
                </a:highlight>
                <a:latin typeface="Raleway" panose="020B0503030101060003" pitchFamily="34" charset="-18"/>
              </a:rPr>
              <a:t>Prosti</a:t>
            </a:r>
            <a:r>
              <a:rPr lang="en-US" sz="2000" b="1" dirty="0">
                <a:solidFill>
                  <a:srgbClr val="066E9F"/>
                </a:solidFill>
                <a:highlight>
                  <a:srgbClr val="A2C219"/>
                </a:highlight>
                <a:latin typeface="Raleway" panose="020B0503030101060003" pitchFamily="34" charset="-18"/>
              </a:rPr>
              <a:t> </a:t>
            </a:r>
            <a:r>
              <a:rPr lang="en-US" sz="2000" b="1" dirty="0" err="1">
                <a:solidFill>
                  <a:srgbClr val="066E9F"/>
                </a:solidFill>
                <a:highlight>
                  <a:srgbClr val="A2C219"/>
                </a:highlight>
                <a:latin typeface="Raleway" panose="020B0503030101060003" pitchFamily="34" charset="-18"/>
              </a:rPr>
              <a:t>viri</a:t>
            </a:r>
            <a:r>
              <a:rPr lang="en-US" sz="2000" b="1" dirty="0">
                <a:solidFill>
                  <a:srgbClr val="066E9F"/>
                </a:solidFill>
                <a:highlight>
                  <a:srgbClr val="A2C219"/>
                </a:highlight>
                <a:latin typeface="Raleway" panose="020B0503030101060003" pitchFamily="34" charset="-18"/>
              </a:rPr>
              <a:t> </a:t>
            </a:r>
            <a:r>
              <a:rPr lang="sl-SI" sz="2000" b="1" dirty="0">
                <a:solidFill>
                  <a:srgbClr val="066E9F"/>
                </a:solidFill>
                <a:highlight>
                  <a:srgbClr val="A2C219"/>
                </a:highlight>
                <a:latin typeface="Raleway" panose="020B0503030101060003" pitchFamily="34" charset="-18"/>
              </a:rPr>
              <a:t>iz </a:t>
            </a:r>
            <a:r>
              <a:rPr lang="en-US" sz="2000" b="1" dirty="0" err="1">
                <a:solidFill>
                  <a:srgbClr val="066E9F"/>
                </a:solidFill>
                <a:highlight>
                  <a:srgbClr val="A2C219"/>
                </a:highlight>
                <a:latin typeface="Raleway" panose="020B0503030101060003" pitchFamily="34" charset="-18"/>
              </a:rPr>
              <a:t>programske</a:t>
            </a:r>
            <a:r>
              <a:rPr lang="en-US" sz="2000" b="1" dirty="0">
                <a:solidFill>
                  <a:srgbClr val="066E9F"/>
                </a:solidFill>
                <a:highlight>
                  <a:srgbClr val="A2C219"/>
                </a:highlight>
                <a:latin typeface="Raleway" panose="020B0503030101060003" pitchFamily="34" charset="-18"/>
              </a:rPr>
              <a:t> </a:t>
            </a:r>
            <a:r>
              <a:rPr lang="en-US" sz="2000" b="1" dirty="0" err="1">
                <a:solidFill>
                  <a:srgbClr val="066E9F"/>
                </a:solidFill>
                <a:highlight>
                  <a:srgbClr val="A2C219"/>
                </a:highlight>
                <a:latin typeface="Raleway" panose="020B0503030101060003" pitchFamily="34" charset="-18"/>
              </a:rPr>
              <a:t>opreme</a:t>
            </a:r>
            <a:endParaRPr lang="en-US" sz="2000" b="1" dirty="0">
              <a:solidFill>
                <a:srgbClr val="066E9F"/>
              </a:solidFill>
              <a:highlight>
                <a:srgbClr val="A2C219"/>
              </a:highlight>
              <a:latin typeface="Raleway" panose="020B0503030101060003" pitchFamily="34" charset="-18"/>
            </a:endParaRPr>
          </a:p>
          <a:p>
            <a:pPr>
              <a:lnSpc>
                <a:spcPct val="100000"/>
              </a:lnSpc>
              <a:spcBef>
                <a:spcPts val="0"/>
              </a:spcBef>
              <a:buFont typeface="Wingdings" panose="05000000000000000000" pitchFamily="2" charset="2"/>
              <a:buChar char="Ø"/>
            </a:pPr>
            <a:r>
              <a:rPr lang="en-US" sz="2000" dirty="0" err="1">
                <a:latin typeface="Raleway" panose="020B0503030101060003" pitchFamily="34" charset="-18"/>
              </a:rPr>
              <a:t>Izjave</a:t>
            </a:r>
            <a:r>
              <a:rPr lang="en-US" sz="2000" dirty="0">
                <a:latin typeface="Raleway" panose="020B0503030101060003" pitchFamily="34" charset="-18"/>
              </a:rPr>
              <a:t> </a:t>
            </a:r>
            <a:r>
              <a:rPr lang="sl-SI" sz="2000" dirty="0">
                <a:latin typeface="Raleway" panose="020B0503030101060003" pitchFamily="34" charset="-18"/>
              </a:rPr>
              <a:t>o </a:t>
            </a:r>
            <a:r>
              <a:rPr lang="en-US" sz="2000" b="1" dirty="0" err="1">
                <a:solidFill>
                  <a:srgbClr val="066E9F"/>
                </a:solidFill>
                <a:highlight>
                  <a:srgbClr val="A2C219"/>
                </a:highlight>
                <a:latin typeface="Raleway" panose="020B0503030101060003" pitchFamily="34" charset="-18"/>
              </a:rPr>
              <a:t>okoljsk</a:t>
            </a:r>
            <a:r>
              <a:rPr lang="sl-SI" sz="2000" b="1" dirty="0" err="1">
                <a:solidFill>
                  <a:srgbClr val="066E9F"/>
                </a:solidFill>
                <a:highlight>
                  <a:srgbClr val="A2C219"/>
                </a:highlight>
                <a:latin typeface="Raleway" panose="020B0503030101060003" pitchFamily="34" charset="-18"/>
              </a:rPr>
              <a:t>em</a:t>
            </a:r>
            <a:r>
              <a:rPr lang="en-US" sz="2000" b="1" dirty="0">
                <a:solidFill>
                  <a:srgbClr val="066E9F"/>
                </a:solidFill>
                <a:highlight>
                  <a:srgbClr val="A2C219"/>
                </a:highlight>
                <a:latin typeface="Raleway" panose="020B0503030101060003" pitchFamily="34" charset="-18"/>
              </a:rPr>
              <a:t> </a:t>
            </a:r>
            <a:r>
              <a:rPr lang="en-US" sz="2000" b="1" dirty="0" err="1">
                <a:solidFill>
                  <a:srgbClr val="066E9F"/>
                </a:solidFill>
                <a:highlight>
                  <a:srgbClr val="A2C219"/>
                </a:highlight>
                <a:latin typeface="Raleway" panose="020B0503030101060003" pitchFamily="34" charset="-18"/>
              </a:rPr>
              <a:t>proizvod</a:t>
            </a:r>
            <a:r>
              <a:rPr lang="sl-SI" sz="2000" b="1" dirty="0">
                <a:solidFill>
                  <a:srgbClr val="066E9F"/>
                </a:solidFill>
                <a:highlight>
                  <a:srgbClr val="A2C219"/>
                </a:highlight>
                <a:latin typeface="Raleway" panose="020B0503030101060003" pitchFamily="34" charset="-18"/>
              </a:rPr>
              <a:t>u</a:t>
            </a:r>
            <a:r>
              <a:rPr lang="en-US" sz="2000" b="1" dirty="0">
                <a:solidFill>
                  <a:srgbClr val="066E9F"/>
                </a:solidFill>
                <a:highlight>
                  <a:srgbClr val="A2C219"/>
                </a:highlight>
                <a:latin typeface="Raleway" panose="020B0503030101060003" pitchFamily="34" charset="-18"/>
              </a:rPr>
              <a:t> (EPD)</a:t>
            </a:r>
            <a:endParaRPr lang="sl-SI" sz="2000" b="1" dirty="0">
              <a:solidFill>
                <a:srgbClr val="066E9F"/>
              </a:solidFill>
              <a:highlight>
                <a:srgbClr val="A2C219"/>
              </a:highlight>
              <a:latin typeface="Raleway" panose="020B0503030101060003" pitchFamily="34" charset="-18"/>
            </a:endParaRPr>
          </a:p>
          <a:p>
            <a:pPr>
              <a:lnSpc>
                <a:spcPct val="100000"/>
              </a:lnSpc>
              <a:spcBef>
                <a:spcPts val="0"/>
              </a:spcBef>
              <a:buFont typeface="Wingdings" panose="05000000000000000000" pitchFamily="2" charset="2"/>
              <a:buChar char="Ø"/>
            </a:pPr>
            <a:endParaRPr lang="sl-SI" sz="2000" b="1" dirty="0">
              <a:solidFill>
                <a:srgbClr val="066E9F"/>
              </a:solidFill>
              <a:latin typeface="Raleway" panose="020B0503030101060003" pitchFamily="34" charset="-18"/>
            </a:endParaRPr>
          </a:p>
          <a:p>
            <a:pPr>
              <a:lnSpc>
                <a:spcPct val="100000"/>
              </a:lnSpc>
              <a:spcBef>
                <a:spcPts val="0"/>
              </a:spcBef>
              <a:buFont typeface="Wingdings" panose="05000000000000000000" pitchFamily="2" charset="2"/>
              <a:buChar char="Ø"/>
            </a:pPr>
            <a:r>
              <a:rPr lang="sl-SI" sz="2000" b="1" dirty="0">
                <a:solidFill>
                  <a:srgbClr val="066E9F"/>
                </a:solidFill>
                <a:highlight>
                  <a:srgbClr val="A2C219"/>
                </a:highlight>
                <a:latin typeface="Raleway" panose="020B0503030101060003" pitchFamily="34" charset="-18"/>
              </a:rPr>
              <a:t>O</a:t>
            </a:r>
            <a:r>
              <a:rPr lang="en-US" sz="2000" b="1" dirty="0" err="1">
                <a:solidFill>
                  <a:srgbClr val="066E9F"/>
                </a:solidFill>
                <a:highlight>
                  <a:srgbClr val="A2C219"/>
                </a:highlight>
                <a:latin typeface="Raleway" panose="020B0503030101060003" pitchFamily="34" charset="-18"/>
              </a:rPr>
              <a:t>ce</a:t>
            </a:r>
            <a:r>
              <a:rPr lang="sl-SI" sz="2000" b="1" dirty="0">
                <a:solidFill>
                  <a:srgbClr val="066E9F"/>
                </a:solidFill>
                <a:highlight>
                  <a:srgbClr val="A2C219"/>
                </a:highlight>
                <a:latin typeface="Raleway" panose="020B0503030101060003" pitchFamily="34" charset="-18"/>
              </a:rPr>
              <a:t>njeni podatki</a:t>
            </a:r>
            <a:endParaRPr lang="en-US" sz="2000" b="1" dirty="0">
              <a:solidFill>
                <a:srgbClr val="066E9F"/>
              </a:solidFill>
              <a:highlight>
                <a:srgbClr val="A2C219"/>
              </a:highlight>
              <a:latin typeface="Raleway" panose="020B0503030101060003" pitchFamily="34" charset="-18"/>
            </a:endParaRPr>
          </a:p>
        </p:txBody>
      </p:sp>
      <p:sp>
        <p:nvSpPr>
          <p:cNvPr id="7" name="Right Brace 6"/>
          <p:cNvSpPr/>
          <p:nvPr/>
        </p:nvSpPr>
        <p:spPr>
          <a:xfrm>
            <a:off x="7875093" y="1498048"/>
            <a:ext cx="1117600" cy="20288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aleway" panose="020B0503030101060003" pitchFamily="34" charset="-18"/>
            </a:endParaRPr>
          </a:p>
        </p:txBody>
      </p:sp>
      <p:sp>
        <p:nvSpPr>
          <p:cNvPr id="17" name="Right Brace 16"/>
          <p:cNvSpPr/>
          <p:nvPr/>
        </p:nvSpPr>
        <p:spPr>
          <a:xfrm>
            <a:off x="7874000" y="3770116"/>
            <a:ext cx="1117600" cy="20288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aleway" panose="020B0503030101060003" pitchFamily="34" charset="-18"/>
            </a:endParaRPr>
          </a:p>
        </p:txBody>
      </p:sp>
      <p:sp>
        <p:nvSpPr>
          <p:cNvPr id="18" name="Right Brace 17"/>
          <p:cNvSpPr/>
          <p:nvPr/>
        </p:nvSpPr>
        <p:spPr>
          <a:xfrm>
            <a:off x="7874000" y="6327268"/>
            <a:ext cx="1117600" cy="30259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aleway" panose="020B0503030101060003" pitchFamily="34" charset="-18"/>
            </a:endParaRPr>
          </a:p>
        </p:txBody>
      </p:sp>
      <p:sp>
        <p:nvSpPr>
          <p:cNvPr id="10" name="TextBox 9"/>
          <p:cNvSpPr txBox="1"/>
          <p:nvPr/>
        </p:nvSpPr>
        <p:spPr>
          <a:xfrm>
            <a:off x="9268264" y="2268597"/>
            <a:ext cx="2222596" cy="400110"/>
          </a:xfrm>
          <a:prstGeom prst="rect">
            <a:avLst/>
          </a:prstGeom>
          <a:noFill/>
        </p:spPr>
        <p:txBody>
          <a:bodyPr wrap="none" rtlCol="0">
            <a:spAutoFit/>
          </a:bodyPr>
          <a:lstStyle/>
          <a:p>
            <a:r>
              <a:rPr lang="en-US" sz="2000" b="1" dirty="0" err="1">
                <a:solidFill>
                  <a:srgbClr val="066E9F"/>
                </a:solidFill>
                <a:latin typeface="Raleway" panose="020B0503030101060003" pitchFamily="34" charset="-18"/>
              </a:rPr>
              <a:t>Primar</a:t>
            </a:r>
            <a:r>
              <a:rPr lang="sl-SI" sz="2000" b="1" dirty="0">
                <a:solidFill>
                  <a:srgbClr val="066E9F"/>
                </a:solidFill>
                <a:latin typeface="Raleway" panose="020B0503030101060003" pitchFamily="34" charset="-18"/>
              </a:rPr>
              <a:t>ni podatki</a:t>
            </a:r>
            <a:endParaRPr lang="en-US" sz="2000" b="1" dirty="0">
              <a:solidFill>
                <a:srgbClr val="066E9F"/>
              </a:solidFill>
              <a:latin typeface="Raleway" panose="020B0503030101060003" pitchFamily="34" charset="-18"/>
            </a:endParaRPr>
          </a:p>
        </p:txBody>
      </p:sp>
      <p:sp>
        <p:nvSpPr>
          <p:cNvPr id="20" name="TextBox 19"/>
          <p:cNvSpPr txBox="1"/>
          <p:nvPr/>
        </p:nvSpPr>
        <p:spPr>
          <a:xfrm>
            <a:off x="9236203" y="4567675"/>
            <a:ext cx="2570447" cy="400110"/>
          </a:xfrm>
          <a:prstGeom prst="rect">
            <a:avLst/>
          </a:prstGeom>
          <a:noFill/>
        </p:spPr>
        <p:txBody>
          <a:bodyPr wrap="none" rtlCol="0">
            <a:spAutoFit/>
          </a:bodyPr>
          <a:lstStyle/>
          <a:p>
            <a:r>
              <a:rPr lang="en-US" sz="2000" b="1" dirty="0">
                <a:solidFill>
                  <a:srgbClr val="066E9F"/>
                </a:solidFill>
                <a:latin typeface="Raleway" panose="020B0503030101060003" pitchFamily="34" charset="-18"/>
              </a:rPr>
              <a:t>Se</a:t>
            </a:r>
            <a:r>
              <a:rPr lang="sl-SI" sz="2000" b="1" dirty="0" err="1">
                <a:solidFill>
                  <a:srgbClr val="066E9F"/>
                </a:solidFill>
                <a:latin typeface="Raleway" panose="020B0503030101060003" pitchFamily="34" charset="-18"/>
              </a:rPr>
              <a:t>kundarni</a:t>
            </a:r>
            <a:r>
              <a:rPr lang="en-US" sz="2000" b="1" dirty="0">
                <a:solidFill>
                  <a:srgbClr val="066E9F"/>
                </a:solidFill>
                <a:latin typeface="Raleway" panose="020B0503030101060003" pitchFamily="34" charset="-18"/>
              </a:rPr>
              <a:t> </a:t>
            </a:r>
            <a:r>
              <a:rPr lang="sl-SI" sz="2000" b="1" dirty="0">
                <a:solidFill>
                  <a:srgbClr val="066E9F"/>
                </a:solidFill>
                <a:latin typeface="Raleway" panose="020B0503030101060003" pitchFamily="34" charset="-18"/>
              </a:rPr>
              <a:t>podatki</a:t>
            </a:r>
            <a:endParaRPr lang="en-US" sz="2000" b="1" dirty="0">
              <a:solidFill>
                <a:srgbClr val="066E9F"/>
              </a:solidFill>
              <a:latin typeface="Raleway" panose="020B0503030101060003" pitchFamily="34" charset="-18"/>
            </a:endParaRPr>
          </a:p>
        </p:txBody>
      </p:sp>
      <p:sp>
        <p:nvSpPr>
          <p:cNvPr id="21" name="TextBox 20"/>
          <p:cNvSpPr txBox="1"/>
          <p:nvPr/>
        </p:nvSpPr>
        <p:spPr>
          <a:xfrm>
            <a:off x="9236203" y="6267851"/>
            <a:ext cx="2270686" cy="400110"/>
          </a:xfrm>
          <a:prstGeom prst="rect">
            <a:avLst/>
          </a:prstGeom>
          <a:noFill/>
        </p:spPr>
        <p:txBody>
          <a:bodyPr wrap="none" rtlCol="0">
            <a:spAutoFit/>
          </a:bodyPr>
          <a:lstStyle/>
          <a:p>
            <a:r>
              <a:rPr lang="sl-SI" sz="2000" b="1" dirty="0">
                <a:solidFill>
                  <a:srgbClr val="066E9F"/>
                </a:solidFill>
                <a:latin typeface="Raleway" panose="020B0503030101060003" pitchFamily="34" charset="-18"/>
              </a:rPr>
              <a:t>Ocenjeni</a:t>
            </a:r>
            <a:r>
              <a:rPr lang="en-US" sz="2000" b="1" dirty="0">
                <a:solidFill>
                  <a:srgbClr val="066E9F"/>
                </a:solidFill>
                <a:latin typeface="Raleway" panose="020B0503030101060003" pitchFamily="34" charset="-18"/>
              </a:rPr>
              <a:t> </a:t>
            </a:r>
            <a:r>
              <a:rPr lang="sl-SI" sz="2000" b="1" dirty="0">
                <a:solidFill>
                  <a:srgbClr val="066E9F"/>
                </a:solidFill>
                <a:latin typeface="Raleway" panose="020B0503030101060003" pitchFamily="34" charset="-18"/>
              </a:rPr>
              <a:t>podatki</a:t>
            </a:r>
            <a:endParaRPr lang="en-US" sz="2000" b="1" dirty="0">
              <a:solidFill>
                <a:srgbClr val="066E9F"/>
              </a:solidFill>
              <a:latin typeface="Raleway" panose="020B0503030101060003" pitchFamily="34" charset="-18"/>
            </a:endParaRPr>
          </a:p>
        </p:txBody>
      </p:sp>
    </p:spTree>
    <p:extLst>
      <p:ext uri="{BB962C8B-B14F-4D97-AF65-F5344CB8AC3E}">
        <p14:creationId xmlns:p14="http://schemas.microsoft.com/office/powerpoint/2010/main" val="4071452384"/>
      </p:ext>
    </p:extLst>
  </p:cSld>
  <p:clrMapOvr>
    <a:masterClrMapping/>
  </p:clrMapOvr>
  <mc:AlternateContent xmlns:mc="http://schemas.openxmlformats.org/markup-compatibility/2006" xmlns:p14="http://schemas.microsoft.com/office/powerpoint/2010/main">
    <mc:Choice Requires="p14">
      <p:transition spd="slow" p14:dur="2000" advTm="93841"/>
    </mc:Choice>
    <mc:Fallback xmlns="">
      <p:transition spd="slow" advTm="93841"/>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347663"/>
            <a:ext cx="10515600" cy="1325562"/>
          </a:xfrm>
          <a:prstGeom prst="rect">
            <a:avLst/>
          </a:prstGeom>
        </p:spPr>
        <p:txBody>
          <a:bodyPr/>
          <a:lstStyle/>
          <a:p>
            <a:r>
              <a:rPr lang="en-US" dirty="0">
                <a:solidFill>
                  <a:srgbClr val="222B53"/>
                </a:solidFill>
              </a:rPr>
              <a:t>LCI </a:t>
            </a:r>
            <a:r>
              <a:rPr lang="sl-SI" dirty="0">
                <a:solidFill>
                  <a:srgbClr val="222B53"/>
                </a:solidFill>
              </a:rPr>
              <a:t>podatkovne baze</a:t>
            </a:r>
            <a:endParaRPr lang="en-US" dirty="0">
              <a:solidFill>
                <a:srgbClr val="222B53"/>
              </a:solidFill>
            </a:endParaRPr>
          </a:p>
        </p:txBody>
      </p:sp>
      <p:sp>
        <p:nvSpPr>
          <p:cNvPr id="3" name="Content Placeholder 2"/>
          <p:cNvSpPr>
            <a:spLocks noGrp="1"/>
          </p:cNvSpPr>
          <p:nvPr>
            <p:ph idx="4294967295"/>
          </p:nvPr>
        </p:nvSpPr>
        <p:spPr>
          <a:xfrm>
            <a:off x="1676400" y="1998663"/>
            <a:ext cx="10515600" cy="4643437"/>
          </a:xfrm>
          <a:prstGeom prst="rect">
            <a:avLst/>
          </a:prstGeom>
        </p:spPr>
        <p:txBody>
          <a:bodyPr>
            <a:normAutofit/>
          </a:bodyPr>
          <a:lstStyle/>
          <a:p>
            <a:r>
              <a:rPr lang="en-US" sz="2400" dirty="0" err="1">
                <a:latin typeface="Raleway" panose="020B0503030101060003" pitchFamily="34" charset="-18"/>
              </a:rPr>
              <a:t>Pogosto</a:t>
            </a:r>
            <a:r>
              <a:rPr lang="en-US" sz="2400" dirty="0">
                <a:latin typeface="Raleway" panose="020B0503030101060003" pitchFamily="34" charset="-18"/>
              </a:rPr>
              <a:t> </a:t>
            </a:r>
            <a:r>
              <a:rPr lang="en-US" sz="2400" dirty="0" err="1">
                <a:solidFill>
                  <a:srgbClr val="066E9F"/>
                </a:solidFill>
                <a:highlight>
                  <a:srgbClr val="A2C219"/>
                </a:highlight>
                <a:latin typeface="Raleway" panose="020B0503030101060003" pitchFamily="34" charset="-18"/>
              </a:rPr>
              <a:t>najbolj</a:t>
            </a:r>
            <a:r>
              <a:rPr lang="en-US" sz="2400" dirty="0">
                <a:solidFill>
                  <a:srgbClr val="066E9F"/>
                </a:solidFill>
                <a:highlight>
                  <a:srgbClr val="A2C219"/>
                </a:highlight>
                <a:latin typeface="Raleway" panose="020B0503030101060003" pitchFamily="34" charset="-18"/>
              </a:rPr>
              <a:t> </a:t>
            </a:r>
            <a:r>
              <a:rPr lang="en-US" sz="2400" dirty="0" err="1">
                <a:solidFill>
                  <a:srgbClr val="066E9F"/>
                </a:solidFill>
                <a:highlight>
                  <a:srgbClr val="A2C219"/>
                </a:highlight>
                <a:latin typeface="Raleway" panose="020B0503030101060003" pitchFamily="34" charset="-18"/>
              </a:rPr>
              <a:t>izvedljiv</a:t>
            </a:r>
            <a:r>
              <a:rPr lang="en-US" sz="2400" dirty="0">
                <a:solidFill>
                  <a:srgbClr val="066E9F"/>
                </a:solidFill>
                <a:highlight>
                  <a:srgbClr val="A2C219"/>
                </a:highlight>
                <a:latin typeface="Raleway" panose="020B0503030101060003" pitchFamily="34" charset="-18"/>
              </a:rPr>
              <a:t> </a:t>
            </a:r>
            <a:r>
              <a:rPr lang="en-US" sz="2400" dirty="0" err="1">
                <a:solidFill>
                  <a:srgbClr val="066E9F"/>
                </a:solidFill>
                <a:highlight>
                  <a:srgbClr val="A2C219"/>
                </a:highlight>
                <a:latin typeface="Raleway" panose="020B0503030101060003" pitchFamily="34" charset="-18"/>
              </a:rPr>
              <a:t>način</a:t>
            </a:r>
            <a:r>
              <a:rPr lang="en-US" sz="2400" dirty="0">
                <a:solidFill>
                  <a:srgbClr val="066E9F"/>
                </a:solidFill>
                <a:latin typeface="Raleway" panose="020B0503030101060003" pitchFamily="34" charset="-18"/>
              </a:rPr>
              <a:t> </a:t>
            </a:r>
            <a:r>
              <a:rPr lang="en-US" sz="2400" dirty="0">
                <a:latin typeface="Raleway" panose="020B0503030101060003" pitchFamily="34" charset="-18"/>
              </a:rPr>
              <a:t>za </a:t>
            </a:r>
            <a:r>
              <a:rPr lang="en-US" sz="2400" dirty="0" err="1">
                <a:latin typeface="Raleway" panose="020B0503030101060003" pitchFamily="34" charset="-18"/>
              </a:rPr>
              <a:t>iskanje</a:t>
            </a:r>
            <a:r>
              <a:rPr lang="en-US" sz="2400" dirty="0">
                <a:latin typeface="Raleway" panose="020B0503030101060003" pitchFamily="34" charset="-18"/>
              </a:rPr>
              <a:t> </a:t>
            </a:r>
            <a:r>
              <a:rPr lang="en-US" sz="2400" dirty="0" err="1">
                <a:latin typeface="Raleway" panose="020B0503030101060003" pitchFamily="34" charset="-18"/>
              </a:rPr>
              <a:t>velike</a:t>
            </a:r>
            <a:r>
              <a:rPr lang="sl-SI" sz="2400" dirty="0">
                <a:latin typeface="Raleway" panose="020B0503030101060003" pitchFamily="34" charset="-18"/>
              </a:rPr>
              <a:t>ga</a:t>
            </a:r>
            <a:r>
              <a:rPr lang="en-US" sz="2400" dirty="0">
                <a:latin typeface="Raleway" panose="020B0503030101060003" pitchFamily="34" charset="-18"/>
              </a:rPr>
              <a:t> </a:t>
            </a:r>
            <a:r>
              <a:rPr lang="sl-SI" sz="2400" dirty="0">
                <a:latin typeface="Raleway" panose="020B0503030101060003" pitchFamily="34" charset="-18"/>
              </a:rPr>
              <a:t>števila </a:t>
            </a:r>
            <a:r>
              <a:rPr lang="en-US" sz="2400" dirty="0" err="1">
                <a:solidFill>
                  <a:srgbClr val="066E9F"/>
                </a:solidFill>
                <a:highlight>
                  <a:srgbClr val="A2C219"/>
                </a:highlight>
                <a:latin typeface="Raleway" panose="020B0503030101060003" pitchFamily="34" charset="-18"/>
              </a:rPr>
              <a:t>visoko</a:t>
            </a:r>
            <a:r>
              <a:rPr lang="en-US" sz="2400" dirty="0">
                <a:solidFill>
                  <a:srgbClr val="066E9F"/>
                </a:solidFill>
                <a:highlight>
                  <a:srgbClr val="A2C219"/>
                </a:highlight>
                <a:latin typeface="Raleway" panose="020B0503030101060003" pitchFamily="34" charset="-18"/>
              </a:rPr>
              <a:t> </a:t>
            </a:r>
            <a:r>
              <a:rPr lang="en-US" sz="2400" dirty="0" err="1">
                <a:solidFill>
                  <a:srgbClr val="066E9F"/>
                </a:solidFill>
                <a:highlight>
                  <a:srgbClr val="A2C219"/>
                </a:highlight>
                <a:latin typeface="Raleway" panose="020B0503030101060003" pitchFamily="34" charset="-18"/>
              </a:rPr>
              <a:t>kakovostnih</a:t>
            </a:r>
            <a:r>
              <a:rPr lang="en-US" sz="2400" dirty="0">
                <a:solidFill>
                  <a:srgbClr val="066E9F"/>
                </a:solidFill>
                <a:highlight>
                  <a:srgbClr val="A2C219"/>
                </a:highlight>
                <a:latin typeface="Raleway" panose="020B0503030101060003" pitchFamily="34" charset="-18"/>
              </a:rPr>
              <a:t> </a:t>
            </a:r>
            <a:r>
              <a:rPr lang="en-US" sz="2400" dirty="0" err="1">
                <a:solidFill>
                  <a:srgbClr val="066E9F"/>
                </a:solidFill>
                <a:highlight>
                  <a:srgbClr val="A2C219"/>
                </a:highlight>
                <a:latin typeface="Raleway" panose="020B0503030101060003" pitchFamily="34" charset="-18"/>
              </a:rPr>
              <a:t>podatkov</a:t>
            </a:r>
            <a:r>
              <a:rPr lang="en-US" sz="2400" dirty="0">
                <a:latin typeface="Raleway" panose="020B0503030101060003" pitchFamily="34" charset="-18"/>
              </a:rPr>
              <a:t> za </a:t>
            </a:r>
            <a:r>
              <a:rPr lang="sl-SI" sz="2400" dirty="0">
                <a:latin typeface="Raleway" panose="020B0503030101060003" pitchFamily="34" charset="-18"/>
              </a:rPr>
              <a:t>izvedbo</a:t>
            </a:r>
            <a:r>
              <a:rPr lang="en-US" sz="2400" dirty="0">
                <a:latin typeface="Raleway" panose="020B0503030101060003" pitchFamily="34" charset="-18"/>
              </a:rPr>
              <a:t> LCA</a:t>
            </a:r>
          </a:p>
          <a:p>
            <a:r>
              <a:rPr lang="en-US" sz="2400" dirty="0">
                <a:latin typeface="Raleway" panose="020B0503030101060003" pitchFamily="34" charset="-18"/>
              </a:rPr>
              <a:t>LCI </a:t>
            </a:r>
            <a:r>
              <a:rPr lang="en-US" sz="2400" dirty="0" err="1">
                <a:latin typeface="Raleway" panose="020B0503030101060003" pitchFamily="34" charset="-18"/>
              </a:rPr>
              <a:t>baze</a:t>
            </a:r>
            <a:r>
              <a:rPr lang="en-US" sz="2400" dirty="0">
                <a:latin typeface="Raleway" panose="020B0503030101060003" pitchFamily="34" charset="-18"/>
              </a:rPr>
              <a:t> </a:t>
            </a:r>
            <a:r>
              <a:rPr lang="en-US" sz="2400" dirty="0" err="1">
                <a:latin typeface="Raleway" panose="020B0503030101060003" pitchFamily="34" charset="-18"/>
              </a:rPr>
              <a:t>podatkov</a:t>
            </a:r>
            <a:r>
              <a:rPr lang="en-US" sz="2400" dirty="0">
                <a:latin typeface="Raleway" panose="020B0503030101060003" pitchFamily="34" charset="-18"/>
              </a:rPr>
              <a:t> </a:t>
            </a:r>
            <a:r>
              <a:rPr lang="en-US" sz="2400" dirty="0" err="1">
                <a:latin typeface="Raleway" panose="020B0503030101060003" pitchFamily="34" charset="-18"/>
              </a:rPr>
              <a:t>vsebujejo</a:t>
            </a:r>
            <a:r>
              <a:rPr lang="en-US" sz="2400" dirty="0">
                <a:latin typeface="Raleway" panose="020B0503030101060003" pitchFamily="34" charset="-18"/>
              </a:rPr>
              <a:t> </a:t>
            </a:r>
            <a:r>
              <a:rPr lang="en-US" sz="2400" dirty="0" err="1">
                <a:latin typeface="Raleway" panose="020B0503030101060003" pitchFamily="34" charset="-18"/>
              </a:rPr>
              <a:t>podatke</a:t>
            </a:r>
            <a:r>
              <a:rPr lang="en-US" sz="2400" dirty="0">
                <a:latin typeface="Raleway" panose="020B0503030101060003" pitchFamily="34" charset="-18"/>
              </a:rPr>
              <a:t> o </a:t>
            </a:r>
            <a:r>
              <a:rPr lang="sl-SI" sz="2400" dirty="0">
                <a:solidFill>
                  <a:srgbClr val="066E9F"/>
                </a:solidFill>
                <a:highlight>
                  <a:srgbClr val="A2C219"/>
                </a:highlight>
                <a:latin typeface="Raleway" panose="020B0503030101060003" pitchFamily="34" charset="-18"/>
              </a:rPr>
              <a:t>vtokih</a:t>
            </a:r>
            <a:r>
              <a:rPr lang="en-US" sz="2400" dirty="0">
                <a:solidFill>
                  <a:srgbClr val="066E9F"/>
                </a:solidFill>
                <a:highlight>
                  <a:srgbClr val="A2C219"/>
                </a:highlight>
                <a:latin typeface="Raleway" panose="020B0503030101060003" pitchFamily="34" charset="-18"/>
              </a:rPr>
              <a:t> in </a:t>
            </a:r>
            <a:r>
              <a:rPr lang="sl-SI" sz="2400" dirty="0">
                <a:solidFill>
                  <a:srgbClr val="066E9F"/>
                </a:solidFill>
                <a:highlight>
                  <a:srgbClr val="A2C219"/>
                </a:highlight>
                <a:latin typeface="Raleway" panose="020B0503030101060003" pitchFamily="34" charset="-18"/>
              </a:rPr>
              <a:t>iztokih</a:t>
            </a:r>
            <a:endParaRPr lang="en-US" sz="2400" dirty="0">
              <a:solidFill>
                <a:srgbClr val="066E9F"/>
              </a:solidFill>
              <a:highlight>
                <a:srgbClr val="A2C219"/>
              </a:highlight>
              <a:latin typeface="Raleway" panose="020B0503030101060003" pitchFamily="34" charset="-18"/>
            </a:endParaRPr>
          </a:p>
          <a:p>
            <a:r>
              <a:rPr lang="en-US" sz="2400" dirty="0" err="1">
                <a:latin typeface="Raleway" panose="020B0503030101060003" pitchFamily="34" charset="-18"/>
              </a:rPr>
              <a:t>Ponavadi</a:t>
            </a:r>
            <a:r>
              <a:rPr lang="en-US" sz="2400" dirty="0">
                <a:latin typeface="Raleway" panose="020B0503030101060003" pitchFamily="34" charset="-18"/>
              </a:rPr>
              <a:t> </a:t>
            </a:r>
            <a:r>
              <a:rPr lang="en-US" sz="2400" dirty="0" err="1">
                <a:latin typeface="Raleway" panose="020B0503030101060003" pitchFamily="34" charset="-18"/>
              </a:rPr>
              <a:t>deluje</a:t>
            </a:r>
            <a:r>
              <a:rPr lang="en-US" sz="2400" dirty="0">
                <a:latin typeface="Raleway" panose="020B0503030101060003" pitchFamily="34" charset="-18"/>
              </a:rPr>
              <a:t> </a:t>
            </a:r>
            <a:r>
              <a:rPr lang="en-US" sz="2400" dirty="0" err="1">
                <a:latin typeface="Raleway" panose="020B0503030101060003" pitchFamily="34" charset="-18"/>
              </a:rPr>
              <a:t>brezhibno</a:t>
            </a:r>
            <a:r>
              <a:rPr lang="en-US" sz="2400" dirty="0">
                <a:latin typeface="Raleway" panose="020B0503030101060003" pitchFamily="34" charset="-18"/>
              </a:rPr>
              <a:t> z </a:t>
            </a:r>
            <a:r>
              <a:rPr lang="en-US" sz="2400" dirty="0">
                <a:solidFill>
                  <a:srgbClr val="066E9F"/>
                </a:solidFill>
                <a:highlight>
                  <a:srgbClr val="A2C219"/>
                </a:highlight>
                <a:latin typeface="Raleway" panose="020B0503030101060003" pitchFamily="34" charset="-18"/>
              </a:rPr>
              <a:t>LCA </a:t>
            </a:r>
            <a:r>
              <a:rPr lang="en-US" sz="2400" dirty="0" err="1">
                <a:solidFill>
                  <a:srgbClr val="066E9F"/>
                </a:solidFill>
                <a:highlight>
                  <a:srgbClr val="A2C219"/>
                </a:highlight>
                <a:latin typeface="Raleway" panose="020B0503030101060003" pitchFamily="34" charset="-18"/>
              </a:rPr>
              <a:t>programsk</a:t>
            </a:r>
            <a:r>
              <a:rPr lang="sl-SI" sz="2400" dirty="0">
                <a:solidFill>
                  <a:srgbClr val="066E9F"/>
                </a:solidFill>
                <a:highlight>
                  <a:srgbClr val="A2C219"/>
                </a:highlight>
                <a:latin typeface="Raleway" panose="020B0503030101060003" pitchFamily="34" charset="-18"/>
              </a:rPr>
              <a:t>o</a:t>
            </a:r>
            <a:r>
              <a:rPr lang="en-US" sz="2400" dirty="0">
                <a:solidFill>
                  <a:srgbClr val="066E9F"/>
                </a:solidFill>
                <a:highlight>
                  <a:srgbClr val="A2C219"/>
                </a:highlight>
                <a:latin typeface="Raleway" panose="020B0503030101060003" pitchFamily="34" charset="-18"/>
              </a:rPr>
              <a:t> </a:t>
            </a:r>
            <a:r>
              <a:rPr lang="en-US" sz="2400" dirty="0" err="1">
                <a:solidFill>
                  <a:srgbClr val="066E9F"/>
                </a:solidFill>
                <a:highlight>
                  <a:srgbClr val="A2C219"/>
                </a:highlight>
                <a:latin typeface="Raleway" panose="020B0503030101060003" pitchFamily="34" charset="-18"/>
              </a:rPr>
              <a:t>oprem</a:t>
            </a:r>
            <a:r>
              <a:rPr lang="sl-SI" sz="2400" dirty="0">
                <a:solidFill>
                  <a:srgbClr val="066E9F"/>
                </a:solidFill>
                <a:highlight>
                  <a:srgbClr val="A2C219"/>
                </a:highlight>
                <a:latin typeface="Raleway" panose="020B0503030101060003" pitchFamily="34" charset="-18"/>
              </a:rPr>
              <a:t>o</a:t>
            </a:r>
            <a:endParaRPr lang="en-US" sz="2400" dirty="0">
              <a:solidFill>
                <a:srgbClr val="066E9F"/>
              </a:solidFill>
              <a:highlight>
                <a:srgbClr val="A2C219"/>
              </a:highlight>
              <a:latin typeface="Raleway" panose="020B0503030101060003" pitchFamily="34" charset="-18"/>
            </a:endParaRPr>
          </a:p>
          <a:p>
            <a:r>
              <a:rPr lang="sl-SI" sz="2400" dirty="0">
                <a:latin typeface="Raleway" panose="020B0503030101060003" pitchFamily="34" charset="-18"/>
              </a:rPr>
              <a:t>O</a:t>
            </a:r>
            <a:r>
              <a:rPr lang="en-US" sz="2400" dirty="0" err="1">
                <a:latin typeface="Raleway" panose="020B0503030101060003" pitchFamily="34" charset="-18"/>
              </a:rPr>
              <a:t>bičajno</a:t>
            </a:r>
            <a:r>
              <a:rPr lang="en-US" sz="2400" dirty="0">
                <a:latin typeface="Raleway" panose="020B0503030101060003" pitchFamily="34" charset="-18"/>
              </a:rPr>
              <a:t> </a:t>
            </a:r>
            <a:r>
              <a:rPr lang="en-US" sz="2400" dirty="0" err="1">
                <a:latin typeface="Raleway" panose="020B0503030101060003" pitchFamily="34" charset="-18"/>
              </a:rPr>
              <a:t>vsebuje</a:t>
            </a:r>
            <a:r>
              <a:rPr lang="en-US" sz="2400" dirty="0">
                <a:latin typeface="Raleway" panose="020B0503030101060003" pitchFamily="34" charset="-18"/>
              </a:rPr>
              <a:t> </a:t>
            </a:r>
            <a:r>
              <a:rPr lang="en-US" sz="2400" dirty="0" err="1">
                <a:solidFill>
                  <a:srgbClr val="066E9F"/>
                </a:solidFill>
                <a:highlight>
                  <a:srgbClr val="A2C219"/>
                </a:highlight>
                <a:latin typeface="Raleway" panose="020B0503030101060003" pitchFamily="34" charset="-18"/>
              </a:rPr>
              <a:t>obsežno</a:t>
            </a:r>
            <a:r>
              <a:rPr lang="en-US" sz="2400" dirty="0">
                <a:solidFill>
                  <a:srgbClr val="066E9F"/>
                </a:solidFill>
                <a:highlight>
                  <a:srgbClr val="A2C219"/>
                </a:highlight>
                <a:latin typeface="Raleway" panose="020B0503030101060003" pitchFamily="34" charset="-18"/>
              </a:rPr>
              <a:t> </a:t>
            </a:r>
            <a:r>
              <a:rPr lang="en-US" sz="2400" dirty="0" err="1">
                <a:solidFill>
                  <a:srgbClr val="066E9F"/>
                </a:solidFill>
                <a:highlight>
                  <a:srgbClr val="A2C219"/>
                </a:highlight>
                <a:latin typeface="Raleway" panose="020B0503030101060003" pitchFamily="34" charset="-18"/>
              </a:rPr>
              <a:t>dokumentacijo</a:t>
            </a:r>
            <a:r>
              <a:rPr lang="en-US" sz="2400" dirty="0">
                <a:latin typeface="Raleway" panose="020B0503030101060003" pitchFamily="34" charset="-18"/>
              </a:rPr>
              <a:t>, ki </a:t>
            </a:r>
            <a:r>
              <a:rPr lang="en-US" sz="2400" dirty="0" err="1">
                <a:latin typeface="Raleway" panose="020B0503030101060003" pitchFamily="34" charset="-18"/>
              </a:rPr>
              <a:t>opisuje</a:t>
            </a:r>
            <a:r>
              <a:rPr lang="en-US" sz="2400" dirty="0">
                <a:latin typeface="Raleway" panose="020B0503030101060003" pitchFamily="34" charset="-18"/>
              </a:rPr>
              <a:t> </a:t>
            </a:r>
            <a:r>
              <a:rPr lang="en-US" sz="2400" dirty="0" err="1">
                <a:latin typeface="Raleway" panose="020B0503030101060003" pitchFamily="34" charset="-18"/>
              </a:rPr>
              <a:t>vire</a:t>
            </a:r>
            <a:r>
              <a:rPr lang="en-US" sz="2400" dirty="0">
                <a:latin typeface="Raleway" panose="020B0503030101060003" pitchFamily="34" charset="-18"/>
              </a:rPr>
              <a:t> </a:t>
            </a:r>
            <a:r>
              <a:rPr lang="en-US" sz="2400" dirty="0" err="1">
                <a:latin typeface="Raleway" panose="020B0503030101060003" pitchFamily="34" charset="-18"/>
              </a:rPr>
              <a:t>podatkov</a:t>
            </a:r>
            <a:r>
              <a:rPr lang="en-US" sz="2400" dirty="0">
                <a:latin typeface="Raleway" panose="020B0503030101060003" pitchFamily="34" charset="-18"/>
              </a:rPr>
              <a:t>, </a:t>
            </a:r>
          </a:p>
          <a:p>
            <a:r>
              <a:rPr lang="en-US" sz="2400" dirty="0" err="1">
                <a:latin typeface="Raleway" panose="020B0503030101060003" pitchFamily="34" charset="-18"/>
              </a:rPr>
              <a:t>Tako</a:t>
            </a:r>
            <a:r>
              <a:rPr lang="en-US" sz="2400" dirty="0">
                <a:latin typeface="Raleway" panose="020B0503030101060003" pitchFamily="34" charset="-18"/>
              </a:rPr>
              <a:t> </a:t>
            </a:r>
            <a:r>
              <a:rPr lang="en-US" sz="2400" dirty="0" err="1">
                <a:latin typeface="Raleway" panose="020B0503030101060003" pitchFamily="34" charset="-18"/>
              </a:rPr>
              <a:t>brezplačn</a:t>
            </a:r>
            <a:r>
              <a:rPr lang="sl-SI" sz="2400" dirty="0">
                <a:latin typeface="Raleway" panose="020B0503030101060003" pitchFamily="34" charset="-18"/>
              </a:rPr>
              <a:t>e</a:t>
            </a:r>
            <a:r>
              <a:rPr lang="en-US" sz="2400" dirty="0">
                <a:latin typeface="Raleway" panose="020B0503030101060003" pitchFamily="34" charset="-18"/>
              </a:rPr>
              <a:t> </a:t>
            </a:r>
            <a:r>
              <a:rPr lang="sl-SI" sz="2400" dirty="0">
                <a:latin typeface="Raleway" panose="020B0503030101060003" pitchFamily="34" charset="-18"/>
              </a:rPr>
              <a:t>kot</a:t>
            </a:r>
            <a:r>
              <a:rPr lang="en-US" sz="2400" dirty="0">
                <a:latin typeface="Raleway" panose="020B0503030101060003" pitchFamily="34" charset="-18"/>
              </a:rPr>
              <a:t> </a:t>
            </a:r>
            <a:r>
              <a:rPr lang="en-US" sz="2400" dirty="0" err="1">
                <a:latin typeface="Raleway" panose="020B0503030101060003" pitchFamily="34" charset="-18"/>
              </a:rPr>
              <a:t>plač</a:t>
            </a:r>
            <a:r>
              <a:rPr lang="sl-SI" sz="2400" dirty="0" err="1">
                <a:latin typeface="Raleway" panose="020B0503030101060003" pitchFamily="34" charset="-18"/>
              </a:rPr>
              <a:t>ljive</a:t>
            </a:r>
            <a:r>
              <a:rPr lang="en-US" sz="2400" dirty="0">
                <a:latin typeface="Raleway" panose="020B0503030101060003" pitchFamily="34" charset="-18"/>
              </a:rPr>
              <a:t> </a:t>
            </a:r>
            <a:r>
              <a:rPr lang="en-US" sz="2400" dirty="0" err="1">
                <a:latin typeface="Raleway" panose="020B0503030101060003" pitchFamily="34" charset="-18"/>
              </a:rPr>
              <a:t>različice</a:t>
            </a:r>
            <a:r>
              <a:rPr lang="en-US" sz="2400" dirty="0">
                <a:latin typeface="Raleway" panose="020B0503030101060003" pitchFamily="34" charset="-18"/>
              </a:rPr>
              <a:t> </a:t>
            </a:r>
            <a:r>
              <a:rPr lang="en-US" sz="2400" dirty="0" err="1">
                <a:latin typeface="Raleway" panose="020B0503030101060003" pitchFamily="34" charset="-18"/>
              </a:rPr>
              <a:t>na</a:t>
            </a:r>
            <a:r>
              <a:rPr lang="en-US" sz="2400" dirty="0">
                <a:latin typeface="Raleway" panose="020B0503030101060003" pitchFamily="34" charset="-18"/>
              </a:rPr>
              <a:t> </a:t>
            </a:r>
            <a:r>
              <a:rPr lang="en-US" sz="2400" dirty="0" err="1">
                <a:latin typeface="Raleway" panose="020B0503030101060003" pitchFamily="34" charset="-18"/>
              </a:rPr>
              <a:t>voljo</a:t>
            </a:r>
            <a:r>
              <a:rPr lang="en-US" sz="2400" dirty="0">
                <a:latin typeface="Raleway" panose="020B0503030101060003" pitchFamily="34" charset="-18"/>
              </a:rPr>
              <a:t> s </a:t>
            </a:r>
            <a:r>
              <a:rPr lang="en-US" sz="2400" dirty="0" err="1">
                <a:latin typeface="Raleway" panose="020B0503030101060003" pitchFamily="34" charset="-18"/>
              </a:rPr>
              <a:t>poudarki</a:t>
            </a:r>
            <a:r>
              <a:rPr lang="en-US" sz="2400" dirty="0">
                <a:latin typeface="Raleway" panose="020B0503030101060003" pitchFamily="34" charset="-18"/>
              </a:rPr>
              <a:t> </a:t>
            </a:r>
            <a:r>
              <a:rPr lang="sl-SI" sz="2400" dirty="0">
                <a:latin typeface="Raleway" panose="020B0503030101060003" pitchFamily="34" charset="-18"/>
              </a:rPr>
              <a:t>na</a:t>
            </a:r>
            <a:r>
              <a:rPr lang="en-US" sz="2400" dirty="0">
                <a:latin typeface="Raleway" panose="020B0503030101060003" pitchFamily="34" charset="-18"/>
              </a:rPr>
              <a:t>:</a:t>
            </a:r>
          </a:p>
          <a:p>
            <a:pPr lvl="1"/>
            <a:r>
              <a:rPr lang="en-US" sz="2000" dirty="0" err="1">
                <a:latin typeface="Raleway" panose="020B0503030101060003" pitchFamily="34" charset="-18"/>
              </a:rPr>
              <a:t>geografsk</a:t>
            </a:r>
            <a:r>
              <a:rPr lang="sl-SI" sz="2000" dirty="0">
                <a:latin typeface="Raleway" panose="020B0503030101060003" pitchFamily="34" charset="-18"/>
              </a:rPr>
              <a:t>o</a:t>
            </a:r>
            <a:r>
              <a:rPr lang="en-US" sz="2000" dirty="0">
                <a:latin typeface="Raleway" panose="020B0503030101060003" pitchFamily="34" charset="-18"/>
              </a:rPr>
              <a:t> </a:t>
            </a:r>
            <a:r>
              <a:rPr lang="en-US" sz="2000" dirty="0" err="1">
                <a:latin typeface="Raleway" panose="020B0503030101060003" pitchFamily="34" charset="-18"/>
              </a:rPr>
              <a:t>regij</a:t>
            </a:r>
            <a:r>
              <a:rPr lang="sl-SI" sz="2000" dirty="0">
                <a:latin typeface="Raleway" panose="020B0503030101060003" pitchFamily="34" charset="-18"/>
              </a:rPr>
              <a:t>o</a:t>
            </a:r>
            <a:endParaRPr lang="en-US" sz="2000" dirty="0">
              <a:latin typeface="Raleway" panose="020B0503030101060003" pitchFamily="34" charset="-18"/>
            </a:endParaRPr>
          </a:p>
          <a:p>
            <a:pPr lvl="1"/>
            <a:r>
              <a:rPr lang="sl-SI" sz="2000" dirty="0">
                <a:latin typeface="Raleway" panose="020B0503030101060003" pitchFamily="34" charset="-18"/>
              </a:rPr>
              <a:t>vrsto </a:t>
            </a:r>
            <a:r>
              <a:rPr lang="en-US" sz="2000" dirty="0" err="1">
                <a:latin typeface="Raleway" panose="020B0503030101060003" pitchFamily="34" charset="-18"/>
              </a:rPr>
              <a:t>industrij</a:t>
            </a:r>
            <a:r>
              <a:rPr lang="sl-SI" sz="2000" dirty="0">
                <a:latin typeface="Raleway" panose="020B0503030101060003" pitchFamily="34" charset="-18"/>
              </a:rPr>
              <a:t>e</a:t>
            </a:r>
            <a:endParaRPr lang="en-US" sz="2000" dirty="0">
              <a:latin typeface="Raleway" panose="020B0503030101060003" pitchFamily="34" charset="-18"/>
            </a:endParaRPr>
          </a:p>
        </p:txBody>
      </p:sp>
    </p:spTree>
    <p:extLst>
      <p:ext uri="{BB962C8B-B14F-4D97-AF65-F5344CB8AC3E}">
        <p14:creationId xmlns:p14="http://schemas.microsoft.com/office/powerpoint/2010/main" val="1406160328"/>
      </p:ext>
    </p:extLst>
  </p:cSld>
  <p:clrMapOvr>
    <a:masterClrMapping/>
  </p:clrMapOvr>
  <mc:AlternateContent xmlns:mc="http://schemas.openxmlformats.org/markup-compatibility/2006" xmlns:p14="http://schemas.microsoft.com/office/powerpoint/2010/main">
    <mc:Choice Requires="p14">
      <p:transition spd="slow" p14:dur="2000" advTm="47336"/>
    </mc:Choice>
    <mc:Fallback xmlns="">
      <p:transition spd="slow" advTm="4733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33600" y="292100"/>
            <a:ext cx="10058400" cy="885825"/>
          </a:xfrm>
          <a:prstGeom prst="rect">
            <a:avLst/>
          </a:prstGeom>
        </p:spPr>
        <p:txBody>
          <a:bodyPr>
            <a:normAutofit/>
          </a:bodyPr>
          <a:lstStyle/>
          <a:p>
            <a:r>
              <a:rPr lang="sl-SI" dirty="0">
                <a:solidFill>
                  <a:srgbClr val="222B53"/>
                </a:solidFill>
              </a:rPr>
              <a:t>Najbolj znane b</a:t>
            </a:r>
            <a:r>
              <a:rPr lang="en-US" dirty="0" err="1">
                <a:solidFill>
                  <a:srgbClr val="222B53"/>
                </a:solidFill>
              </a:rPr>
              <a:t>aze</a:t>
            </a:r>
            <a:r>
              <a:rPr lang="en-US" dirty="0">
                <a:solidFill>
                  <a:srgbClr val="222B53"/>
                </a:solidFill>
              </a:rPr>
              <a:t> </a:t>
            </a:r>
            <a:r>
              <a:rPr lang="en-US" dirty="0" err="1">
                <a:solidFill>
                  <a:srgbClr val="222B53"/>
                </a:solidFill>
              </a:rPr>
              <a:t>podatkov</a:t>
            </a:r>
            <a:r>
              <a:rPr lang="sl-SI" dirty="0">
                <a:solidFill>
                  <a:srgbClr val="222B53"/>
                </a:solidFill>
              </a:rPr>
              <a:t> LCI</a:t>
            </a:r>
            <a:endParaRPr lang="en-US" dirty="0">
              <a:solidFill>
                <a:srgbClr val="222B53"/>
              </a:solidFill>
            </a:endParaRPr>
          </a:p>
        </p:txBody>
      </p:sp>
      <p:sp>
        <p:nvSpPr>
          <p:cNvPr id="3" name="Content Placeholder 2"/>
          <p:cNvSpPr>
            <a:spLocks noGrp="1"/>
          </p:cNvSpPr>
          <p:nvPr>
            <p:ph idx="4294967295"/>
          </p:nvPr>
        </p:nvSpPr>
        <p:spPr>
          <a:xfrm>
            <a:off x="0" y="2119313"/>
            <a:ext cx="10058400" cy="3921125"/>
          </a:xfrm>
          <a:prstGeom prst="rect">
            <a:avLst/>
          </a:prstGeom>
        </p:spPr>
        <p:txBody>
          <a:bodyPr/>
          <a:lstStyle/>
          <a:p>
            <a:pPr>
              <a:buFont typeface="Wingdings" panose="05000000000000000000" pitchFamily="2" charset="2"/>
              <a:buChar char="Ø"/>
            </a:pPr>
            <a:r>
              <a:rPr lang="sl-SI" dirty="0">
                <a:solidFill>
                  <a:srgbClr val="222B53"/>
                </a:solidFill>
                <a:latin typeface="Raleway" panose="020B0503030101060003" pitchFamily="34" charset="-18"/>
              </a:rPr>
              <a:t> </a:t>
            </a:r>
            <a:r>
              <a:rPr lang="sl-SI" b="1" dirty="0">
                <a:solidFill>
                  <a:srgbClr val="222B53"/>
                </a:solidFill>
                <a:highlight>
                  <a:srgbClr val="A2C219"/>
                </a:highlight>
                <a:latin typeface="Raleway" panose="020B0503030101060003" pitchFamily="34" charset="-18"/>
              </a:rPr>
              <a:t>E</a:t>
            </a:r>
            <a:r>
              <a:rPr lang="en-US" b="1" dirty="0">
                <a:solidFill>
                  <a:srgbClr val="222B53"/>
                </a:solidFill>
                <a:highlight>
                  <a:srgbClr val="A2C219"/>
                </a:highlight>
                <a:latin typeface="Raleway" panose="020B0503030101060003" pitchFamily="34" charset="-18"/>
              </a:rPr>
              <a:t>coinvent</a:t>
            </a:r>
          </a:p>
          <a:p>
            <a:pPr>
              <a:buFont typeface="Wingdings" panose="05000000000000000000" pitchFamily="2" charset="2"/>
              <a:buChar char="Ø"/>
            </a:pPr>
            <a:r>
              <a:rPr lang="sl-SI" dirty="0">
                <a:solidFill>
                  <a:srgbClr val="222B53"/>
                </a:solidFill>
                <a:latin typeface="Raleway" panose="020B0503030101060003" pitchFamily="34" charset="-18"/>
              </a:rPr>
              <a:t> </a:t>
            </a:r>
            <a:r>
              <a:rPr lang="en-US" b="1" dirty="0" err="1">
                <a:solidFill>
                  <a:srgbClr val="222B53"/>
                </a:solidFill>
                <a:highlight>
                  <a:srgbClr val="A2C219"/>
                </a:highlight>
                <a:latin typeface="Raleway" panose="020B0503030101060003" pitchFamily="34" charset="-18"/>
              </a:rPr>
              <a:t>GaBi</a:t>
            </a:r>
            <a:r>
              <a:rPr lang="en-US" dirty="0">
                <a:solidFill>
                  <a:srgbClr val="222B53"/>
                </a:solidFill>
                <a:latin typeface="Raleway" panose="020B0503030101060003" pitchFamily="34" charset="-18"/>
              </a:rPr>
              <a:t> (professional and extension databases)</a:t>
            </a:r>
          </a:p>
          <a:p>
            <a:pPr>
              <a:buFont typeface="Wingdings" panose="05000000000000000000" pitchFamily="2" charset="2"/>
              <a:buChar char="Ø"/>
            </a:pPr>
            <a:r>
              <a:rPr lang="sl-SI" dirty="0">
                <a:solidFill>
                  <a:srgbClr val="222B53"/>
                </a:solidFill>
                <a:latin typeface="Raleway" panose="020B0503030101060003" pitchFamily="34" charset="-18"/>
              </a:rPr>
              <a:t> </a:t>
            </a:r>
            <a:r>
              <a:rPr lang="en-US" b="1" dirty="0">
                <a:solidFill>
                  <a:srgbClr val="222B53"/>
                </a:solidFill>
                <a:latin typeface="Raleway" panose="020B0503030101060003" pitchFamily="34" charset="-18"/>
              </a:rPr>
              <a:t>Athena Institute Database</a:t>
            </a:r>
          </a:p>
          <a:p>
            <a:pPr>
              <a:buFont typeface="Wingdings" panose="05000000000000000000" pitchFamily="2" charset="2"/>
              <a:buChar char="Ø"/>
            </a:pPr>
            <a:r>
              <a:rPr lang="sl-SI" dirty="0">
                <a:solidFill>
                  <a:srgbClr val="222B53"/>
                </a:solidFill>
                <a:latin typeface="Raleway" panose="020B0503030101060003" pitchFamily="34" charset="-18"/>
              </a:rPr>
              <a:t> </a:t>
            </a:r>
            <a:r>
              <a:rPr lang="en-US" b="1" dirty="0">
                <a:solidFill>
                  <a:srgbClr val="222B53"/>
                </a:solidFill>
                <a:latin typeface="Raleway" panose="020B0503030101060003" pitchFamily="34" charset="-18"/>
              </a:rPr>
              <a:t>GREET</a:t>
            </a:r>
            <a:r>
              <a:rPr lang="en-US" dirty="0">
                <a:solidFill>
                  <a:srgbClr val="222B53"/>
                </a:solidFill>
                <a:latin typeface="Raleway" panose="020B0503030101060003" pitchFamily="34" charset="-18"/>
              </a:rPr>
              <a:t> (</a:t>
            </a:r>
            <a:r>
              <a:rPr lang="pl-PL" dirty="0">
                <a:solidFill>
                  <a:srgbClr val="222B53"/>
                </a:solidFill>
                <a:latin typeface="Raleway" panose="020B0503030101060003" pitchFamily="34" charset="-18"/>
              </a:rPr>
              <a:t>ni baza podatkov LCI, ampak vir podatkov, ki se pogosto uporablja za LCA</a:t>
            </a:r>
            <a:r>
              <a:rPr lang="en-US" dirty="0">
                <a:solidFill>
                  <a:srgbClr val="222B53"/>
                </a:solidFill>
                <a:latin typeface="Raleway" panose="020B0503030101060003" pitchFamily="34" charset="-18"/>
              </a:rPr>
              <a:t>)</a:t>
            </a:r>
          </a:p>
          <a:p>
            <a:pPr>
              <a:buFont typeface="Wingdings" panose="05000000000000000000" pitchFamily="2" charset="2"/>
              <a:buChar char="Ø"/>
            </a:pPr>
            <a:r>
              <a:rPr lang="sl-SI" dirty="0">
                <a:solidFill>
                  <a:srgbClr val="222B53"/>
                </a:solidFill>
                <a:latin typeface="Raleway" panose="020B0503030101060003" pitchFamily="34" charset="-18"/>
              </a:rPr>
              <a:t> </a:t>
            </a:r>
            <a:r>
              <a:rPr lang="sl-SI" b="1" dirty="0" err="1">
                <a:solidFill>
                  <a:srgbClr val="222B53"/>
                </a:solidFill>
                <a:latin typeface="Raleway" panose="020B0503030101060003" pitchFamily="34" charset="-18"/>
              </a:rPr>
              <a:t>Agribalyse</a:t>
            </a:r>
            <a:r>
              <a:rPr lang="sl-SI" dirty="0">
                <a:solidFill>
                  <a:srgbClr val="222B53"/>
                </a:solidFill>
                <a:latin typeface="Raleway" panose="020B0503030101060003" pitchFamily="34" charset="-18"/>
              </a:rPr>
              <a:t> (za kmetijske proizvode)</a:t>
            </a:r>
          </a:p>
          <a:p>
            <a:pPr>
              <a:buFont typeface="Wingdings" panose="05000000000000000000" pitchFamily="2" charset="2"/>
              <a:buChar char="Ø"/>
            </a:pPr>
            <a:r>
              <a:rPr lang="sl-SI" dirty="0">
                <a:solidFill>
                  <a:srgbClr val="222B53"/>
                </a:solidFill>
                <a:latin typeface="Raleway" panose="020B0503030101060003" pitchFamily="34" charset="-18"/>
              </a:rPr>
              <a:t> in druge…</a:t>
            </a:r>
            <a:endParaRPr lang="en-US" dirty="0">
              <a:solidFill>
                <a:srgbClr val="222B53"/>
              </a:solidFill>
              <a:latin typeface="Raleway" panose="020B0503030101060003" pitchFamily="34" charset="-18"/>
            </a:endParaRPr>
          </a:p>
        </p:txBody>
      </p:sp>
    </p:spTree>
    <p:extLst>
      <p:ext uri="{BB962C8B-B14F-4D97-AF65-F5344CB8AC3E}">
        <p14:creationId xmlns:p14="http://schemas.microsoft.com/office/powerpoint/2010/main" val="2417573458"/>
      </p:ext>
    </p:extLst>
  </p:cSld>
  <p:clrMapOvr>
    <a:masterClrMapping/>
  </p:clrMapOvr>
  <mc:AlternateContent xmlns:mc="http://schemas.openxmlformats.org/markup-compatibility/2006" xmlns:p14="http://schemas.microsoft.com/office/powerpoint/2010/main">
    <mc:Choice Requires="p14">
      <p:transition spd="slow" p14:dur="2000" advTm="22803"/>
    </mc:Choice>
    <mc:Fallback xmlns="">
      <p:transition spd="slow" advTm="2280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117600" y="1676400"/>
            <a:ext cx="11074400" cy="1143000"/>
          </a:xfrm>
          <a:prstGeom prst="rect">
            <a:avLst/>
          </a:prstGeom>
        </p:spPr>
        <p:txBody>
          <a:bodyPr/>
          <a:lstStyle/>
          <a:p>
            <a:pPr>
              <a:buClr>
                <a:schemeClr val="tx1">
                  <a:lumMod val="65000"/>
                  <a:lumOff val="35000"/>
                </a:schemeClr>
              </a:buClr>
            </a:pPr>
            <a:r>
              <a:rPr lang="sl-SI" dirty="0">
                <a:latin typeface="Raleway" panose="020B0503030101060003" pitchFamily="34" charset="-18"/>
              </a:rPr>
              <a:t>Baza podatkov za LCA si prizadeva modelirati svet, v katerem živimo (v enem sektorju ali </a:t>
            </a:r>
            <a:r>
              <a:rPr lang="sl-SI" dirty="0" err="1">
                <a:latin typeface="Raleway" panose="020B0503030101060003" pitchFamily="34" charset="-18"/>
              </a:rPr>
              <a:t>večih</a:t>
            </a:r>
            <a:r>
              <a:rPr lang="sl-SI" dirty="0">
                <a:latin typeface="Raleway" panose="020B0503030101060003" pitchFamily="34" charset="-18"/>
              </a:rPr>
              <a:t>)</a:t>
            </a:r>
          </a:p>
          <a:p>
            <a:pPr>
              <a:buClr>
                <a:schemeClr val="tx1">
                  <a:lumMod val="65000"/>
                  <a:lumOff val="35000"/>
                </a:schemeClr>
              </a:buClr>
            </a:pPr>
            <a:r>
              <a:rPr lang="sl-SI" dirty="0">
                <a:latin typeface="Raleway" panose="020B0503030101060003" pitchFamily="34" charset="-18"/>
              </a:rPr>
              <a:t>Vsebuje </a:t>
            </a:r>
            <a:r>
              <a:rPr lang="sl-SI" b="1" dirty="0">
                <a:latin typeface="Raleway" panose="020B0503030101060003" pitchFamily="34" charset="-18"/>
              </a:rPr>
              <a:t>procese, ki se med seboj povezujejo in skupaj tvorijo dobavne verige</a:t>
            </a:r>
            <a:endParaRPr lang="en-GB" b="1" dirty="0">
              <a:latin typeface="Raleway" panose="020B0503030101060003" pitchFamily="34" charset="-18"/>
            </a:endParaRPr>
          </a:p>
        </p:txBody>
      </p:sp>
      <p:sp>
        <p:nvSpPr>
          <p:cNvPr id="3" name="Title 2"/>
          <p:cNvSpPr>
            <a:spLocks noGrp="1"/>
          </p:cNvSpPr>
          <p:nvPr>
            <p:ph type="title" idx="4294967295"/>
          </p:nvPr>
        </p:nvSpPr>
        <p:spPr>
          <a:xfrm>
            <a:off x="0" y="274638"/>
            <a:ext cx="10972800" cy="1143000"/>
          </a:xfrm>
          <a:prstGeom prst="rect">
            <a:avLst/>
          </a:prstGeom>
        </p:spPr>
        <p:txBody>
          <a:bodyPr/>
          <a:lstStyle/>
          <a:p>
            <a:r>
              <a:rPr lang="pl-PL" dirty="0">
                <a:solidFill>
                  <a:schemeClr val="tx1">
                    <a:lumMod val="65000"/>
                    <a:lumOff val="35000"/>
                  </a:schemeClr>
                </a:solidFill>
              </a:rPr>
              <a:t>Baze podatkov in izračun LCA</a:t>
            </a:r>
            <a:endParaRPr lang="en-GB" dirty="0">
              <a:solidFill>
                <a:srgbClr val="00B1F1"/>
              </a:solidFill>
            </a:endParaRPr>
          </a:p>
        </p:txBody>
      </p:sp>
      <p:pic>
        <p:nvPicPr>
          <p:cNvPr id="7" name="Picture 6">
            <a:extLst>
              <a:ext uri="{FF2B5EF4-FFF2-40B4-BE49-F238E27FC236}">
                <a16:creationId xmlns:a16="http://schemas.microsoft.com/office/drawing/2014/main" id="{49DF873C-EDDC-1104-48A0-B0A149244D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4913" y="3190721"/>
            <a:ext cx="8843773" cy="3210080"/>
          </a:xfrm>
          <a:prstGeom prst="rect">
            <a:avLst/>
          </a:prstGeom>
        </p:spPr>
      </p:pic>
    </p:spTree>
    <p:extLst>
      <p:ext uri="{BB962C8B-B14F-4D97-AF65-F5344CB8AC3E}">
        <p14:creationId xmlns:p14="http://schemas.microsoft.com/office/powerpoint/2010/main" val="3885386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1676400"/>
            <a:ext cx="7924800" cy="2028825"/>
          </a:xfrm>
          <a:prstGeom prst="rect">
            <a:avLst/>
          </a:prstGeom>
        </p:spPr>
        <p:txBody>
          <a:bodyPr>
            <a:normAutofit fontScale="77500" lnSpcReduction="20000"/>
          </a:bodyPr>
          <a:lstStyle/>
          <a:p>
            <a:pPr>
              <a:buClr>
                <a:schemeClr val="tx1">
                  <a:lumMod val="65000"/>
                  <a:lumOff val="35000"/>
                </a:schemeClr>
              </a:buClr>
            </a:pPr>
            <a:r>
              <a:rPr lang="sl-SI" dirty="0">
                <a:latin typeface="Raleway" panose="020B0503030101060003" pitchFamily="34" charset="-18"/>
              </a:rPr>
              <a:t>Vsak proces je povezan z drugim prek </a:t>
            </a:r>
            <a:r>
              <a:rPr lang="sl-SI" b="1" dirty="0">
                <a:latin typeface="Raleway" panose="020B0503030101060003" pitchFamily="34" charset="-18"/>
              </a:rPr>
              <a:t>proizvodnih tokov</a:t>
            </a:r>
          </a:p>
          <a:p>
            <a:pPr>
              <a:buClr>
                <a:schemeClr val="tx1">
                  <a:lumMod val="65000"/>
                  <a:lumOff val="35000"/>
                </a:schemeClr>
              </a:buClr>
            </a:pPr>
            <a:endParaRPr lang="sl-SI" dirty="0">
              <a:latin typeface="Raleway" panose="020B0503030101060003" pitchFamily="34" charset="-18"/>
            </a:endParaRPr>
          </a:p>
          <a:p>
            <a:pPr>
              <a:buClr>
                <a:schemeClr val="tx1">
                  <a:lumMod val="65000"/>
                  <a:lumOff val="35000"/>
                </a:schemeClr>
              </a:buClr>
            </a:pPr>
            <a:r>
              <a:rPr lang="sl-SI" dirty="0">
                <a:latin typeface="Raleway" panose="020B0503030101060003" pitchFamily="34" charset="-18"/>
              </a:rPr>
              <a:t>Obstaja še ena vrsta toka, imenovana </a:t>
            </a:r>
            <a:r>
              <a:rPr lang="sl-SI" b="1" dirty="0">
                <a:latin typeface="Raleway" panose="020B0503030101060003" pitchFamily="34" charset="-18"/>
              </a:rPr>
              <a:t>elementarni tok</a:t>
            </a:r>
            <a:r>
              <a:rPr lang="sl-SI" dirty="0">
                <a:latin typeface="Raleway" panose="020B0503030101060003" pitchFamily="34" charset="-18"/>
              </a:rPr>
              <a:t>:</a:t>
            </a:r>
          </a:p>
          <a:p>
            <a:pPr lvl="1"/>
            <a:r>
              <a:rPr lang="sl-SI" dirty="0">
                <a:latin typeface="Raleway" panose="020B0503030101060003" pitchFamily="34" charset="-18"/>
              </a:rPr>
              <a:t>Ti tokovi neposredno vplivajo na biosfero (naše naravno okolje)</a:t>
            </a:r>
          </a:p>
          <a:p>
            <a:pPr lvl="1"/>
            <a:r>
              <a:rPr lang="sl-SI" dirty="0">
                <a:latin typeface="Raleway" panose="020B0503030101060003" pitchFamily="34" charset="-18"/>
              </a:rPr>
              <a:t>Vplivajo na okolje (in lahko povzročijo škodo, npr. podnebne spremembe)</a:t>
            </a:r>
            <a:endParaRPr lang="en-GB" dirty="0">
              <a:latin typeface="Raleway" panose="020B0503030101060003" pitchFamily="34" charset="-18"/>
            </a:endParaRPr>
          </a:p>
        </p:txBody>
      </p:sp>
      <p:sp>
        <p:nvSpPr>
          <p:cNvPr id="9" name="Title 2">
            <a:extLst>
              <a:ext uri="{FF2B5EF4-FFF2-40B4-BE49-F238E27FC236}">
                <a16:creationId xmlns:a16="http://schemas.microsoft.com/office/drawing/2014/main" id="{5C024819-695B-0AB4-7189-E7AC9E9C015A}"/>
              </a:ext>
            </a:extLst>
          </p:cNvPr>
          <p:cNvSpPr>
            <a:spLocks noGrp="1"/>
          </p:cNvSpPr>
          <p:nvPr>
            <p:ph type="title" idx="4294967295"/>
          </p:nvPr>
        </p:nvSpPr>
        <p:spPr>
          <a:xfrm>
            <a:off x="0" y="274638"/>
            <a:ext cx="10972800" cy="1143000"/>
          </a:xfrm>
          <a:prstGeom prst="rect">
            <a:avLst/>
          </a:prstGeom>
        </p:spPr>
        <p:txBody>
          <a:bodyPr/>
          <a:lstStyle/>
          <a:p>
            <a:r>
              <a:rPr lang="pl-PL" dirty="0">
                <a:solidFill>
                  <a:schemeClr val="tx1">
                    <a:lumMod val="65000"/>
                    <a:lumOff val="35000"/>
                  </a:schemeClr>
                </a:solidFill>
              </a:rPr>
              <a:t>Baze podatkov in izračun LCA</a:t>
            </a:r>
            <a:endParaRPr lang="en-GB" dirty="0">
              <a:solidFill>
                <a:srgbClr val="00B1F1"/>
              </a:solidFill>
            </a:endParaRPr>
          </a:p>
        </p:txBody>
      </p:sp>
      <p:pic>
        <p:nvPicPr>
          <p:cNvPr id="5" name="Picture 4">
            <a:extLst>
              <a:ext uri="{FF2B5EF4-FFF2-40B4-BE49-F238E27FC236}">
                <a16:creationId xmlns:a16="http://schemas.microsoft.com/office/drawing/2014/main" id="{B52388CC-D111-42FB-9E5B-A9E5FFD25A9C}"/>
              </a:ext>
            </a:extLst>
          </p:cNvPr>
          <p:cNvPicPr>
            <a:picLocks noChangeAspect="1"/>
          </p:cNvPicPr>
          <p:nvPr/>
        </p:nvPicPr>
        <p:blipFill>
          <a:blip r:embed="rId3"/>
          <a:stretch>
            <a:fillRect/>
          </a:stretch>
        </p:blipFill>
        <p:spPr>
          <a:xfrm>
            <a:off x="8834156" y="2468636"/>
            <a:ext cx="2020771" cy="3090981"/>
          </a:xfrm>
          <a:prstGeom prst="rect">
            <a:avLst/>
          </a:prstGeom>
        </p:spPr>
      </p:pic>
      <p:pic>
        <p:nvPicPr>
          <p:cNvPr id="8" name="Picture 7">
            <a:extLst>
              <a:ext uri="{FF2B5EF4-FFF2-40B4-BE49-F238E27FC236}">
                <a16:creationId xmlns:a16="http://schemas.microsoft.com/office/drawing/2014/main" id="{568A3A60-D2D6-EDBF-2422-D289F5E1224A}"/>
              </a:ext>
            </a:extLst>
          </p:cNvPr>
          <p:cNvPicPr>
            <a:picLocks noChangeAspect="1"/>
          </p:cNvPicPr>
          <p:nvPr/>
        </p:nvPicPr>
        <p:blipFill>
          <a:blip r:embed="rId4"/>
          <a:stretch>
            <a:fillRect/>
          </a:stretch>
        </p:blipFill>
        <p:spPr>
          <a:xfrm>
            <a:off x="3341803" y="3728608"/>
            <a:ext cx="4450267" cy="2854753"/>
          </a:xfrm>
          <a:prstGeom prst="rect">
            <a:avLst/>
          </a:prstGeom>
        </p:spPr>
      </p:pic>
      <p:pic>
        <p:nvPicPr>
          <p:cNvPr id="10" name="Picture 9">
            <a:extLst>
              <a:ext uri="{FF2B5EF4-FFF2-40B4-BE49-F238E27FC236}">
                <a16:creationId xmlns:a16="http://schemas.microsoft.com/office/drawing/2014/main" id="{9DCC10F6-81DF-21A3-1A88-4C100D7A518E}"/>
              </a:ext>
            </a:extLst>
          </p:cNvPr>
          <p:cNvPicPr>
            <a:picLocks noChangeAspect="1"/>
          </p:cNvPicPr>
          <p:nvPr/>
        </p:nvPicPr>
        <p:blipFill>
          <a:blip r:embed="rId5"/>
          <a:stretch>
            <a:fillRect/>
          </a:stretch>
        </p:blipFill>
        <p:spPr>
          <a:xfrm>
            <a:off x="8834156" y="1676400"/>
            <a:ext cx="2619741" cy="533474"/>
          </a:xfrm>
          <a:prstGeom prst="rect">
            <a:avLst/>
          </a:prstGeom>
        </p:spPr>
      </p:pic>
      <p:pic>
        <p:nvPicPr>
          <p:cNvPr id="14" name="Graphic 13" descr="Line arrow Counter clockwise curve">
            <a:extLst>
              <a:ext uri="{FF2B5EF4-FFF2-40B4-BE49-F238E27FC236}">
                <a16:creationId xmlns:a16="http://schemas.microsoft.com/office/drawing/2014/main" id="{3140E839-2561-23F7-16CD-2B2D277454F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4352399" flipH="1">
            <a:off x="7944604" y="1374261"/>
            <a:ext cx="656330" cy="656330"/>
          </a:xfrm>
          <a:prstGeom prst="rect">
            <a:avLst/>
          </a:prstGeom>
        </p:spPr>
      </p:pic>
      <p:pic>
        <p:nvPicPr>
          <p:cNvPr id="15" name="Graphic 14" descr="Line arrow Counter clockwise curve">
            <a:extLst>
              <a:ext uri="{FF2B5EF4-FFF2-40B4-BE49-F238E27FC236}">
                <a16:creationId xmlns:a16="http://schemas.microsoft.com/office/drawing/2014/main" id="{E6B16D82-93F7-1C22-9AC4-DBE8F7FA2B0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4714367" flipH="1">
            <a:off x="7936965" y="2261742"/>
            <a:ext cx="771813" cy="597792"/>
          </a:xfrm>
          <a:prstGeom prst="rect">
            <a:avLst/>
          </a:prstGeom>
        </p:spPr>
      </p:pic>
    </p:spTree>
    <p:extLst>
      <p:ext uri="{BB962C8B-B14F-4D97-AF65-F5344CB8AC3E}">
        <p14:creationId xmlns:p14="http://schemas.microsoft.com/office/powerpoint/2010/main" val="1920351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77BF4-2282-5360-EB14-16911BF1DDE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EF7A284-B6C6-85F5-287D-9AE3DE77DAD8}"/>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13315" y="533990"/>
            <a:ext cx="1492885" cy="896813"/>
          </a:xfrm>
          <a:prstGeom prst="rect">
            <a:avLst/>
          </a:prstGeom>
          <a:noFill/>
        </p:spPr>
      </p:pic>
      <p:sp>
        <p:nvSpPr>
          <p:cNvPr id="16" name="Titel 1">
            <a:extLst>
              <a:ext uri="{FF2B5EF4-FFF2-40B4-BE49-F238E27FC236}">
                <a16:creationId xmlns:a16="http://schemas.microsoft.com/office/drawing/2014/main" id="{29CC85B8-D7DB-8A87-A6BE-125A96C95A65}"/>
              </a:ext>
            </a:extLst>
          </p:cNvPr>
          <p:cNvSpPr txBox="1">
            <a:spLocks/>
          </p:cNvSpPr>
          <p:nvPr/>
        </p:nvSpPr>
        <p:spPr bwMode="auto">
          <a:xfrm>
            <a:off x="4800600" y="2413590"/>
            <a:ext cx="6705600" cy="1853610"/>
          </a:xfrm>
          <a:prstGeom prst="rect">
            <a:avLst/>
          </a:prstGeom>
          <a:noFill/>
          <a:ln w="9525">
            <a:noFill/>
            <a:miter lim="800000"/>
            <a:headEnd/>
            <a:tailEnd/>
          </a:ln>
        </p:spPr>
        <p:txBody>
          <a:bodyPr/>
          <a:lstStyle/>
          <a:p>
            <a:pPr eaLnBrk="0" hangingPunct="0"/>
            <a:r>
              <a:rPr lang="sl" sz="1600" dirty="0">
                <a:solidFill>
                  <a:srgbClr val="7EB34D"/>
                </a:solidFill>
                <a:latin typeface="Bookman Old Style" pitchFamily="18" charset="0"/>
              </a:rPr>
              <a:t> </a:t>
            </a:r>
            <a:br>
              <a:rPr lang="de-DE" sz="3600" dirty="0">
                <a:solidFill>
                  <a:srgbClr val="7EB34D"/>
                </a:solidFill>
                <a:latin typeface="Bookman Old Style" pitchFamily="18" charset="0"/>
              </a:rPr>
            </a:br>
            <a:r>
              <a:rPr lang="sl-SI" sz="5000" dirty="0">
                <a:solidFill>
                  <a:srgbClr val="7EB34D"/>
                </a:solidFill>
                <a:latin typeface="Raleway Black" panose="020B0A03030101060003" pitchFamily="34" charset="-18"/>
                <a:ea typeface="Roboto Black" panose="02000000000000000000" pitchFamily="2" charset="0"/>
              </a:rPr>
              <a:t>openLCA</a:t>
            </a:r>
            <a:endParaRPr lang="sl" sz="5000" dirty="0">
              <a:solidFill>
                <a:srgbClr val="7EB34D"/>
              </a:solidFill>
              <a:latin typeface="Raleway Black" panose="020B0A03030101060003" pitchFamily="34" charset="-18"/>
              <a:ea typeface="Roboto Black" panose="02000000000000000000" pitchFamily="2" charset="0"/>
              <a:cs typeface="Times New Roman" pitchFamily="18" charset="0"/>
            </a:endParaRPr>
          </a:p>
        </p:txBody>
      </p:sp>
      <p:pic>
        <p:nvPicPr>
          <p:cNvPr id="6" name="Grafik 26" descr="openlca-logo.gif">
            <a:extLst>
              <a:ext uri="{FF2B5EF4-FFF2-40B4-BE49-F238E27FC236}">
                <a16:creationId xmlns:a16="http://schemas.microsoft.com/office/drawing/2014/main" id="{FB8100CB-612C-9581-0807-83E3C89DC57B}"/>
              </a:ext>
            </a:extLst>
          </p:cNvPr>
          <p:cNvPicPr>
            <a:picLocks noChangeAspect="1"/>
          </p:cNvPicPr>
          <p:nvPr/>
        </p:nvPicPr>
        <p:blipFill>
          <a:blip r:embed="rId4" cstate="screen">
            <a:lum/>
            <a:extLst>
              <a:ext uri="{28A0092B-C50C-407E-A947-70E740481C1C}">
                <a14:useLocalDpi xmlns:a14="http://schemas.microsoft.com/office/drawing/2010/main"/>
              </a:ext>
            </a:extLst>
          </a:blip>
          <a:stretch>
            <a:fillRect/>
          </a:stretch>
        </p:blipFill>
        <p:spPr>
          <a:xfrm>
            <a:off x="5791200" y="3923896"/>
            <a:ext cx="1143000" cy="686608"/>
          </a:xfrm>
          <a:prstGeom prst="rect">
            <a:avLst/>
          </a:prstGeom>
        </p:spPr>
      </p:pic>
    </p:spTree>
    <p:extLst>
      <p:ext uri="{BB962C8B-B14F-4D97-AF65-F5344CB8AC3E}">
        <p14:creationId xmlns:p14="http://schemas.microsoft.com/office/powerpoint/2010/main" val="3984665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7CA4A8F-3138-4F45-9AC9-C21943321A0E}"/>
              </a:ext>
            </a:extLst>
          </p:cNvPr>
          <p:cNvSpPr>
            <a:spLocks noGrp="1"/>
          </p:cNvSpPr>
          <p:nvPr>
            <p:ph type="body" sz="quarter" idx="4294967295"/>
          </p:nvPr>
        </p:nvSpPr>
        <p:spPr>
          <a:xfrm>
            <a:off x="0" y="1066800"/>
            <a:ext cx="8312150" cy="838200"/>
          </a:xfrm>
          <a:prstGeom prst="rect">
            <a:avLst/>
          </a:prstGeom>
        </p:spPr>
        <p:txBody>
          <a:bodyPr>
            <a:normAutofit lnSpcReduction="10000"/>
          </a:bodyPr>
          <a:lstStyle/>
          <a:p>
            <a:r>
              <a:rPr lang="sl-SI" dirty="0">
                <a:latin typeface="Raleway" panose="020B0503030101060003" pitchFamily="34" charset="-18"/>
              </a:rPr>
              <a:t>Naš LCA model lahko povzamemo z elementarnimi tokovi, temu pravimo inventar</a:t>
            </a:r>
            <a:endParaRPr lang="de-DE" dirty="0">
              <a:latin typeface="Raleway" panose="020B0503030101060003" pitchFamily="34" charset="-18"/>
            </a:endParaRPr>
          </a:p>
        </p:txBody>
      </p:sp>
      <p:sp>
        <p:nvSpPr>
          <p:cNvPr id="3" name="Title 2"/>
          <p:cNvSpPr>
            <a:spLocks noGrp="1"/>
          </p:cNvSpPr>
          <p:nvPr>
            <p:ph type="title" idx="4294967295"/>
          </p:nvPr>
        </p:nvSpPr>
        <p:spPr>
          <a:xfrm>
            <a:off x="0" y="274638"/>
            <a:ext cx="10972800" cy="1143000"/>
          </a:xfrm>
          <a:prstGeom prst="rect">
            <a:avLst/>
          </a:prstGeom>
        </p:spPr>
        <p:txBody>
          <a:bodyPr/>
          <a:lstStyle/>
          <a:p>
            <a:r>
              <a:rPr lang="sl" dirty="0"/>
              <a:t>3. Ocena učinka</a:t>
            </a:r>
            <a:endParaRPr lang="en-GB" dirty="0"/>
          </a:p>
        </p:txBody>
      </p:sp>
      <p:grpSp>
        <p:nvGrpSpPr>
          <p:cNvPr id="5" name="Group 4"/>
          <p:cNvGrpSpPr>
            <a:grpSpLocks noChangeAspect="1"/>
          </p:cNvGrpSpPr>
          <p:nvPr/>
        </p:nvGrpSpPr>
        <p:grpSpPr>
          <a:xfrm>
            <a:off x="9067800" y="229173"/>
            <a:ext cx="2952328" cy="2104797"/>
            <a:chOff x="1691680" y="1844824"/>
            <a:chExt cx="5904656" cy="4209593"/>
          </a:xfrm>
        </p:grpSpPr>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91680" y="1844824"/>
              <a:ext cx="5904656" cy="4209593"/>
            </a:xfrm>
            <a:prstGeom prst="rect">
              <a:avLst/>
            </a:prstGeom>
            <a:noFill/>
            <a:ln w="9525">
              <a:noFill/>
              <a:miter lim="800000"/>
              <a:headEnd/>
              <a:tailEnd/>
            </a:ln>
          </p:spPr>
        </p:pic>
        <p:sp>
          <p:nvSpPr>
            <p:cNvPr id="7" name="Rounded Rectangle 6"/>
            <p:cNvSpPr/>
            <p:nvPr/>
          </p:nvSpPr>
          <p:spPr>
            <a:xfrm>
              <a:off x="2209800" y="4664223"/>
              <a:ext cx="9144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aleway" panose="020B0503030101060003" pitchFamily="34" charset="-18"/>
              </a:endParaRPr>
            </a:p>
          </p:txBody>
        </p:sp>
      </p:grpSp>
      <p:sp>
        <p:nvSpPr>
          <p:cNvPr id="9" name="CasellaDiTesto 8">
            <a:extLst>
              <a:ext uri="{FF2B5EF4-FFF2-40B4-BE49-F238E27FC236}">
                <a16:creationId xmlns:a16="http://schemas.microsoft.com/office/drawing/2014/main" id="{894197EF-58BA-3C48-942D-D4BDC6545EC1}"/>
              </a:ext>
            </a:extLst>
          </p:cNvPr>
          <p:cNvSpPr txBox="1"/>
          <p:nvPr/>
        </p:nvSpPr>
        <p:spPr>
          <a:xfrm>
            <a:off x="2362200" y="2743200"/>
            <a:ext cx="1589856" cy="369332"/>
          </a:xfrm>
          <a:prstGeom prst="rect">
            <a:avLst/>
          </a:prstGeom>
          <a:noFill/>
        </p:spPr>
        <p:txBody>
          <a:bodyPr wrap="square" rtlCol="0">
            <a:spAutoFit/>
          </a:bodyPr>
          <a:lstStyle/>
          <a:p>
            <a:r>
              <a:rPr lang="sl" b="1" dirty="0" err="1">
                <a:solidFill>
                  <a:schemeClr val="tx1">
                    <a:lumMod val="50000"/>
                    <a:lumOff val="50000"/>
                  </a:schemeClr>
                </a:solidFill>
                <a:latin typeface="Raleway" panose="020B0503030101060003" pitchFamily="34" charset="-18"/>
              </a:rPr>
              <a:t>Rezultati </a:t>
            </a:r>
            <a:endParaRPr lang="it-IT" b="1" dirty="0">
              <a:solidFill>
                <a:schemeClr val="tx1">
                  <a:lumMod val="50000"/>
                  <a:lumOff val="50000"/>
                </a:schemeClr>
              </a:solidFill>
              <a:latin typeface="Raleway" panose="020B0503030101060003" pitchFamily="34" charset="-18"/>
            </a:endParaRPr>
          </a:p>
        </p:txBody>
      </p:sp>
      <p:sp>
        <p:nvSpPr>
          <p:cNvPr id="10" name="CasellaDiTesto 9">
            <a:extLst>
              <a:ext uri="{FF2B5EF4-FFF2-40B4-BE49-F238E27FC236}">
                <a16:creationId xmlns:a16="http://schemas.microsoft.com/office/drawing/2014/main" id="{DC8CB46B-6DE7-EF45-81E5-8338EACF2F3E}"/>
              </a:ext>
            </a:extLst>
          </p:cNvPr>
          <p:cNvSpPr txBox="1"/>
          <p:nvPr/>
        </p:nvSpPr>
        <p:spPr>
          <a:xfrm>
            <a:off x="8307110" y="2428313"/>
            <a:ext cx="1040670" cy="400110"/>
          </a:xfrm>
          <a:prstGeom prst="rect">
            <a:avLst/>
          </a:prstGeom>
          <a:noFill/>
        </p:spPr>
        <p:txBody>
          <a:bodyPr wrap="none" rtlCol="0">
            <a:spAutoFit/>
          </a:bodyPr>
          <a:lstStyle/>
          <a:p>
            <a:r>
              <a:rPr lang="sl" sz="2000" b="1" dirty="0" err="1">
                <a:solidFill>
                  <a:srgbClr val="00B1F1"/>
                </a:solidFill>
                <a:latin typeface="Raleway" panose="020B0503030101060003" pitchFamily="34" charset="-18"/>
              </a:rPr>
              <a:t>Ocena </a:t>
            </a:r>
            <a:endParaRPr lang="it-IT" sz="2000" b="1" dirty="0">
              <a:solidFill>
                <a:srgbClr val="00B1F1"/>
              </a:solidFill>
              <a:latin typeface="Raleway" panose="020B0503030101060003" pitchFamily="34" charset="-18"/>
            </a:endParaRPr>
          </a:p>
        </p:txBody>
      </p:sp>
      <p:sp>
        <p:nvSpPr>
          <p:cNvPr id="11" name="Freccia circolare in giù 10">
            <a:extLst>
              <a:ext uri="{FF2B5EF4-FFF2-40B4-BE49-F238E27FC236}">
                <a16:creationId xmlns:a16="http://schemas.microsoft.com/office/drawing/2014/main" id="{4F2A806A-BA7A-9945-A454-14D51998FFD5}"/>
              </a:ext>
            </a:extLst>
          </p:cNvPr>
          <p:cNvSpPr/>
          <p:nvPr/>
        </p:nvSpPr>
        <p:spPr>
          <a:xfrm>
            <a:off x="3494855" y="2209800"/>
            <a:ext cx="4353169" cy="792088"/>
          </a:xfrm>
          <a:prstGeom prst="curvedDownArrow">
            <a:avLst>
              <a:gd name="adj1" fmla="val 25000"/>
              <a:gd name="adj2" fmla="val 50000"/>
              <a:gd name="adj3" fmla="val 211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Raleway" panose="020B0503030101060003" pitchFamily="34" charset="-18"/>
            </a:endParaRPr>
          </a:p>
        </p:txBody>
      </p:sp>
      <p:sp>
        <p:nvSpPr>
          <p:cNvPr id="12" name="CasellaDiTesto 11">
            <a:extLst>
              <a:ext uri="{FF2B5EF4-FFF2-40B4-BE49-F238E27FC236}">
                <a16:creationId xmlns:a16="http://schemas.microsoft.com/office/drawing/2014/main" id="{C86B6878-CB42-5E44-9C04-ED476A36FE6A}"/>
              </a:ext>
            </a:extLst>
          </p:cNvPr>
          <p:cNvSpPr txBox="1"/>
          <p:nvPr/>
        </p:nvSpPr>
        <p:spPr>
          <a:xfrm>
            <a:off x="5200219" y="1772630"/>
            <a:ext cx="1027845" cy="369332"/>
          </a:xfrm>
          <a:prstGeom prst="rect">
            <a:avLst/>
          </a:prstGeom>
          <a:noFill/>
        </p:spPr>
        <p:txBody>
          <a:bodyPr wrap="none" rtlCol="0">
            <a:spAutoFit/>
          </a:bodyPr>
          <a:lstStyle/>
          <a:p>
            <a:r>
              <a:rPr lang="sl" dirty="0" err="1">
                <a:solidFill>
                  <a:schemeClr val="accent2">
                    <a:lumMod val="75000"/>
                  </a:schemeClr>
                </a:solidFill>
                <a:latin typeface="Raleway" panose="020B0503030101060003" pitchFamily="34" charset="-18"/>
              </a:rPr>
              <a:t>metode</a:t>
            </a:r>
            <a:endParaRPr lang="it-IT" dirty="0">
              <a:solidFill>
                <a:schemeClr val="accent2">
                  <a:lumMod val="75000"/>
                </a:schemeClr>
              </a:solidFill>
              <a:latin typeface="Raleway" panose="020B0503030101060003" pitchFamily="34" charset="-18"/>
            </a:endParaRPr>
          </a:p>
        </p:txBody>
      </p:sp>
      <p:sp>
        <p:nvSpPr>
          <p:cNvPr id="13" name="Rettangolo 12">
            <a:extLst>
              <a:ext uri="{FF2B5EF4-FFF2-40B4-BE49-F238E27FC236}">
                <a16:creationId xmlns:a16="http://schemas.microsoft.com/office/drawing/2014/main" id="{B17139D2-EFE6-144F-BE46-47FDD9C9B69E}"/>
              </a:ext>
            </a:extLst>
          </p:cNvPr>
          <p:cNvSpPr/>
          <p:nvPr/>
        </p:nvSpPr>
        <p:spPr>
          <a:xfrm>
            <a:off x="5200219" y="1772630"/>
            <a:ext cx="1008872"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Raleway" panose="020B0503030101060003" pitchFamily="34" charset="-18"/>
            </a:endParaRPr>
          </a:p>
        </p:txBody>
      </p:sp>
      <p:sp>
        <p:nvSpPr>
          <p:cNvPr id="14" name="CasellaDiTesto 13">
            <a:extLst>
              <a:ext uri="{FF2B5EF4-FFF2-40B4-BE49-F238E27FC236}">
                <a16:creationId xmlns:a16="http://schemas.microsoft.com/office/drawing/2014/main" id="{66EC4C43-1A89-FB44-BF5A-D7801682BACF}"/>
              </a:ext>
            </a:extLst>
          </p:cNvPr>
          <p:cNvSpPr txBox="1"/>
          <p:nvPr/>
        </p:nvSpPr>
        <p:spPr>
          <a:xfrm>
            <a:off x="8742707" y="2922416"/>
            <a:ext cx="2666114" cy="1754326"/>
          </a:xfrm>
          <a:prstGeom prst="rect">
            <a:avLst/>
          </a:prstGeom>
          <a:noFill/>
        </p:spPr>
        <p:txBody>
          <a:bodyPr wrap="none" rtlCol="0">
            <a:spAutoFit/>
          </a:bodyPr>
          <a:lstStyle/>
          <a:p>
            <a:r>
              <a:rPr lang="sl" dirty="0">
                <a:latin typeface="Raleway" panose="020B0503030101060003" pitchFamily="34" charset="-18"/>
              </a:rPr>
              <a:t>Podnebne spremembe</a:t>
            </a:r>
          </a:p>
          <a:p>
            <a:r>
              <a:rPr lang="sl" dirty="0">
                <a:latin typeface="Raleway" panose="020B0503030101060003" pitchFamily="34" charset="-18"/>
              </a:rPr>
              <a:t>Tanjšanje ozona</a:t>
            </a:r>
          </a:p>
          <a:p>
            <a:r>
              <a:rPr lang="sl" dirty="0">
                <a:latin typeface="Raleway" panose="020B0503030101060003" pitchFamily="34" charset="-18"/>
              </a:rPr>
              <a:t>Evtrofizacija</a:t>
            </a:r>
          </a:p>
          <a:p>
            <a:r>
              <a:rPr lang="sl" dirty="0">
                <a:latin typeface="Raleway" panose="020B0503030101060003" pitchFamily="34" charset="-18"/>
              </a:rPr>
              <a:t>Strupenost za človeka</a:t>
            </a:r>
          </a:p>
          <a:p>
            <a:r>
              <a:rPr lang="sl" dirty="0">
                <a:latin typeface="Raleway" panose="020B0503030101060003" pitchFamily="34" charset="-18"/>
              </a:rPr>
              <a:t>…</a:t>
            </a:r>
          </a:p>
          <a:p>
            <a:endParaRPr lang="en-GB" dirty="0">
              <a:latin typeface="Raleway" panose="020B0503030101060003" pitchFamily="34" charset="-18"/>
            </a:endParaRPr>
          </a:p>
        </p:txBody>
      </p:sp>
      <p:sp>
        <p:nvSpPr>
          <p:cNvPr id="15" name="CasellaDiTesto 14">
            <a:extLst>
              <a:ext uri="{FF2B5EF4-FFF2-40B4-BE49-F238E27FC236}">
                <a16:creationId xmlns:a16="http://schemas.microsoft.com/office/drawing/2014/main" id="{316EBF1F-863A-524B-9F8C-021D3148061C}"/>
              </a:ext>
            </a:extLst>
          </p:cNvPr>
          <p:cNvSpPr txBox="1"/>
          <p:nvPr/>
        </p:nvSpPr>
        <p:spPr>
          <a:xfrm>
            <a:off x="2504255" y="3371394"/>
            <a:ext cx="609462" cy="2031325"/>
          </a:xfrm>
          <a:prstGeom prst="rect">
            <a:avLst/>
          </a:prstGeom>
          <a:noFill/>
        </p:spPr>
        <p:txBody>
          <a:bodyPr wrap="none" rtlCol="0">
            <a:spAutoFit/>
          </a:bodyPr>
          <a:lstStyle/>
          <a:p>
            <a:r>
              <a:rPr lang="sl" dirty="0">
                <a:solidFill>
                  <a:schemeClr val="tx1">
                    <a:lumMod val="50000"/>
                    <a:lumOff val="50000"/>
                  </a:schemeClr>
                </a:solidFill>
                <a:latin typeface="Raleway" panose="020B0503030101060003" pitchFamily="34" charset="-18"/>
              </a:rPr>
              <a:t>CO</a:t>
            </a:r>
          </a:p>
          <a:p>
            <a:r>
              <a:rPr lang="sl" dirty="0">
                <a:solidFill>
                  <a:schemeClr val="tx1">
                    <a:lumMod val="50000"/>
                    <a:lumOff val="50000"/>
                  </a:schemeClr>
                </a:solidFill>
                <a:latin typeface="Raleway" panose="020B0503030101060003" pitchFamily="34" charset="-18"/>
              </a:rPr>
              <a:t>CO</a:t>
            </a:r>
            <a:r>
              <a:rPr lang="sl" baseline="-25000" dirty="0">
                <a:solidFill>
                  <a:schemeClr val="tx1">
                    <a:lumMod val="50000"/>
                    <a:lumOff val="50000"/>
                  </a:schemeClr>
                </a:solidFill>
                <a:latin typeface="Raleway" panose="020B0503030101060003" pitchFamily="34" charset="-18"/>
              </a:rPr>
              <a:t>2</a:t>
            </a:r>
          </a:p>
          <a:p>
            <a:r>
              <a:rPr lang="sl" dirty="0">
                <a:solidFill>
                  <a:schemeClr val="tx1">
                    <a:lumMod val="50000"/>
                    <a:lumOff val="50000"/>
                  </a:schemeClr>
                </a:solidFill>
                <a:latin typeface="Raleway" panose="020B0503030101060003" pitchFamily="34" charset="-18"/>
              </a:rPr>
              <a:t>SO</a:t>
            </a:r>
            <a:r>
              <a:rPr lang="sl" baseline="-25000" dirty="0">
                <a:solidFill>
                  <a:schemeClr val="tx1">
                    <a:lumMod val="50000"/>
                    <a:lumOff val="50000"/>
                  </a:schemeClr>
                </a:solidFill>
                <a:latin typeface="Raleway" panose="020B0503030101060003" pitchFamily="34" charset="-18"/>
              </a:rPr>
              <a:t>x</a:t>
            </a:r>
            <a:endParaRPr lang="it-IT" baseline="-25000" dirty="0">
              <a:solidFill>
                <a:schemeClr val="tx1">
                  <a:lumMod val="50000"/>
                  <a:lumOff val="50000"/>
                </a:schemeClr>
              </a:solidFill>
              <a:latin typeface="Raleway" panose="020B0503030101060003" pitchFamily="34" charset="-18"/>
            </a:endParaRPr>
          </a:p>
          <a:p>
            <a:r>
              <a:rPr lang="sl" dirty="0">
                <a:solidFill>
                  <a:schemeClr val="tx1">
                    <a:lumMod val="50000"/>
                    <a:lumOff val="50000"/>
                  </a:schemeClr>
                </a:solidFill>
                <a:latin typeface="Raleway" panose="020B0503030101060003" pitchFamily="34" charset="-18"/>
              </a:rPr>
              <a:t>H</a:t>
            </a:r>
            <a:r>
              <a:rPr lang="sl" baseline="-25000" dirty="0">
                <a:solidFill>
                  <a:schemeClr val="tx1">
                    <a:lumMod val="50000"/>
                    <a:lumOff val="50000"/>
                  </a:schemeClr>
                </a:solidFill>
                <a:latin typeface="Raleway" panose="020B0503030101060003" pitchFamily="34" charset="-18"/>
              </a:rPr>
              <a:t>2</a:t>
            </a:r>
            <a:r>
              <a:rPr lang="sl" dirty="0">
                <a:solidFill>
                  <a:schemeClr val="tx1">
                    <a:lumMod val="50000"/>
                    <a:lumOff val="50000"/>
                  </a:schemeClr>
                </a:solidFill>
                <a:latin typeface="Raleway" panose="020B0503030101060003" pitchFamily="34" charset="-18"/>
              </a:rPr>
              <a:t>S</a:t>
            </a:r>
          </a:p>
          <a:p>
            <a:r>
              <a:rPr lang="sl" dirty="0">
                <a:solidFill>
                  <a:schemeClr val="tx1">
                    <a:lumMod val="50000"/>
                    <a:lumOff val="50000"/>
                  </a:schemeClr>
                </a:solidFill>
                <a:latin typeface="Raleway" panose="020B0503030101060003" pitchFamily="34" charset="-18"/>
              </a:rPr>
              <a:t>..</a:t>
            </a:r>
          </a:p>
          <a:p>
            <a:endParaRPr lang="it-IT" dirty="0">
              <a:solidFill>
                <a:schemeClr val="tx1">
                  <a:lumMod val="50000"/>
                  <a:lumOff val="50000"/>
                </a:schemeClr>
              </a:solidFill>
              <a:latin typeface="Raleway" panose="020B0503030101060003" pitchFamily="34" charset="-18"/>
            </a:endParaRPr>
          </a:p>
          <a:p>
            <a:endParaRPr lang="it-IT" dirty="0">
              <a:solidFill>
                <a:schemeClr val="tx1">
                  <a:lumMod val="50000"/>
                  <a:lumOff val="50000"/>
                </a:schemeClr>
              </a:solidFill>
              <a:latin typeface="Raleway" panose="020B0503030101060003" pitchFamily="34" charset="-18"/>
            </a:endParaRPr>
          </a:p>
        </p:txBody>
      </p:sp>
      <p:cxnSp>
        <p:nvCxnSpPr>
          <p:cNvPr id="18" name="Connettore 2 17">
            <a:extLst>
              <a:ext uri="{FF2B5EF4-FFF2-40B4-BE49-F238E27FC236}">
                <a16:creationId xmlns:a16="http://schemas.microsoft.com/office/drawing/2014/main" id="{2E9DE42F-CCFB-E244-8594-377AA305C686}"/>
              </a:ext>
            </a:extLst>
          </p:cNvPr>
          <p:cNvCxnSpPr>
            <a:cxnSpLocks/>
          </p:cNvCxnSpPr>
          <p:nvPr/>
        </p:nvCxnSpPr>
        <p:spPr>
          <a:xfrm>
            <a:off x="5704655" y="2286000"/>
            <a:ext cx="0" cy="21336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D0AF3755-5F70-4A4A-BD5A-F845411E5C62}"/>
              </a:ext>
            </a:extLst>
          </p:cNvPr>
          <p:cNvSpPr txBox="1"/>
          <p:nvPr/>
        </p:nvSpPr>
        <p:spPr>
          <a:xfrm>
            <a:off x="4088531" y="5159221"/>
            <a:ext cx="3096344" cy="923330"/>
          </a:xfrm>
          <a:prstGeom prst="rect">
            <a:avLst/>
          </a:prstGeom>
          <a:noFill/>
        </p:spPr>
        <p:txBody>
          <a:bodyPr wrap="square" rtlCol="0">
            <a:spAutoFit/>
          </a:bodyPr>
          <a:lstStyle/>
          <a:p>
            <a:r>
              <a:rPr lang="sl" dirty="0">
                <a:latin typeface="Raleway" panose="020B0503030101060003" pitchFamily="34" charset="-18"/>
              </a:rPr>
              <a:t>1 kg CO</a:t>
            </a:r>
            <a:r>
              <a:rPr lang="sl" baseline="-25000" dirty="0">
                <a:latin typeface="Raleway" panose="020B0503030101060003" pitchFamily="34" charset="-18"/>
              </a:rPr>
              <a:t>2 </a:t>
            </a:r>
            <a:r>
              <a:rPr lang="sl" dirty="0">
                <a:latin typeface="Raleway" panose="020B0503030101060003" pitchFamily="34" charset="-18"/>
              </a:rPr>
              <a:t>= 1 kg CO</a:t>
            </a:r>
            <a:r>
              <a:rPr lang="sl" baseline="-25000" dirty="0">
                <a:latin typeface="Raleway" panose="020B0503030101060003" pitchFamily="34" charset="-18"/>
              </a:rPr>
              <a:t>2</a:t>
            </a:r>
            <a:r>
              <a:rPr lang="sl" dirty="0">
                <a:latin typeface="Raleway" panose="020B0503030101060003" pitchFamily="34" charset="-18"/>
              </a:rPr>
              <a:t> ekv.</a:t>
            </a:r>
          </a:p>
          <a:p>
            <a:r>
              <a:rPr lang="sl" dirty="0">
                <a:latin typeface="Raleway" panose="020B0503030101060003" pitchFamily="34" charset="-18"/>
              </a:rPr>
              <a:t>1 kg CO = 1,57 kg CO</a:t>
            </a:r>
            <a:r>
              <a:rPr lang="sl" baseline="-25000" dirty="0">
                <a:latin typeface="Raleway" panose="020B0503030101060003" pitchFamily="34" charset="-18"/>
              </a:rPr>
              <a:t>2</a:t>
            </a:r>
            <a:r>
              <a:rPr lang="sl" dirty="0">
                <a:latin typeface="Raleway" panose="020B0503030101060003" pitchFamily="34" charset="-18"/>
              </a:rPr>
              <a:t> ekv.</a:t>
            </a:r>
          </a:p>
          <a:p>
            <a:r>
              <a:rPr lang="sl" dirty="0">
                <a:latin typeface="Raleway" panose="020B0503030101060003" pitchFamily="34" charset="-18"/>
              </a:rPr>
              <a:t>1 kg CH</a:t>
            </a:r>
            <a:r>
              <a:rPr lang="sl" baseline="-25000" dirty="0">
                <a:latin typeface="Raleway" panose="020B0503030101060003" pitchFamily="34" charset="-18"/>
              </a:rPr>
              <a:t>4 </a:t>
            </a:r>
            <a:r>
              <a:rPr lang="sl" dirty="0">
                <a:latin typeface="Raleway" panose="020B0503030101060003" pitchFamily="34" charset="-18"/>
              </a:rPr>
              <a:t>= 23 kg CO</a:t>
            </a:r>
            <a:r>
              <a:rPr lang="sl" baseline="-25000" dirty="0">
                <a:latin typeface="Raleway" panose="020B0503030101060003" pitchFamily="34" charset="-18"/>
              </a:rPr>
              <a:t>2</a:t>
            </a:r>
            <a:r>
              <a:rPr lang="sl" dirty="0">
                <a:latin typeface="Raleway" panose="020B0503030101060003" pitchFamily="34" charset="-18"/>
              </a:rPr>
              <a:t> ekv.</a:t>
            </a:r>
          </a:p>
        </p:txBody>
      </p:sp>
      <p:sp>
        <p:nvSpPr>
          <p:cNvPr id="20" name="CasellaDiTesto 19">
            <a:extLst>
              <a:ext uri="{FF2B5EF4-FFF2-40B4-BE49-F238E27FC236}">
                <a16:creationId xmlns:a16="http://schemas.microsoft.com/office/drawing/2014/main" id="{E3320668-2CB9-FD46-ABCE-328D7F7AF698}"/>
              </a:ext>
            </a:extLst>
          </p:cNvPr>
          <p:cNvSpPr txBox="1"/>
          <p:nvPr/>
        </p:nvSpPr>
        <p:spPr>
          <a:xfrm>
            <a:off x="4016523" y="4426367"/>
            <a:ext cx="4176464" cy="400110"/>
          </a:xfrm>
          <a:prstGeom prst="rect">
            <a:avLst/>
          </a:prstGeom>
          <a:noFill/>
        </p:spPr>
        <p:txBody>
          <a:bodyPr wrap="square" rtlCol="0">
            <a:spAutoFit/>
          </a:bodyPr>
          <a:lstStyle/>
          <a:p>
            <a:r>
              <a:rPr lang="sl" sz="2000" b="1" dirty="0" err="1">
                <a:solidFill>
                  <a:schemeClr val="accent6">
                    <a:lumMod val="75000"/>
                  </a:schemeClr>
                </a:solidFill>
                <a:latin typeface="Raleway" panose="020B0503030101060003" pitchFamily="34" charset="-18"/>
              </a:rPr>
              <a:t>Klasifikacija </a:t>
            </a:r>
            <a:r>
              <a:rPr lang="sl" sz="2000" b="1" dirty="0">
                <a:solidFill>
                  <a:schemeClr val="accent6">
                    <a:lumMod val="75000"/>
                  </a:schemeClr>
                </a:solidFill>
                <a:latin typeface="Raleway" panose="020B0503030101060003" pitchFamily="34" charset="-18"/>
              </a:rPr>
              <a:t>in </a:t>
            </a:r>
            <a:r>
              <a:rPr lang="sl" sz="2000" b="1" dirty="0" err="1">
                <a:solidFill>
                  <a:schemeClr val="accent6">
                    <a:lumMod val="75000"/>
                  </a:schemeClr>
                </a:solidFill>
                <a:latin typeface="Raleway" panose="020B0503030101060003" pitchFamily="34" charset="-18"/>
              </a:rPr>
              <a:t>karakterizacija</a:t>
            </a:r>
            <a:endParaRPr lang="it-IT" sz="2000" b="1" dirty="0">
              <a:solidFill>
                <a:schemeClr val="accent6">
                  <a:lumMod val="75000"/>
                </a:schemeClr>
              </a:solidFill>
              <a:latin typeface="Raleway" panose="020B0503030101060003" pitchFamily="34" charset="-18"/>
            </a:endParaRPr>
          </a:p>
        </p:txBody>
      </p:sp>
      <p:sp>
        <p:nvSpPr>
          <p:cNvPr id="21" name="CasellaDiTesto 20">
            <a:extLst>
              <a:ext uri="{FF2B5EF4-FFF2-40B4-BE49-F238E27FC236}">
                <a16:creationId xmlns:a16="http://schemas.microsoft.com/office/drawing/2014/main" id="{63B70B75-BF22-E846-BCD2-26CB4D36A5DE}"/>
              </a:ext>
            </a:extLst>
          </p:cNvPr>
          <p:cNvSpPr txBox="1"/>
          <p:nvPr/>
        </p:nvSpPr>
        <p:spPr>
          <a:xfrm>
            <a:off x="4016523" y="4826526"/>
            <a:ext cx="5256584" cy="369332"/>
          </a:xfrm>
          <a:prstGeom prst="rect">
            <a:avLst/>
          </a:prstGeom>
          <a:noFill/>
        </p:spPr>
        <p:txBody>
          <a:bodyPr wrap="square" rtlCol="0">
            <a:spAutoFit/>
          </a:bodyPr>
          <a:lstStyle/>
          <a:p>
            <a:r>
              <a:rPr lang="sl" dirty="0">
                <a:latin typeface="Raleway" panose="020B0503030101060003" pitchFamily="34" charset="-18"/>
              </a:rPr>
              <a:t>Podnebne spremembe (metoda IPCC)</a:t>
            </a:r>
          </a:p>
        </p:txBody>
      </p:sp>
      <p:sp>
        <p:nvSpPr>
          <p:cNvPr id="24" name="CasellaDiTesto 23">
            <a:extLst>
              <a:ext uri="{FF2B5EF4-FFF2-40B4-BE49-F238E27FC236}">
                <a16:creationId xmlns:a16="http://schemas.microsoft.com/office/drawing/2014/main" id="{2AE447CC-F3A4-FF4E-B5F1-CBA78893F93C}"/>
              </a:ext>
            </a:extLst>
          </p:cNvPr>
          <p:cNvSpPr txBox="1"/>
          <p:nvPr/>
        </p:nvSpPr>
        <p:spPr>
          <a:xfrm>
            <a:off x="7159581" y="3021204"/>
            <a:ext cx="1492492" cy="707886"/>
          </a:xfrm>
          <a:prstGeom prst="rect">
            <a:avLst/>
          </a:prstGeom>
          <a:noFill/>
        </p:spPr>
        <p:txBody>
          <a:bodyPr wrap="square" rtlCol="0">
            <a:spAutoFit/>
          </a:bodyPr>
          <a:lstStyle/>
          <a:p>
            <a:r>
              <a:rPr lang="sl" sz="2000" b="1" dirty="0" err="1">
                <a:solidFill>
                  <a:schemeClr val="accent6">
                    <a:lumMod val="75000"/>
                  </a:schemeClr>
                </a:solidFill>
                <a:latin typeface="Raleway" panose="020B0503030101060003" pitchFamily="34" charset="-18"/>
              </a:rPr>
              <a:t>Izbira kategorij </a:t>
            </a:r>
            <a:endParaRPr lang="it-IT" sz="2000" b="1" dirty="0">
              <a:solidFill>
                <a:schemeClr val="accent6">
                  <a:lumMod val="75000"/>
                </a:schemeClr>
              </a:solidFill>
              <a:latin typeface="Raleway" panose="020B0503030101060003" pitchFamily="34" charset="-18"/>
            </a:endParaRPr>
          </a:p>
        </p:txBody>
      </p:sp>
      <p:sp>
        <p:nvSpPr>
          <p:cNvPr id="25" name="Parentesi graffa aperta 24">
            <a:extLst>
              <a:ext uri="{FF2B5EF4-FFF2-40B4-BE49-F238E27FC236}">
                <a16:creationId xmlns:a16="http://schemas.microsoft.com/office/drawing/2014/main" id="{4F28704C-CEED-2A4A-AB5B-B796AD0BEF1C}"/>
              </a:ext>
            </a:extLst>
          </p:cNvPr>
          <p:cNvSpPr/>
          <p:nvPr/>
        </p:nvSpPr>
        <p:spPr>
          <a:xfrm>
            <a:off x="8525941" y="2922417"/>
            <a:ext cx="215280" cy="1399101"/>
          </a:xfrm>
          <a:prstGeom prst="leftBrace">
            <a:avLst>
              <a:gd name="adj1" fmla="val 53593"/>
              <a:gd name="adj2" fmla="val 50000"/>
            </a:avLst>
          </a:prstGeom>
          <a:ln w="19050" cmpd="sng">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latin typeface="Raleway" panose="020B0503030101060003" pitchFamily="34" charset="-18"/>
            </a:endParaRPr>
          </a:p>
        </p:txBody>
      </p:sp>
    </p:spTree>
    <p:extLst>
      <p:ext uri="{BB962C8B-B14F-4D97-AF65-F5344CB8AC3E}">
        <p14:creationId xmlns:p14="http://schemas.microsoft.com/office/powerpoint/2010/main" val="2969067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959BB6-5FBB-47FA-B37F-C684468BE0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6010" y="1066800"/>
            <a:ext cx="6629391" cy="4613970"/>
          </a:xfrm>
          <a:prstGeom prst="rect">
            <a:avLst/>
          </a:prstGeom>
        </p:spPr>
      </p:pic>
      <p:sp>
        <p:nvSpPr>
          <p:cNvPr id="3" name="Title 2"/>
          <p:cNvSpPr>
            <a:spLocks noGrp="1"/>
          </p:cNvSpPr>
          <p:nvPr>
            <p:ph type="title" idx="4294967295"/>
          </p:nvPr>
        </p:nvSpPr>
        <p:spPr>
          <a:xfrm>
            <a:off x="0" y="274638"/>
            <a:ext cx="10972800" cy="1143000"/>
          </a:xfrm>
          <a:prstGeom prst="rect">
            <a:avLst/>
          </a:prstGeom>
        </p:spPr>
        <p:txBody>
          <a:bodyPr/>
          <a:lstStyle/>
          <a:p>
            <a:r>
              <a:rPr lang="sl" dirty="0"/>
              <a:t>Koraki ocene učinka</a:t>
            </a:r>
            <a:endParaRPr lang="en-GB" dirty="0"/>
          </a:p>
        </p:txBody>
      </p:sp>
      <p:sp>
        <p:nvSpPr>
          <p:cNvPr id="14" name="Ovale 13">
            <a:extLst>
              <a:ext uri="{FF2B5EF4-FFF2-40B4-BE49-F238E27FC236}">
                <a16:creationId xmlns:a16="http://schemas.microsoft.com/office/drawing/2014/main" id="{2E7FE070-A80D-CA45-B17F-C77DAA190664}"/>
              </a:ext>
            </a:extLst>
          </p:cNvPr>
          <p:cNvSpPr/>
          <p:nvPr/>
        </p:nvSpPr>
        <p:spPr>
          <a:xfrm>
            <a:off x="6324600" y="1796674"/>
            <a:ext cx="7620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atin typeface="Raleway" panose="020B0503030101060003" pitchFamily="34" charset="-18"/>
            </a:endParaRPr>
          </a:p>
        </p:txBody>
      </p:sp>
      <p:sp>
        <p:nvSpPr>
          <p:cNvPr id="15" name="Rettangolo 14">
            <a:extLst>
              <a:ext uri="{FF2B5EF4-FFF2-40B4-BE49-F238E27FC236}">
                <a16:creationId xmlns:a16="http://schemas.microsoft.com/office/drawing/2014/main" id="{43A05645-FD37-BD49-9988-3BC4EA398232}"/>
              </a:ext>
            </a:extLst>
          </p:cNvPr>
          <p:cNvSpPr/>
          <p:nvPr/>
        </p:nvSpPr>
        <p:spPr>
          <a:xfrm>
            <a:off x="2531845" y="6002147"/>
            <a:ext cx="1489510" cy="369332"/>
          </a:xfrm>
          <a:prstGeom prst="rect">
            <a:avLst/>
          </a:prstGeom>
        </p:spPr>
        <p:txBody>
          <a:bodyPr wrap="none">
            <a:spAutoFit/>
          </a:bodyPr>
          <a:lstStyle/>
          <a:p>
            <a:pPr>
              <a:buClr>
                <a:schemeClr val="tx1">
                  <a:lumMod val="65000"/>
                  <a:lumOff val="35000"/>
                </a:schemeClr>
              </a:buClr>
            </a:pPr>
            <a:r>
              <a:rPr lang="sl" dirty="0">
                <a:solidFill>
                  <a:schemeClr val="accent6">
                    <a:lumMod val="75000"/>
                  </a:schemeClr>
                </a:solidFill>
                <a:latin typeface="TheSansBold-Italic" panose="02000803000000000000" pitchFamily="2" charset="0"/>
              </a:rPr>
              <a:t>Razvrstitev</a:t>
            </a:r>
          </a:p>
        </p:txBody>
      </p:sp>
      <p:sp>
        <p:nvSpPr>
          <p:cNvPr id="16" name="Rettangolo 15">
            <a:extLst>
              <a:ext uri="{FF2B5EF4-FFF2-40B4-BE49-F238E27FC236}">
                <a16:creationId xmlns:a16="http://schemas.microsoft.com/office/drawing/2014/main" id="{26A75FEC-04C5-5E44-9B4A-72BAD6ECB254}"/>
              </a:ext>
            </a:extLst>
          </p:cNvPr>
          <p:cNvSpPr/>
          <p:nvPr/>
        </p:nvSpPr>
        <p:spPr>
          <a:xfrm>
            <a:off x="6096000" y="5996718"/>
            <a:ext cx="1814920" cy="369332"/>
          </a:xfrm>
          <a:prstGeom prst="rect">
            <a:avLst/>
          </a:prstGeom>
        </p:spPr>
        <p:txBody>
          <a:bodyPr wrap="none">
            <a:spAutoFit/>
          </a:bodyPr>
          <a:lstStyle/>
          <a:p>
            <a:pPr>
              <a:buClr>
                <a:schemeClr val="tx1">
                  <a:lumMod val="65000"/>
                  <a:lumOff val="35000"/>
                </a:schemeClr>
              </a:buClr>
            </a:pPr>
            <a:r>
              <a:rPr lang="sl" dirty="0" err="1">
                <a:solidFill>
                  <a:schemeClr val="accent6">
                    <a:lumMod val="75000"/>
                  </a:schemeClr>
                </a:solidFill>
                <a:latin typeface="TheSansBold-Italic" panose="02000803000000000000" pitchFamily="2" charset="0"/>
              </a:rPr>
              <a:t>Karakterizacija</a:t>
            </a:r>
            <a:endParaRPr lang="en-US" dirty="0">
              <a:solidFill>
                <a:schemeClr val="accent6">
                  <a:lumMod val="75000"/>
                </a:schemeClr>
              </a:solidFill>
              <a:latin typeface="TheSansBold-Italic" panose="02000803000000000000" pitchFamily="2" charset="0"/>
            </a:endParaRPr>
          </a:p>
        </p:txBody>
      </p:sp>
      <p:cxnSp>
        <p:nvCxnSpPr>
          <p:cNvPr id="18" name="Connettore 2 17">
            <a:extLst>
              <a:ext uri="{FF2B5EF4-FFF2-40B4-BE49-F238E27FC236}">
                <a16:creationId xmlns:a16="http://schemas.microsoft.com/office/drawing/2014/main" id="{CA6A63CA-66BA-A44E-A992-7DE947ED8493}"/>
              </a:ext>
            </a:extLst>
          </p:cNvPr>
          <p:cNvCxnSpPr/>
          <p:nvPr/>
        </p:nvCxnSpPr>
        <p:spPr>
          <a:xfrm>
            <a:off x="3271615" y="5615718"/>
            <a:ext cx="0" cy="381000"/>
          </a:xfrm>
          <a:prstGeom prst="straightConnector1">
            <a:avLst/>
          </a:prstGeom>
          <a:ln w="19050">
            <a:solidFill>
              <a:schemeClr val="accent6">
                <a:lumMod val="75000"/>
              </a:schemeClr>
            </a:solidFill>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9" name="Connettore 2 18">
            <a:extLst>
              <a:ext uri="{FF2B5EF4-FFF2-40B4-BE49-F238E27FC236}">
                <a16:creationId xmlns:a16="http://schemas.microsoft.com/office/drawing/2014/main" id="{64E561E1-482F-D242-9A4E-99022F9BDFB5}"/>
              </a:ext>
            </a:extLst>
          </p:cNvPr>
          <p:cNvCxnSpPr/>
          <p:nvPr/>
        </p:nvCxnSpPr>
        <p:spPr>
          <a:xfrm>
            <a:off x="6858000" y="5615718"/>
            <a:ext cx="0" cy="381000"/>
          </a:xfrm>
          <a:prstGeom prst="straightConnector1">
            <a:avLst/>
          </a:prstGeom>
          <a:ln w="19050">
            <a:solidFill>
              <a:schemeClr val="accent6">
                <a:lumMod val="75000"/>
              </a:schemeClr>
            </a:solidFill>
            <a:headEnd type="none" w="med" len="med"/>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8039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60338"/>
            <a:ext cx="10972800" cy="1143000"/>
          </a:xfrm>
          <a:prstGeom prst="rect">
            <a:avLst/>
          </a:prstGeom>
        </p:spPr>
        <p:txBody>
          <a:bodyPr/>
          <a:lstStyle/>
          <a:p>
            <a:r>
              <a:rPr lang="sl" dirty="0"/>
              <a:t>Koraki ocene učinka</a:t>
            </a:r>
            <a:endParaRPr lang="en-GB" dirty="0"/>
          </a:p>
        </p:txBody>
      </p:sp>
      <p:sp>
        <p:nvSpPr>
          <p:cNvPr id="15" name="Rettangolo 14">
            <a:extLst>
              <a:ext uri="{FF2B5EF4-FFF2-40B4-BE49-F238E27FC236}">
                <a16:creationId xmlns:a16="http://schemas.microsoft.com/office/drawing/2014/main" id="{43A05645-FD37-BD49-9988-3BC4EA398232}"/>
              </a:ext>
            </a:extLst>
          </p:cNvPr>
          <p:cNvSpPr/>
          <p:nvPr/>
        </p:nvSpPr>
        <p:spPr>
          <a:xfrm>
            <a:off x="609600" y="1176261"/>
            <a:ext cx="3743332" cy="461665"/>
          </a:xfrm>
          <a:prstGeom prst="rect">
            <a:avLst/>
          </a:prstGeom>
        </p:spPr>
        <p:txBody>
          <a:bodyPr wrap="none">
            <a:spAutoFit/>
          </a:bodyPr>
          <a:lstStyle/>
          <a:p>
            <a:pPr>
              <a:buClr>
                <a:schemeClr val="tx1">
                  <a:lumMod val="65000"/>
                  <a:lumOff val="35000"/>
                </a:schemeClr>
              </a:buClr>
            </a:pPr>
            <a:r>
              <a:rPr lang="sl" sz="2400" dirty="0">
                <a:solidFill>
                  <a:schemeClr val="tx1">
                    <a:lumMod val="65000"/>
                    <a:lumOff val="35000"/>
                  </a:schemeClr>
                </a:solidFill>
                <a:latin typeface="TheSansBold-Italic" panose="02000803000000000000" pitchFamily="2" charset="0"/>
              </a:rPr>
              <a:t>Karakterizacija - Primer</a:t>
            </a:r>
          </a:p>
        </p:txBody>
      </p:sp>
      <mc:AlternateContent xmlns:mc="http://schemas.openxmlformats.org/markup-compatibility/2006" xmlns:a14="http://schemas.microsoft.com/office/drawing/2010/main">
        <mc:Choice Requires="a14">
          <p:sp>
            <p:nvSpPr>
              <p:cNvPr id="16" name="Rettangolo 15">
                <a:extLst>
                  <a:ext uri="{FF2B5EF4-FFF2-40B4-BE49-F238E27FC236}">
                    <a16:creationId xmlns:a16="http://schemas.microsoft.com/office/drawing/2014/main" id="{26A75FEC-04C5-5E44-9B4A-72BAD6ECB254}"/>
                  </a:ext>
                </a:extLst>
              </p:cNvPr>
              <p:cNvSpPr/>
              <p:nvPr/>
            </p:nvSpPr>
            <p:spPr>
              <a:xfrm>
                <a:off x="685800" y="1687833"/>
                <a:ext cx="6553200" cy="461665"/>
              </a:xfrm>
              <a:prstGeom prst="rect">
                <a:avLst/>
              </a:prstGeom>
              <a:solidFill>
                <a:srgbClr val="FFFF00"/>
              </a:solidFill>
            </p:spPr>
            <p:txBody>
              <a:bodyPr wrap="square">
                <a:spAutoFit/>
              </a:bodyPr>
              <a:lstStyle/>
              <a:p>
                <a:pPr>
                  <a:buClr>
                    <a:schemeClr val="tx1">
                      <a:lumMod val="65000"/>
                      <a:lumOff val="35000"/>
                    </a:schemeClr>
                  </a:buClr>
                </a:pPr>
                <a:r>
                  <a:rPr lang="sl" sz="2400" b="1" dirty="0">
                    <a:latin typeface="TheSansBold-Italic" panose="02000803000000000000" pitchFamily="2" charset="0"/>
                  </a:rPr>
                  <a:t>Podnebne spremembe =</a:t>
                </a:r>
                <a14:m>
                  <m:oMath xmlns:m="http://schemas.openxmlformats.org/officeDocument/2006/math">
                    <m:nary>
                      <m:naryPr>
                        <m:chr m:val="∑"/>
                        <m:subHide m:val="on"/>
                        <m:supHide m:val="on"/>
                        <m:ctrlPr>
                          <a:rPr lang="en-US" sz="2400" b="1" i="1">
                            <a:latin typeface="Cambria Math" panose="02040503050406030204" pitchFamily="18" charset="0"/>
                          </a:rPr>
                        </m:ctrlPr>
                      </m:naryPr>
                      <m:sub/>
                      <m:sup/>
                      <m:e>
                        <m:sSub>
                          <m:sSubPr>
                            <m:ctrlPr>
                              <a:rPr lang="en-US" sz="2400" b="1" i="1">
                                <a:solidFill>
                                  <a:schemeClr val="accent6">
                                    <a:lumMod val="75000"/>
                                  </a:schemeClr>
                                </a:solidFill>
                                <a:latin typeface="Cambria Math" panose="02040503050406030204" pitchFamily="18" charset="0"/>
                              </a:rPr>
                            </m:ctrlPr>
                          </m:sSubPr>
                          <m:e>
                            <m:r>
                              <a:rPr lang="it-IT" sz="2400" b="1" i="1">
                                <a:solidFill>
                                  <a:schemeClr val="accent6">
                                    <a:lumMod val="75000"/>
                                  </a:schemeClr>
                                </a:solidFill>
                                <a:latin typeface="Cambria Math" panose="02040503050406030204" pitchFamily="18" charset="0"/>
                              </a:rPr>
                              <m:t>𝑮𝑾𝑷</m:t>
                            </m:r>
                          </m:e>
                          <m:sub>
                            <m:r>
                              <a:rPr lang="it-IT" sz="2400" b="1" i="1">
                                <a:solidFill>
                                  <a:schemeClr val="accent6">
                                    <a:lumMod val="75000"/>
                                  </a:schemeClr>
                                </a:solidFill>
                                <a:latin typeface="Cambria Math" panose="02040503050406030204" pitchFamily="18" charset="0"/>
                              </a:rPr>
                              <m:t>𝒊</m:t>
                            </m:r>
                          </m:sub>
                        </m:sSub>
                        <m:r>
                          <a:rPr lang="en-US" sz="2400" b="1" i="1">
                            <a:latin typeface="Cambria Math" panose="02040503050406030204" pitchFamily="18" charset="0"/>
                            <a:ea typeface="Cambria Math" panose="02040503050406030204" pitchFamily="18" charset="0"/>
                          </a:rPr>
                          <m:t>∙</m:t>
                        </m:r>
                        <m:sSub>
                          <m:sSubPr>
                            <m:ctrlPr>
                              <a:rPr lang="en-US" sz="2400" b="1" i="1">
                                <a:solidFill>
                                  <a:schemeClr val="accent4">
                                    <a:lumMod val="75000"/>
                                  </a:schemeClr>
                                </a:solidFill>
                                <a:latin typeface="Cambria Math" panose="02040503050406030204" pitchFamily="18" charset="0"/>
                                <a:ea typeface="Cambria Math" panose="02040503050406030204" pitchFamily="18" charset="0"/>
                              </a:rPr>
                            </m:ctrlPr>
                          </m:sSubPr>
                          <m:e>
                            <m:r>
                              <a:rPr lang="it-IT" sz="2400" b="1" i="1">
                                <a:solidFill>
                                  <a:schemeClr val="accent4">
                                    <a:lumMod val="75000"/>
                                  </a:schemeClr>
                                </a:solidFill>
                                <a:latin typeface="Cambria Math" panose="02040503050406030204" pitchFamily="18" charset="0"/>
                                <a:ea typeface="Cambria Math" panose="02040503050406030204" pitchFamily="18" charset="0"/>
                              </a:rPr>
                              <m:t>𝒎𝒂</m:t>
                            </m:r>
                            <m:r>
                              <a:rPr lang="sl-SI" sz="2400" b="1" i="1" smtClean="0">
                                <a:solidFill>
                                  <a:schemeClr val="accent4">
                                    <a:lumMod val="75000"/>
                                  </a:schemeClr>
                                </a:solidFill>
                                <a:latin typeface="Cambria Math" panose="02040503050406030204" pitchFamily="18" charset="0"/>
                                <a:ea typeface="Cambria Math" panose="02040503050406030204" pitchFamily="18" charset="0"/>
                              </a:rPr>
                              <m:t>𝒔𝒂</m:t>
                            </m:r>
                          </m:e>
                          <m:sub>
                            <m:r>
                              <a:rPr lang="it-IT" sz="2400" b="1" i="1">
                                <a:solidFill>
                                  <a:schemeClr val="accent4">
                                    <a:lumMod val="75000"/>
                                  </a:schemeClr>
                                </a:solidFill>
                                <a:latin typeface="Cambria Math" panose="02040503050406030204" pitchFamily="18" charset="0"/>
                                <a:ea typeface="Cambria Math" panose="02040503050406030204" pitchFamily="18" charset="0"/>
                              </a:rPr>
                              <m:t>𝒊</m:t>
                            </m:r>
                          </m:sub>
                        </m:sSub>
                      </m:e>
                    </m:nary>
                  </m:oMath>
                </a14:m>
                <a:endParaRPr lang="it-IT" sz="2400" b="1" dirty="0">
                  <a:latin typeface="Raleway" panose="020B0503030101060003" pitchFamily="34" charset="-18"/>
                </a:endParaRPr>
              </a:p>
            </p:txBody>
          </p:sp>
        </mc:Choice>
        <mc:Fallback xmlns="">
          <p:sp>
            <p:nvSpPr>
              <p:cNvPr id="16" name="Rettangolo 15">
                <a:extLst>
                  <a:ext uri="{FF2B5EF4-FFF2-40B4-BE49-F238E27FC236}">
                    <a16:creationId xmlns:a16="http://schemas.microsoft.com/office/drawing/2014/main" id="{26A75FEC-04C5-5E44-9B4A-72BAD6ECB254}"/>
                  </a:ext>
                </a:extLst>
              </p:cNvPr>
              <p:cNvSpPr>
                <a:spLocks noRot="1" noChangeAspect="1" noMove="1" noResize="1" noEditPoints="1" noAdjustHandles="1" noChangeArrowheads="1" noChangeShapeType="1" noTextEdit="1"/>
              </p:cNvSpPr>
              <p:nvPr/>
            </p:nvSpPr>
            <p:spPr>
              <a:xfrm>
                <a:off x="685800" y="1687833"/>
                <a:ext cx="6553200" cy="461665"/>
              </a:xfrm>
              <a:prstGeom prst="rect">
                <a:avLst/>
              </a:prstGeom>
              <a:blipFill>
                <a:blip r:embed="rId3"/>
                <a:stretch>
                  <a:fillRect l="-1488" t="-132895" b="-192105"/>
                </a:stretch>
              </a:blipFill>
            </p:spPr>
            <p:txBody>
              <a:bodyPr/>
              <a:lstStyle/>
              <a:p>
                <a:r>
                  <a:rPr lang="sl-SI">
                    <a:noFill/>
                  </a:rPr>
                  <a:t> </a:t>
                </a:r>
              </a:p>
            </p:txBody>
          </p:sp>
        </mc:Fallback>
      </mc:AlternateContent>
      <p:graphicFrame>
        <p:nvGraphicFramePr>
          <p:cNvPr id="4" name="Tabella 3">
            <a:extLst>
              <a:ext uri="{FF2B5EF4-FFF2-40B4-BE49-F238E27FC236}">
                <a16:creationId xmlns:a16="http://schemas.microsoft.com/office/drawing/2014/main" id="{8B92C720-838E-B04D-A56C-C086D7214CAC}"/>
              </a:ext>
            </a:extLst>
          </p:cNvPr>
          <p:cNvGraphicFramePr>
            <a:graphicFrameLocks noGrp="1"/>
          </p:cNvGraphicFramePr>
          <p:nvPr>
            <p:extLst>
              <p:ext uri="{D42A27DB-BD31-4B8C-83A1-F6EECF244321}">
                <p14:modId xmlns:p14="http://schemas.microsoft.com/office/powerpoint/2010/main" val="923182986"/>
              </p:ext>
            </p:extLst>
          </p:nvPr>
        </p:nvGraphicFramePr>
        <p:xfrm>
          <a:off x="762000" y="2717013"/>
          <a:ext cx="8377986" cy="1854200"/>
        </p:xfrm>
        <a:graphic>
          <a:graphicData uri="http://schemas.openxmlformats.org/drawingml/2006/table">
            <a:tbl>
              <a:tblPr firstRow="1" bandRow="1">
                <a:tableStyleId>{7DF18680-E054-41AD-8BC1-D1AEF772440D}</a:tableStyleId>
              </a:tblPr>
              <a:tblGrid>
                <a:gridCol w="3505200">
                  <a:extLst>
                    <a:ext uri="{9D8B030D-6E8A-4147-A177-3AD203B41FA5}">
                      <a16:colId xmlns:a16="http://schemas.microsoft.com/office/drawing/2014/main" val="4221568173"/>
                    </a:ext>
                  </a:extLst>
                </a:gridCol>
                <a:gridCol w="2438400">
                  <a:extLst>
                    <a:ext uri="{9D8B030D-6E8A-4147-A177-3AD203B41FA5}">
                      <a16:colId xmlns:a16="http://schemas.microsoft.com/office/drawing/2014/main" val="3238425115"/>
                    </a:ext>
                  </a:extLst>
                </a:gridCol>
                <a:gridCol w="2434386">
                  <a:extLst>
                    <a:ext uri="{9D8B030D-6E8A-4147-A177-3AD203B41FA5}">
                      <a16:colId xmlns:a16="http://schemas.microsoft.com/office/drawing/2014/main" val="2949026896"/>
                    </a:ext>
                  </a:extLst>
                </a:gridCol>
              </a:tblGrid>
              <a:tr h="370840">
                <a:tc>
                  <a:txBody>
                    <a:bodyPr/>
                    <a:lstStyle/>
                    <a:p>
                      <a:r>
                        <a:rPr lang="sl" dirty="0">
                          <a:latin typeface="Raleway" panose="020B0503030101060003" pitchFamily="34" charset="-18"/>
                        </a:rPr>
                        <a:t>Tok</a:t>
                      </a:r>
                    </a:p>
                  </a:txBody>
                  <a:tcPr/>
                </a:tc>
                <a:tc>
                  <a:txBody>
                    <a:bodyPr/>
                    <a:lstStyle/>
                    <a:p>
                      <a:r>
                        <a:rPr lang="sl" dirty="0">
                          <a:latin typeface="Raleway" panose="020B0503030101060003" pitchFamily="34" charset="-18"/>
                        </a:rPr>
                        <a:t>Faktor (IPCC 2007)</a:t>
                      </a:r>
                    </a:p>
                  </a:txBody>
                  <a:tcPr/>
                </a:tc>
                <a:tc>
                  <a:txBody>
                    <a:bodyPr/>
                    <a:lstStyle/>
                    <a:p>
                      <a:r>
                        <a:rPr lang="sl" dirty="0" err="1">
                          <a:latin typeface="Raleway" panose="020B0503030101060003" pitchFamily="34" charset="-18"/>
                        </a:rPr>
                        <a:t>Količina </a:t>
                      </a:r>
                      <a:r>
                        <a:rPr lang="sl" dirty="0">
                          <a:latin typeface="Raleway" panose="020B0503030101060003" pitchFamily="34" charset="-18"/>
                        </a:rPr>
                        <a:t>[g]</a:t>
                      </a:r>
                    </a:p>
                  </a:txBody>
                  <a:tcPr/>
                </a:tc>
                <a:extLst>
                  <a:ext uri="{0D108BD9-81ED-4DB2-BD59-A6C34878D82A}">
                    <a16:rowId xmlns:a16="http://schemas.microsoft.com/office/drawing/2014/main" val="2049707588"/>
                  </a:ext>
                </a:extLst>
              </a:tr>
              <a:tr h="370840">
                <a:tc>
                  <a:txBody>
                    <a:bodyPr/>
                    <a:lstStyle/>
                    <a:p>
                      <a:r>
                        <a:rPr lang="sl" dirty="0">
                          <a:solidFill>
                            <a:schemeClr val="tx1">
                              <a:lumMod val="65000"/>
                              <a:lumOff val="35000"/>
                            </a:schemeClr>
                          </a:solidFill>
                          <a:latin typeface="Raleway" panose="020B0503030101060003" pitchFamily="34" charset="-18"/>
                        </a:rPr>
                        <a:t>Ogljikov dioksid (CO</a:t>
                      </a:r>
                      <a:r>
                        <a:rPr lang="sl" baseline="-25000" dirty="0">
                          <a:solidFill>
                            <a:schemeClr val="tx1">
                              <a:lumMod val="65000"/>
                              <a:lumOff val="35000"/>
                            </a:schemeClr>
                          </a:solidFill>
                          <a:latin typeface="Raleway" panose="020B0503030101060003" pitchFamily="34" charset="-18"/>
                        </a:rPr>
                        <a:t>2</a:t>
                      </a:r>
                      <a:r>
                        <a:rPr lang="sl" baseline="0" dirty="0">
                          <a:solidFill>
                            <a:schemeClr val="tx1">
                              <a:lumMod val="65000"/>
                              <a:lumOff val="35000"/>
                            </a:schemeClr>
                          </a:solidFill>
                        </a:rPr>
                        <a:t>)</a:t>
                      </a:r>
                      <a:endParaRPr lang="it-IT" dirty="0">
                        <a:solidFill>
                          <a:schemeClr val="tx1">
                            <a:lumMod val="65000"/>
                            <a:lumOff val="35000"/>
                          </a:schemeClr>
                        </a:solidFill>
                      </a:endParaRPr>
                    </a:p>
                  </a:txBody>
                  <a:tcPr/>
                </a:tc>
                <a:tc>
                  <a:txBody>
                    <a:bodyPr/>
                    <a:lstStyle/>
                    <a:p>
                      <a:r>
                        <a:rPr lang="sl" b="1" dirty="0">
                          <a:solidFill>
                            <a:schemeClr val="accent6">
                              <a:lumMod val="75000"/>
                            </a:schemeClr>
                          </a:solidFill>
                          <a:latin typeface="Raleway" panose="020B0503030101060003" pitchFamily="34" charset="-18"/>
                        </a:rPr>
                        <a:t>1</a:t>
                      </a:r>
                    </a:p>
                  </a:txBody>
                  <a:tcPr/>
                </a:tc>
                <a:tc>
                  <a:txBody>
                    <a:bodyPr/>
                    <a:lstStyle/>
                    <a:p>
                      <a:r>
                        <a:rPr lang="sl" b="1" dirty="0">
                          <a:solidFill>
                            <a:schemeClr val="accent4">
                              <a:lumMod val="75000"/>
                            </a:schemeClr>
                          </a:solidFill>
                          <a:latin typeface="Raleway" panose="020B0503030101060003" pitchFamily="34" charset="-18"/>
                        </a:rPr>
                        <a:t>1.55</a:t>
                      </a:r>
                    </a:p>
                  </a:txBody>
                  <a:tcPr/>
                </a:tc>
                <a:extLst>
                  <a:ext uri="{0D108BD9-81ED-4DB2-BD59-A6C34878D82A}">
                    <a16:rowId xmlns:a16="http://schemas.microsoft.com/office/drawing/2014/main" val="36965200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 dirty="0">
                          <a:solidFill>
                            <a:schemeClr val="tx1">
                              <a:lumMod val="65000"/>
                              <a:lumOff val="35000"/>
                            </a:schemeClr>
                          </a:solidFill>
                          <a:latin typeface="Raleway" panose="020B0503030101060003" pitchFamily="34" charset="-18"/>
                        </a:rPr>
                        <a:t>Metan (CH</a:t>
                      </a:r>
                      <a:r>
                        <a:rPr lang="sl" baseline="-25000" dirty="0">
                          <a:solidFill>
                            <a:schemeClr val="tx1">
                              <a:lumMod val="65000"/>
                              <a:lumOff val="35000"/>
                            </a:schemeClr>
                          </a:solidFill>
                          <a:latin typeface="Raleway" panose="020B0503030101060003" pitchFamily="34" charset="-18"/>
                        </a:rPr>
                        <a:t>4</a:t>
                      </a:r>
                      <a:r>
                        <a:rPr lang="sl" baseline="0" dirty="0">
                          <a:solidFill>
                            <a:schemeClr val="tx1">
                              <a:lumMod val="65000"/>
                              <a:lumOff val="35000"/>
                            </a:schemeClr>
                          </a:solidFill>
                        </a:rPr>
                        <a:t>)</a:t>
                      </a:r>
                      <a:endParaRPr lang="it-IT" dirty="0">
                        <a:solidFill>
                          <a:schemeClr val="tx1">
                            <a:lumMod val="65000"/>
                            <a:lumOff val="35000"/>
                          </a:schemeClr>
                        </a:solidFill>
                      </a:endParaRPr>
                    </a:p>
                  </a:txBody>
                  <a:tcPr/>
                </a:tc>
                <a:tc>
                  <a:txBody>
                    <a:bodyPr/>
                    <a:lstStyle/>
                    <a:p>
                      <a:r>
                        <a:rPr lang="sl" b="1" dirty="0">
                          <a:solidFill>
                            <a:schemeClr val="accent6">
                              <a:lumMod val="75000"/>
                            </a:schemeClr>
                          </a:solidFill>
                          <a:latin typeface="Raleway" panose="020B0503030101060003" pitchFamily="34" charset="-18"/>
                        </a:rPr>
                        <a:t>25</a:t>
                      </a:r>
                    </a:p>
                  </a:txBody>
                  <a:tcPr/>
                </a:tc>
                <a:tc>
                  <a:txBody>
                    <a:bodyPr/>
                    <a:lstStyle/>
                    <a:p>
                      <a:r>
                        <a:rPr lang="sl" b="1" dirty="0">
                          <a:solidFill>
                            <a:schemeClr val="accent4">
                              <a:lumMod val="75000"/>
                            </a:schemeClr>
                          </a:solidFill>
                          <a:latin typeface="Raleway" panose="020B0503030101060003" pitchFamily="34" charset="-18"/>
                        </a:rPr>
                        <a:t>0,0033</a:t>
                      </a:r>
                    </a:p>
                  </a:txBody>
                  <a:tcPr/>
                </a:tc>
                <a:extLst>
                  <a:ext uri="{0D108BD9-81ED-4DB2-BD59-A6C34878D82A}">
                    <a16:rowId xmlns:a16="http://schemas.microsoft.com/office/drawing/2014/main" val="1355689241"/>
                  </a:ext>
                </a:extLst>
              </a:tr>
              <a:tr h="370840">
                <a:tc>
                  <a:txBody>
                    <a:bodyPr/>
                    <a:lstStyle/>
                    <a:p>
                      <a:r>
                        <a:rPr lang="sl" dirty="0">
                          <a:solidFill>
                            <a:schemeClr val="tx1">
                              <a:lumMod val="65000"/>
                              <a:lumOff val="35000"/>
                            </a:schemeClr>
                          </a:solidFill>
                          <a:latin typeface="Raleway" panose="020B0503030101060003" pitchFamily="34" charset="-18"/>
                        </a:rPr>
                        <a:t>Dinitrogen monoksid (N</a:t>
                      </a:r>
                      <a:r>
                        <a:rPr lang="sl" baseline="-25000" dirty="0">
                          <a:solidFill>
                            <a:schemeClr val="tx1">
                              <a:lumMod val="65000"/>
                              <a:lumOff val="35000"/>
                            </a:schemeClr>
                          </a:solidFill>
                          <a:latin typeface="Raleway" panose="020B0503030101060003" pitchFamily="34" charset="-18"/>
                        </a:rPr>
                        <a:t>2</a:t>
                      </a:r>
                      <a:r>
                        <a:rPr lang="sl" baseline="0" dirty="0">
                          <a:solidFill>
                            <a:schemeClr val="tx1">
                              <a:lumMod val="65000"/>
                              <a:lumOff val="35000"/>
                            </a:schemeClr>
                          </a:solidFill>
                        </a:rPr>
                        <a:t>O)</a:t>
                      </a:r>
                      <a:endParaRPr lang="it-IT" dirty="0">
                        <a:solidFill>
                          <a:schemeClr val="tx1">
                            <a:lumMod val="65000"/>
                            <a:lumOff val="3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 b="1" dirty="0">
                          <a:solidFill>
                            <a:schemeClr val="accent6">
                              <a:lumMod val="75000"/>
                            </a:schemeClr>
                          </a:solidFill>
                          <a:latin typeface="Raleway" panose="020B0503030101060003" pitchFamily="34" charset="-18"/>
                        </a:rPr>
                        <a:t>298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 b="1" dirty="0">
                          <a:solidFill>
                            <a:schemeClr val="accent4">
                              <a:lumMod val="75000"/>
                            </a:schemeClr>
                          </a:solidFill>
                          <a:latin typeface="Raleway" panose="020B0503030101060003" pitchFamily="34" charset="-18"/>
                        </a:rPr>
                        <a:t>2.38 E-5</a:t>
                      </a:r>
                    </a:p>
                  </a:txBody>
                  <a:tcPr/>
                </a:tc>
                <a:extLst>
                  <a:ext uri="{0D108BD9-81ED-4DB2-BD59-A6C34878D82A}">
                    <a16:rowId xmlns:a16="http://schemas.microsoft.com/office/drawing/2014/main" val="2639359156"/>
                  </a:ext>
                </a:extLst>
              </a:tr>
              <a:tr h="370840">
                <a:tc>
                  <a:txBody>
                    <a:bodyPr/>
                    <a:lstStyle/>
                    <a:p>
                      <a:r>
                        <a:rPr lang="sl" dirty="0">
                          <a:solidFill>
                            <a:schemeClr val="tx1">
                              <a:lumMod val="65000"/>
                              <a:lumOff val="35000"/>
                            </a:schemeClr>
                          </a:solidFill>
                          <a:latin typeface="Raleway" panose="020B0503030101060003" pitchFamily="34" charset="-18"/>
                        </a:rPr>
                        <a:t>Tok</a:t>
                      </a:r>
                      <a:r>
                        <a:rPr lang="sl" i="1" baseline="-25000" dirty="0">
                          <a:solidFill>
                            <a:schemeClr val="tx1">
                              <a:lumMod val="65000"/>
                              <a:lumOff val="35000"/>
                            </a:schemeClr>
                          </a:solidFill>
                          <a:latin typeface="Raleway" panose="020B0503030101060003" pitchFamily="34" charset="-18"/>
                        </a:rPr>
                        <a:t>i</a:t>
                      </a:r>
                      <a:endParaRPr lang="it-IT" i="1" dirty="0">
                        <a:solidFill>
                          <a:schemeClr val="tx1">
                            <a:lumMod val="65000"/>
                            <a:lumOff val="35000"/>
                          </a:schemeClr>
                        </a:solidFill>
                        <a:latin typeface="Raleway" panose="020B0503030101060003" pitchFamily="34" charset="-18"/>
                      </a:endParaRPr>
                    </a:p>
                  </a:txBody>
                  <a:tcPr/>
                </a:tc>
                <a:tc>
                  <a:txBody>
                    <a:bodyPr/>
                    <a:lstStyle/>
                    <a:p>
                      <a:r>
                        <a:rPr lang="sl" b="1" baseline="0" dirty="0">
                          <a:solidFill>
                            <a:schemeClr val="accent6">
                              <a:lumMod val="75000"/>
                            </a:schemeClr>
                          </a:solidFill>
                          <a:latin typeface="Raleway" panose="020B0503030101060003" pitchFamily="34" charset="-18"/>
                        </a:rPr>
                        <a:t>GWP</a:t>
                      </a:r>
                      <a:r>
                        <a:rPr lang="sl" b="1" i="1" baseline="-25000" dirty="0">
                          <a:solidFill>
                            <a:schemeClr val="accent6">
                              <a:lumMod val="75000"/>
                            </a:schemeClr>
                          </a:solidFill>
                          <a:latin typeface="Raleway" panose="020B0503030101060003" pitchFamily="34" charset="-18"/>
                        </a:rPr>
                        <a:t>i</a:t>
                      </a:r>
                      <a:endParaRPr lang="it-IT" b="1" i="1" dirty="0">
                        <a:solidFill>
                          <a:schemeClr val="accent6">
                            <a:lumMod val="75000"/>
                          </a:schemeClr>
                        </a:solidFill>
                        <a:latin typeface="Raleway" panose="020B0503030101060003" pitchFamily="34" charset="-18"/>
                      </a:endParaRPr>
                    </a:p>
                  </a:txBody>
                  <a:tcPr/>
                </a:tc>
                <a:tc>
                  <a:txBody>
                    <a:bodyPr/>
                    <a:lstStyle/>
                    <a:p>
                      <a:r>
                        <a:rPr lang="sl" b="1" baseline="0" dirty="0">
                          <a:solidFill>
                            <a:schemeClr val="accent4">
                              <a:lumMod val="75000"/>
                            </a:schemeClr>
                          </a:solidFill>
                          <a:latin typeface="Raleway" panose="020B0503030101060003" pitchFamily="34" charset="-18"/>
                        </a:rPr>
                        <a:t>masa</a:t>
                      </a:r>
                      <a:r>
                        <a:rPr lang="sl" b="1" i="1" baseline="-25000" dirty="0">
                          <a:solidFill>
                            <a:schemeClr val="accent4">
                              <a:lumMod val="75000"/>
                            </a:schemeClr>
                          </a:solidFill>
                          <a:latin typeface="Raleway" panose="020B0503030101060003" pitchFamily="34" charset="-18"/>
                        </a:rPr>
                        <a:t>i</a:t>
                      </a:r>
                      <a:endParaRPr lang="it-IT" b="1" i="1" dirty="0">
                        <a:solidFill>
                          <a:schemeClr val="accent4">
                            <a:lumMod val="75000"/>
                          </a:schemeClr>
                        </a:solidFill>
                        <a:latin typeface="Raleway" panose="020B0503030101060003" pitchFamily="34" charset="-18"/>
                      </a:endParaRPr>
                    </a:p>
                  </a:txBody>
                  <a:tcPr/>
                </a:tc>
                <a:extLst>
                  <a:ext uri="{0D108BD9-81ED-4DB2-BD59-A6C34878D82A}">
                    <a16:rowId xmlns:a16="http://schemas.microsoft.com/office/drawing/2014/main" val="3395843858"/>
                  </a:ext>
                </a:extLst>
              </a:tr>
            </a:tbl>
          </a:graphicData>
        </a:graphic>
      </p:graphicFrame>
      <p:sp>
        <p:nvSpPr>
          <p:cNvPr id="6" name="Rettangolo 5">
            <a:extLst>
              <a:ext uri="{FF2B5EF4-FFF2-40B4-BE49-F238E27FC236}">
                <a16:creationId xmlns:a16="http://schemas.microsoft.com/office/drawing/2014/main" id="{0FC7E73C-C3C4-1F49-86B7-3A8982A28827}"/>
              </a:ext>
            </a:extLst>
          </p:cNvPr>
          <p:cNvSpPr/>
          <p:nvPr/>
        </p:nvSpPr>
        <p:spPr>
          <a:xfrm>
            <a:off x="762000" y="4800601"/>
            <a:ext cx="9641305" cy="646331"/>
          </a:xfrm>
          <a:prstGeom prst="rect">
            <a:avLst/>
          </a:prstGeom>
        </p:spPr>
        <p:txBody>
          <a:bodyPr wrap="square">
            <a:spAutoFit/>
          </a:bodyPr>
          <a:lstStyle/>
          <a:p>
            <a:pPr algn="r"/>
            <a:r>
              <a:rPr lang="sl" dirty="0">
                <a:solidFill>
                  <a:schemeClr val="tx1">
                    <a:lumMod val="65000"/>
                    <a:lumOff val="35000"/>
                  </a:schemeClr>
                </a:solidFill>
                <a:latin typeface="Raleway" panose="020B0503030101060003" pitchFamily="34" charset="-18"/>
              </a:rPr>
              <a:t>ILCD 2011, </a:t>
            </a:r>
            <a:r>
              <a:rPr lang="sl" dirty="0" err="1">
                <a:solidFill>
                  <a:schemeClr val="tx1">
                    <a:lumMod val="65000"/>
                    <a:lumOff val="35000"/>
                  </a:schemeClr>
                </a:solidFill>
                <a:latin typeface="Raleway" panose="020B0503030101060003" pitchFamily="34" charset="-18"/>
              </a:rPr>
              <a:t>srednja točka </a:t>
            </a:r>
            <a:r>
              <a:rPr lang="sl" dirty="0">
                <a:solidFill>
                  <a:schemeClr val="tx1">
                    <a:lumMod val="65000"/>
                    <a:lumOff val="35000"/>
                  </a:schemeClr>
                </a:solidFill>
                <a:latin typeface="Raleway" panose="020B0503030101060003" pitchFamily="34" charset="-18"/>
              </a:rPr>
              <a:t>[v1.0.10, avgust 2016];</a:t>
            </a:r>
          </a:p>
          <a:p>
            <a:pPr algn="r"/>
            <a:r>
              <a:rPr lang="sl" dirty="0">
                <a:solidFill>
                  <a:schemeClr val="tx1">
                    <a:lumMod val="65000"/>
                    <a:lumOff val="35000"/>
                  </a:schemeClr>
                </a:solidFill>
                <a:latin typeface="Raleway" panose="020B0503030101060003" pitchFamily="34" charset="-18"/>
              </a:rPr>
              <a:t>Podnebje sprememba - IPCC 2007; GWP100 - Referenčna enota : kg CO</a:t>
            </a:r>
            <a:r>
              <a:rPr lang="sl" baseline="-25000" dirty="0">
                <a:solidFill>
                  <a:schemeClr val="tx1">
                    <a:lumMod val="65000"/>
                    <a:lumOff val="35000"/>
                  </a:schemeClr>
                </a:solidFill>
                <a:latin typeface="Raleway" panose="020B0503030101060003" pitchFamily="34" charset="-18"/>
              </a:rPr>
              <a:t>2</a:t>
            </a:r>
            <a:r>
              <a:rPr lang="sl" dirty="0">
                <a:solidFill>
                  <a:schemeClr val="tx1">
                    <a:lumMod val="65000"/>
                    <a:lumOff val="35000"/>
                  </a:schemeClr>
                </a:solidFill>
                <a:latin typeface="Raleway" panose="020B0503030101060003" pitchFamily="34" charset="-18"/>
              </a:rPr>
              <a:t> ekv.</a:t>
            </a:r>
          </a:p>
        </p:txBody>
      </p:sp>
      <p:sp>
        <p:nvSpPr>
          <p:cNvPr id="8" name="Rettangolo 7">
            <a:extLst>
              <a:ext uri="{FF2B5EF4-FFF2-40B4-BE49-F238E27FC236}">
                <a16:creationId xmlns:a16="http://schemas.microsoft.com/office/drawing/2014/main" id="{232D56AB-391E-E743-BB82-119BD6FB0CD6}"/>
              </a:ext>
            </a:extLst>
          </p:cNvPr>
          <p:cNvSpPr/>
          <p:nvPr/>
        </p:nvSpPr>
        <p:spPr>
          <a:xfrm>
            <a:off x="685800" y="2297774"/>
            <a:ext cx="7238999" cy="369332"/>
          </a:xfrm>
          <a:prstGeom prst="rect">
            <a:avLst/>
          </a:prstGeom>
        </p:spPr>
        <p:txBody>
          <a:bodyPr wrap="square">
            <a:spAutoFit/>
          </a:bodyPr>
          <a:lstStyle/>
          <a:p>
            <a:r>
              <a:rPr lang="sl" b="1" dirty="0" err="1">
                <a:solidFill>
                  <a:schemeClr val="tx1">
                    <a:lumMod val="65000"/>
                    <a:lumOff val="35000"/>
                  </a:schemeClr>
                </a:solidFill>
                <a:latin typeface="Raleway" panose="020B0503030101060003" pitchFamily="34" charset="-18"/>
              </a:rPr>
              <a:t>Emisije </a:t>
            </a:r>
            <a:r>
              <a:rPr lang="sl" b="1" dirty="0">
                <a:solidFill>
                  <a:schemeClr val="tx1">
                    <a:lumMod val="65000"/>
                    <a:lumOff val="35000"/>
                  </a:schemeClr>
                </a:solidFill>
                <a:latin typeface="Raleway" panose="020B0503030101060003" pitchFamily="34" charset="-18"/>
              </a:rPr>
              <a:t>v zrak na 1 kWh mešanice </a:t>
            </a:r>
            <a:r>
              <a:rPr lang="sl" b="1" dirty="0" err="1">
                <a:solidFill>
                  <a:schemeClr val="tx1">
                    <a:lumMod val="65000"/>
                    <a:lumOff val="35000"/>
                  </a:schemeClr>
                </a:solidFill>
                <a:latin typeface="Raleway" panose="020B0503030101060003" pitchFamily="34" charset="-18"/>
              </a:rPr>
              <a:t>električne energije </a:t>
            </a:r>
            <a:r>
              <a:rPr lang="sl" b="1" dirty="0">
                <a:solidFill>
                  <a:schemeClr val="tx1">
                    <a:lumMod val="65000"/>
                    <a:lumOff val="35000"/>
                  </a:schemeClr>
                </a:solidFill>
                <a:latin typeface="Raleway" panose="020B0503030101060003" pitchFamily="34" charset="-18"/>
              </a:rPr>
              <a:t>(IT)</a:t>
            </a:r>
          </a:p>
        </p:txBody>
      </p:sp>
      <mc:AlternateContent xmlns:mc="http://schemas.openxmlformats.org/markup-compatibility/2006" xmlns:a14="http://schemas.microsoft.com/office/drawing/2010/main">
        <mc:Choice Requires="a14">
          <p:sp>
            <p:nvSpPr>
              <p:cNvPr id="9" name="Rettangolo 8">
                <a:extLst>
                  <a:ext uri="{FF2B5EF4-FFF2-40B4-BE49-F238E27FC236}">
                    <a16:creationId xmlns:a16="http://schemas.microsoft.com/office/drawing/2014/main" id="{526A6AAB-059B-BA47-A962-987B3E76736A}"/>
                  </a:ext>
                </a:extLst>
              </p:cNvPr>
              <p:cNvSpPr/>
              <p:nvPr/>
            </p:nvSpPr>
            <p:spPr>
              <a:xfrm>
                <a:off x="685800" y="5767289"/>
                <a:ext cx="11353799" cy="400110"/>
              </a:xfrm>
              <a:prstGeom prst="rect">
                <a:avLst/>
              </a:prstGeom>
            </p:spPr>
            <p:txBody>
              <a:bodyPr wrap="square">
                <a:spAutoFit/>
              </a:bodyPr>
              <a:lstStyle/>
              <a:p>
                <a:r>
                  <a:rPr lang="sl" sz="2000" dirty="0">
                    <a:solidFill>
                      <a:schemeClr val="tx1">
                        <a:lumMod val="65000"/>
                        <a:lumOff val="35000"/>
                      </a:schemeClr>
                    </a:solidFill>
                    <a:latin typeface="Raleway" panose="020B0503030101060003" pitchFamily="34" charset="-18"/>
                  </a:rPr>
                  <a:t>GWP </a:t>
                </a:r>
                <a:r>
                  <a:rPr lang="sl" sz="1600" dirty="0">
                    <a:solidFill>
                      <a:schemeClr val="tx1">
                        <a:lumMod val="65000"/>
                        <a:lumOff val="35000"/>
                      </a:schemeClr>
                    </a:solidFill>
                    <a:latin typeface="Raleway" panose="020B0503030101060003" pitchFamily="34" charset="-18"/>
                  </a:rPr>
                  <a:t>1 kWh električne energije </a:t>
                </a:r>
                <a:r>
                  <a:rPr lang="sl" sz="2000" dirty="0">
                    <a:solidFill>
                      <a:schemeClr val="tx1">
                        <a:lumMod val="65000"/>
                        <a:lumOff val="35000"/>
                      </a:schemeClr>
                    </a:solidFill>
                    <a:latin typeface="Raleway" panose="020B0503030101060003" pitchFamily="34" charset="-18"/>
                  </a:rPr>
                  <a:t>= ( </a:t>
                </a:r>
                <a:r>
                  <a:rPr lang="sl" sz="2000" b="1" dirty="0">
                    <a:solidFill>
                      <a:schemeClr val="accent6">
                        <a:lumMod val="75000"/>
                      </a:schemeClr>
                    </a:solidFill>
                    <a:latin typeface="Raleway" panose="020B0503030101060003" pitchFamily="34" charset="-18"/>
                  </a:rPr>
                  <a:t>1</a:t>
                </a:r>
                <a:r>
                  <a:rPr lang="sl" sz="2000" dirty="0">
                    <a:latin typeface="Raleway" panose="020B0503030101060003" pitchFamily="34" charset="-18"/>
                  </a:rPr>
                  <a:t> </a:t>
                </a:r>
                <a:r>
                  <a:rPr lang="sl" sz="2000" dirty="0">
                    <a:solidFill>
                      <a:schemeClr val="tx1">
                        <a:lumMod val="65000"/>
                        <a:lumOff val="35000"/>
                      </a:schemeClr>
                    </a:solidFill>
                    <a:latin typeface="Raleway" panose="020B0503030101060003" pitchFamily="34" charset="-18"/>
                  </a:rPr>
                  <a:t>* </a:t>
                </a:r>
                <a:r>
                  <a:rPr lang="sl" sz="2000" b="1" dirty="0">
                    <a:solidFill>
                      <a:schemeClr val="accent4">
                        <a:lumMod val="75000"/>
                      </a:schemeClr>
                    </a:solidFill>
                    <a:latin typeface="Raleway" panose="020B0503030101060003" pitchFamily="34" charset="-18"/>
                  </a:rPr>
                  <a:t>1,55 </a:t>
                </a:r>
                <a:r>
                  <a:rPr lang="sl" sz="2000" dirty="0">
                    <a:solidFill>
                      <a:schemeClr val="tx1">
                        <a:lumMod val="65000"/>
                        <a:lumOff val="35000"/>
                      </a:schemeClr>
                    </a:solidFill>
                    <a:latin typeface="Raleway" panose="020B0503030101060003" pitchFamily="34" charset="-18"/>
                  </a:rPr>
                  <a:t>) g + ( </a:t>
                </a:r>
                <a:r>
                  <a:rPr lang="sl" sz="2000" b="1" dirty="0">
                    <a:solidFill>
                      <a:schemeClr val="accent6">
                        <a:lumMod val="75000"/>
                      </a:schemeClr>
                    </a:solidFill>
                    <a:latin typeface="Raleway" panose="020B0503030101060003" pitchFamily="34" charset="-18"/>
                  </a:rPr>
                  <a:t>25</a:t>
                </a:r>
                <a:r>
                  <a:rPr lang="sl" sz="2000" dirty="0">
                    <a:latin typeface="Raleway" panose="020B0503030101060003" pitchFamily="34" charset="-18"/>
                  </a:rPr>
                  <a:t> </a:t>
                </a:r>
                <a:r>
                  <a:rPr lang="sl" sz="2000" dirty="0">
                    <a:solidFill>
                      <a:schemeClr val="tx1">
                        <a:lumMod val="65000"/>
                        <a:lumOff val="35000"/>
                      </a:schemeClr>
                    </a:solidFill>
                    <a:latin typeface="Raleway" panose="020B0503030101060003" pitchFamily="34" charset="-18"/>
                  </a:rPr>
                  <a:t>*</a:t>
                </a:r>
                <a:r>
                  <a:rPr lang="sl" sz="2000" dirty="0">
                    <a:latin typeface="Raleway" panose="020B0503030101060003" pitchFamily="34" charset="-18"/>
                  </a:rPr>
                  <a:t> </a:t>
                </a:r>
                <a:r>
                  <a:rPr lang="sl" sz="2000" b="1" dirty="0">
                    <a:solidFill>
                      <a:schemeClr val="accent4">
                        <a:lumMod val="75000"/>
                      </a:schemeClr>
                    </a:solidFill>
                    <a:latin typeface="Raleway" panose="020B0503030101060003" pitchFamily="34" charset="-18"/>
                  </a:rPr>
                  <a:t>0,0033 </a:t>
                </a:r>
                <a:r>
                  <a:rPr lang="sl" sz="2000" dirty="0">
                    <a:solidFill>
                      <a:schemeClr val="tx1">
                        <a:lumMod val="65000"/>
                        <a:lumOff val="35000"/>
                      </a:schemeClr>
                    </a:solidFill>
                    <a:latin typeface="Raleway" panose="020B0503030101060003" pitchFamily="34" charset="-18"/>
                  </a:rPr>
                  <a:t>) + ( </a:t>
                </a:r>
                <a:r>
                  <a:rPr lang="sl" sz="2000" b="1" dirty="0">
                    <a:solidFill>
                      <a:schemeClr val="accent6">
                        <a:lumMod val="75000"/>
                      </a:schemeClr>
                    </a:solidFill>
                    <a:latin typeface="Raleway" panose="020B0503030101060003" pitchFamily="34" charset="-18"/>
                  </a:rPr>
                  <a:t>298</a:t>
                </a:r>
                <a:r>
                  <a:rPr lang="sl" sz="2000" dirty="0">
                    <a:latin typeface="Raleway" panose="020B0503030101060003" pitchFamily="34" charset="-18"/>
                  </a:rPr>
                  <a:t> </a:t>
                </a:r>
                <a:r>
                  <a:rPr lang="sl" sz="2000" dirty="0">
                    <a:solidFill>
                      <a:schemeClr val="tx1">
                        <a:lumMod val="65000"/>
                        <a:lumOff val="35000"/>
                      </a:schemeClr>
                    </a:solidFill>
                    <a:latin typeface="Raleway" panose="020B0503030101060003" pitchFamily="34" charset="-18"/>
                  </a:rPr>
                  <a:t>*</a:t>
                </a:r>
                <a:r>
                  <a:rPr lang="sl" sz="2000" dirty="0">
                    <a:latin typeface="Raleway" panose="020B0503030101060003" pitchFamily="34" charset="-18"/>
                  </a:rPr>
                  <a:t> </a:t>
                </a:r>
                <a:r>
                  <a:rPr lang="sl" sz="2000" b="1" dirty="0">
                    <a:solidFill>
                      <a:schemeClr val="accent4">
                        <a:lumMod val="75000"/>
                      </a:schemeClr>
                    </a:solidFill>
                    <a:latin typeface="Raleway" panose="020B0503030101060003" pitchFamily="34" charset="-18"/>
                  </a:rPr>
                  <a:t>2.38E-5 </a:t>
                </a:r>
                <a:r>
                  <a:rPr lang="sl" sz="2000" dirty="0">
                    <a:solidFill>
                      <a:schemeClr val="tx1">
                        <a:lumMod val="65000"/>
                        <a:lumOff val="35000"/>
                      </a:schemeClr>
                    </a:solidFill>
                    <a:latin typeface="Raleway" panose="020B0503030101060003" pitchFamily="34" charset="-18"/>
                  </a:rPr>
                  <a:t>) +</a:t>
                </a:r>
                <a14:m>
                  <m:oMath xmlns:m="http://schemas.openxmlformats.org/officeDocument/2006/math">
                    <m:nary>
                      <m:naryPr>
                        <m:chr m:val="∑"/>
                        <m:subHide m:val="on"/>
                        <m:supHide m:val="on"/>
                        <m:ctrlPr>
                          <a:rPr lang="en-US" sz="2000" b="1" i="1">
                            <a:latin typeface="Cambria Math" panose="02040503050406030204" pitchFamily="18" charset="0"/>
                          </a:rPr>
                        </m:ctrlPr>
                      </m:naryPr>
                      <m:sub/>
                      <m:sup/>
                      <m:e>
                        <m:sSub>
                          <m:sSubPr>
                            <m:ctrlPr>
                              <a:rPr lang="en-US" sz="2000" b="1" i="1">
                                <a:solidFill>
                                  <a:schemeClr val="accent6">
                                    <a:lumMod val="75000"/>
                                  </a:schemeClr>
                                </a:solidFill>
                                <a:latin typeface="Cambria Math" panose="02040503050406030204" pitchFamily="18" charset="0"/>
                              </a:rPr>
                            </m:ctrlPr>
                          </m:sSubPr>
                          <m:e>
                            <m:r>
                              <a:rPr lang="it-IT" sz="2000" b="1" i="1">
                                <a:solidFill>
                                  <a:schemeClr val="accent6">
                                    <a:lumMod val="75000"/>
                                  </a:schemeClr>
                                </a:solidFill>
                                <a:latin typeface="Cambria Math" panose="02040503050406030204" pitchFamily="18" charset="0"/>
                              </a:rPr>
                              <m:t>𝑮𝑾𝑷</m:t>
                            </m:r>
                          </m:e>
                          <m:sub>
                            <m:r>
                              <a:rPr lang="it-IT" sz="2000" b="1" i="1">
                                <a:solidFill>
                                  <a:schemeClr val="accent6">
                                    <a:lumMod val="75000"/>
                                  </a:schemeClr>
                                </a:solidFill>
                                <a:latin typeface="Cambria Math" panose="02040503050406030204" pitchFamily="18" charset="0"/>
                              </a:rPr>
                              <m:t>𝒊</m:t>
                            </m:r>
                          </m:sub>
                        </m:sSub>
                        <m:r>
                          <a:rPr lang="en-US" sz="2000" b="1">
                            <a:latin typeface="Cambria Math" panose="02040503050406030204" pitchFamily="18" charset="0"/>
                          </a:rPr>
                          <m:t>∙</m:t>
                        </m:r>
                        <m:sSub>
                          <m:sSubPr>
                            <m:ctrlPr>
                              <a:rPr lang="en-US" sz="2000" b="1" i="1">
                                <a:solidFill>
                                  <a:srgbClr val="7030A0"/>
                                </a:solidFill>
                                <a:latin typeface="Cambria Math" panose="02040503050406030204" pitchFamily="18" charset="0"/>
                              </a:rPr>
                            </m:ctrlPr>
                          </m:sSubPr>
                          <m:e>
                            <m:r>
                              <a:rPr lang="it-IT" sz="2000" b="1">
                                <a:solidFill>
                                  <a:srgbClr val="7030A0"/>
                                </a:solidFill>
                                <a:latin typeface="Cambria Math" panose="02040503050406030204" pitchFamily="18" charset="0"/>
                              </a:rPr>
                              <m:t>𝑚𝑎𝑠</m:t>
                            </m:r>
                            <m:r>
                              <a:rPr lang="sl-SI" sz="2000" b="0" i="1" smtClean="0">
                                <a:solidFill>
                                  <a:srgbClr val="7030A0"/>
                                </a:solidFill>
                                <a:latin typeface="Cambria Math" panose="02040503050406030204" pitchFamily="18" charset="0"/>
                              </a:rPr>
                              <m:t>𝑎</m:t>
                            </m:r>
                          </m:e>
                          <m:sub>
                            <m:r>
                              <a:rPr lang="it-IT" sz="2000" b="1">
                                <a:solidFill>
                                  <a:srgbClr val="7030A0"/>
                                </a:solidFill>
                                <a:latin typeface="Cambria Math" panose="02040503050406030204" pitchFamily="18" charset="0"/>
                              </a:rPr>
                              <m:t>𝑖</m:t>
                            </m:r>
                          </m:sub>
                        </m:sSub>
                      </m:e>
                    </m:nary>
                  </m:oMath>
                </a14:m>
                <a:r>
                  <a:rPr lang="sl" sz="2000" b="1" dirty="0">
                    <a:solidFill>
                      <a:schemeClr val="accent4">
                        <a:lumMod val="75000"/>
                      </a:schemeClr>
                    </a:solidFill>
                    <a:latin typeface="Raleway" panose="020B0503030101060003" pitchFamily="34" charset="-18"/>
                  </a:rPr>
                  <a:t>      </a:t>
                </a:r>
              </a:p>
            </p:txBody>
          </p:sp>
        </mc:Choice>
        <mc:Fallback xmlns="">
          <p:sp>
            <p:nvSpPr>
              <p:cNvPr id="9" name="Rettangolo 8">
                <a:extLst>
                  <a:ext uri="{FF2B5EF4-FFF2-40B4-BE49-F238E27FC236}">
                    <a16:creationId xmlns:a16="http://schemas.microsoft.com/office/drawing/2014/main" id="{526A6AAB-059B-BA47-A962-987B3E76736A}"/>
                  </a:ext>
                </a:extLst>
              </p:cNvPr>
              <p:cNvSpPr>
                <a:spLocks noRot="1" noChangeAspect="1" noMove="1" noResize="1" noEditPoints="1" noAdjustHandles="1" noChangeArrowheads="1" noChangeShapeType="1" noTextEdit="1"/>
              </p:cNvSpPr>
              <p:nvPr/>
            </p:nvSpPr>
            <p:spPr>
              <a:xfrm>
                <a:off x="685800" y="5767289"/>
                <a:ext cx="11353799" cy="400110"/>
              </a:xfrm>
              <a:prstGeom prst="rect">
                <a:avLst/>
              </a:prstGeom>
              <a:blipFill>
                <a:blip r:embed="rId4"/>
                <a:stretch>
                  <a:fillRect l="-591" t="-121212" b="-183333"/>
                </a:stretch>
              </a:blipFill>
            </p:spPr>
            <p:txBody>
              <a:bodyPr/>
              <a:lstStyle/>
              <a:p>
                <a:r>
                  <a:rPr lang="sl-SI">
                    <a:noFill/>
                  </a:rPr>
                  <a:t> </a:t>
                </a:r>
              </a:p>
            </p:txBody>
          </p:sp>
        </mc:Fallback>
      </mc:AlternateContent>
    </p:spTree>
    <p:extLst>
      <p:ext uri="{BB962C8B-B14F-4D97-AF65-F5344CB8AC3E}">
        <p14:creationId xmlns:p14="http://schemas.microsoft.com/office/powerpoint/2010/main" val="3140526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545B86F-45BC-45B5-A05F-AF62D4254F9C}"/>
              </a:ext>
            </a:extLst>
          </p:cNvPr>
          <p:cNvSpPr/>
          <p:nvPr/>
        </p:nvSpPr>
        <p:spPr>
          <a:xfrm>
            <a:off x="8975725" y="1395413"/>
            <a:ext cx="2378075" cy="403448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aleway" panose="020B0503030101060003" pitchFamily="34" charset="-18"/>
            </a:endParaRPr>
          </a:p>
        </p:txBody>
      </p:sp>
      <p:sp>
        <p:nvSpPr>
          <p:cNvPr id="4" name="Rechteck 3"/>
          <p:cNvSpPr/>
          <p:nvPr/>
        </p:nvSpPr>
        <p:spPr>
          <a:xfrm>
            <a:off x="4738688" y="1532905"/>
            <a:ext cx="1573212" cy="433710"/>
          </a:xfrm>
          <a:prstGeom prst="rect">
            <a:avLst/>
          </a:prstGeom>
          <a:solidFill>
            <a:srgbClr val="70BB28"/>
          </a:solidFill>
          <a:ln w="6350">
            <a:solidFill>
              <a:srgbClr val="70BB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400" dirty="0">
                <a:latin typeface="Raleway" panose="020B0503030101060003" pitchFamily="34" charset="-18"/>
              </a:rPr>
              <a:t>Izčrpavanje virov</a:t>
            </a:r>
          </a:p>
        </p:txBody>
      </p:sp>
      <p:sp>
        <p:nvSpPr>
          <p:cNvPr id="6" name="Textfeld 12"/>
          <p:cNvSpPr txBox="1">
            <a:spLocks noChangeArrowheads="1"/>
          </p:cNvSpPr>
          <p:nvPr/>
        </p:nvSpPr>
        <p:spPr bwMode="auto">
          <a:xfrm>
            <a:off x="1809750" y="1494036"/>
            <a:ext cx="1714500" cy="400050"/>
          </a:xfrm>
          <a:prstGeom prst="rect">
            <a:avLst/>
          </a:prstGeom>
          <a:solidFill>
            <a:srgbClr val="874C3F"/>
          </a:solidFill>
          <a:ln w="9525">
            <a:solidFill>
              <a:schemeClr val="bg1"/>
            </a:solidFill>
            <a:miter lim="800000"/>
            <a:headEnd/>
            <a:tailEnd/>
          </a:ln>
        </p:spPr>
        <p:txBody>
          <a:bodyPr>
            <a:spAutoFit/>
          </a:bodyPr>
          <a:lstStyle/>
          <a:p>
            <a:r>
              <a:rPr lang="sl" sz="2000" dirty="0">
                <a:solidFill>
                  <a:schemeClr val="bg1"/>
                </a:solidFill>
                <a:latin typeface="Raleway" panose="020B0503030101060003" pitchFamily="34" charset="-18"/>
              </a:rPr>
              <a:t>inventar</a:t>
            </a:r>
          </a:p>
        </p:txBody>
      </p:sp>
      <p:sp>
        <p:nvSpPr>
          <p:cNvPr id="7" name="Textfeld 13"/>
          <p:cNvSpPr txBox="1">
            <a:spLocks noChangeArrowheads="1"/>
          </p:cNvSpPr>
          <p:nvPr/>
        </p:nvSpPr>
        <p:spPr bwMode="auto">
          <a:xfrm>
            <a:off x="1809750" y="1921769"/>
            <a:ext cx="1714500" cy="4062651"/>
          </a:xfrm>
          <a:prstGeom prst="rect">
            <a:avLst/>
          </a:prstGeom>
          <a:solidFill>
            <a:srgbClr val="874C3F"/>
          </a:solidFill>
          <a:ln w="9525">
            <a:noFill/>
            <a:miter lim="800000"/>
            <a:headEnd/>
            <a:tailEnd/>
          </a:ln>
        </p:spPr>
        <p:txBody>
          <a:bodyPr wrap="square">
            <a:spAutoFit/>
          </a:bodyPr>
          <a:lstStyle/>
          <a:p>
            <a:r>
              <a:rPr lang="sl" sz="2000" dirty="0">
                <a:solidFill>
                  <a:schemeClr val="bg1"/>
                </a:solidFill>
                <a:latin typeface="Raleway" panose="020B0503030101060003" pitchFamily="34" charset="-18"/>
              </a:rPr>
              <a:t>Σ Viri</a:t>
            </a:r>
          </a:p>
          <a:p>
            <a:r>
              <a:rPr lang="sl" sz="2000" dirty="0">
                <a:solidFill>
                  <a:schemeClr val="bg1"/>
                </a:solidFill>
                <a:latin typeface="Raleway" panose="020B0503030101060003" pitchFamily="34" charset="-18"/>
              </a:rPr>
              <a:t>Σ Raba zemljišča</a:t>
            </a:r>
          </a:p>
          <a:p>
            <a:r>
              <a:rPr lang="sl" sz="2000" dirty="0">
                <a:solidFill>
                  <a:schemeClr val="bg1"/>
                </a:solidFill>
                <a:latin typeface="Raleway" panose="020B0503030101060003" pitchFamily="34" charset="-18"/>
              </a:rPr>
              <a:t>Σ CO </a:t>
            </a:r>
            <a:r>
              <a:rPr lang="sl" sz="2000" baseline="-25000" dirty="0">
                <a:solidFill>
                  <a:schemeClr val="bg1"/>
                </a:solidFill>
                <a:latin typeface="Raleway" panose="020B0503030101060003" pitchFamily="34" charset="-18"/>
              </a:rPr>
              <a:t>2</a:t>
            </a:r>
          </a:p>
          <a:p>
            <a:r>
              <a:rPr lang="sl" sz="2000" dirty="0">
                <a:solidFill>
                  <a:schemeClr val="bg1"/>
                </a:solidFill>
                <a:latin typeface="Raleway" panose="020B0503030101060003" pitchFamily="34" charset="-18"/>
              </a:rPr>
              <a:t>Σ HFE</a:t>
            </a:r>
          </a:p>
          <a:p>
            <a:r>
              <a:rPr lang="sl" sz="2000" dirty="0">
                <a:solidFill>
                  <a:schemeClr val="bg1"/>
                </a:solidFill>
                <a:latin typeface="Raleway" panose="020B0503030101060003" pitchFamily="34" charset="-18"/>
              </a:rPr>
              <a:t>Σ P</a:t>
            </a:r>
          </a:p>
          <a:p>
            <a:r>
              <a:rPr lang="sl" sz="2000" dirty="0">
                <a:solidFill>
                  <a:schemeClr val="bg1"/>
                </a:solidFill>
                <a:latin typeface="Raleway" panose="020B0503030101060003" pitchFamily="34" charset="-18"/>
              </a:rPr>
              <a:t>Σ SO </a:t>
            </a:r>
            <a:r>
              <a:rPr lang="sl" sz="2000" baseline="-25000" dirty="0">
                <a:solidFill>
                  <a:schemeClr val="bg1"/>
                </a:solidFill>
                <a:latin typeface="Raleway" panose="020B0503030101060003" pitchFamily="34" charset="-18"/>
              </a:rPr>
              <a:t>2</a:t>
            </a:r>
          </a:p>
          <a:p>
            <a:r>
              <a:rPr lang="sl" sz="2000" dirty="0">
                <a:solidFill>
                  <a:schemeClr val="bg1"/>
                </a:solidFill>
                <a:latin typeface="Raleway" panose="020B0503030101060003" pitchFamily="34" charset="-18"/>
              </a:rPr>
              <a:t>Σ NE </a:t>
            </a:r>
            <a:r>
              <a:rPr lang="sl" sz="2000" baseline="-25000" dirty="0">
                <a:solidFill>
                  <a:schemeClr val="bg1"/>
                </a:solidFill>
                <a:latin typeface="Raleway" panose="020B0503030101060003" pitchFamily="34" charset="-18"/>
              </a:rPr>
              <a:t>x</a:t>
            </a:r>
          </a:p>
          <a:p>
            <a:r>
              <a:rPr lang="sl" sz="2000" dirty="0">
                <a:solidFill>
                  <a:schemeClr val="bg1"/>
                </a:solidFill>
                <a:latin typeface="Raleway" panose="020B0503030101060003" pitchFamily="34" charset="-18"/>
              </a:rPr>
              <a:t>Σ CFC</a:t>
            </a:r>
          </a:p>
          <a:p>
            <a:r>
              <a:rPr lang="sl" sz="2000" dirty="0">
                <a:solidFill>
                  <a:schemeClr val="bg1"/>
                </a:solidFill>
                <a:latin typeface="Raleway" panose="020B0503030101060003" pitchFamily="34" charset="-18"/>
              </a:rPr>
              <a:t>Σ Cd</a:t>
            </a:r>
          </a:p>
          <a:p>
            <a:r>
              <a:rPr lang="sl" sz="2000" dirty="0">
                <a:solidFill>
                  <a:schemeClr val="bg1"/>
                </a:solidFill>
                <a:latin typeface="Raleway" panose="020B0503030101060003" pitchFamily="34" charset="-18"/>
              </a:rPr>
              <a:t>Σ PAK</a:t>
            </a:r>
          </a:p>
          <a:p>
            <a:r>
              <a:rPr lang="sl" sz="2000" dirty="0">
                <a:solidFill>
                  <a:schemeClr val="bg1"/>
                </a:solidFill>
                <a:latin typeface="Raleway" panose="020B0503030101060003" pitchFamily="34" charset="-18"/>
              </a:rPr>
              <a:t>Σ DDT</a:t>
            </a:r>
          </a:p>
          <a:p>
            <a:r>
              <a:rPr lang="sl" dirty="0">
                <a:solidFill>
                  <a:schemeClr val="bg1"/>
                </a:solidFill>
                <a:latin typeface="Raleway" panose="020B0503030101060003" pitchFamily="34" charset="-18"/>
              </a:rPr>
              <a:t>…</a:t>
            </a:r>
          </a:p>
        </p:txBody>
      </p:sp>
      <p:cxnSp>
        <p:nvCxnSpPr>
          <p:cNvPr id="8" name="Gerade Verbindung mit Pfeil 7"/>
          <p:cNvCxnSpPr/>
          <p:nvPr/>
        </p:nvCxnSpPr>
        <p:spPr>
          <a:xfrm flipV="1">
            <a:off x="3595688" y="2240931"/>
            <a:ext cx="1060450" cy="2206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V="1">
            <a:off x="3595688" y="2744169"/>
            <a:ext cx="1060450"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a:off x="3595688" y="3318844"/>
            <a:ext cx="1060450" cy="8651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flipV="1">
            <a:off x="3595688" y="1736105"/>
            <a:ext cx="1060450" cy="368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hteck 11"/>
          <p:cNvSpPr/>
          <p:nvPr/>
        </p:nvSpPr>
        <p:spPr>
          <a:xfrm>
            <a:off x="4738688" y="2083046"/>
            <a:ext cx="1573212" cy="365760"/>
          </a:xfrm>
          <a:prstGeom prst="rect">
            <a:avLst/>
          </a:prstGeom>
          <a:solidFill>
            <a:srgbClr val="70BB28"/>
          </a:solidFill>
          <a:ln w="6350">
            <a:solidFill>
              <a:srgbClr val="70BB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400" dirty="0">
                <a:latin typeface="Raleway" panose="020B0503030101060003" pitchFamily="34" charset="-18"/>
              </a:rPr>
              <a:t>Raba zemljišč</a:t>
            </a:r>
          </a:p>
        </p:txBody>
      </p:sp>
      <p:sp>
        <p:nvSpPr>
          <p:cNvPr id="13" name="Rechteck 12"/>
          <p:cNvSpPr/>
          <p:nvPr/>
        </p:nvSpPr>
        <p:spPr>
          <a:xfrm>
            <a:off x="4738688" y="2565237"/>
            <a:ext cx="1573212" cy="365760"/>
          </a:xfrm>
          <a:prstGeom prst="rect">
            <a:avLst/>
          </a:prstGeom>
          <a:solidFill>
            <a:srgbClr val="70BB28"/>
          </a:solidFill>
          <a:ln w="6350">
            <a:solidFill>
              <a:srgbClr val="70BB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400" dirty="0">
                <a:latin typeface="Raleway" panose="020B0503030101060003" pitchFamily="34" charset="-18"/>
              </a:rPr>
              <a:t>Globalno segrevanje</a:t>
            </a:r>
          </a:p>
        </p:txBody>
      </p:sp>
      <p:sp>
        <p:nvSpPr>
          <p:cNvPr id="14" name="Rechteck 13"/>
          <p:cNvSpPr/>
          <p:nvPr/>
        </p:nvSpPr>
        <p:spPr>
          <a:xfrm>
            <a:off x="4738688" y="3529619"/>
            <a:ext cx="1573212" cy="365760"/>
          </a:xfrm>
          <a:prstGeom prst="rect">
            <a:avLst/>
          </a:prstGeom>
          <a:solidFill>
            <a:srgbClr val="70BB28"/>
          </a:solidFill>
          <a:ln w="6350">
            <a:solidFill>
              <a:srgbClr val="70BB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400" dirty="0">
                <a:latin typeface="Raleway" panose="020B0503030101060003" pitchFamily="34" charset="-18"/>
              </a:rPr>
              <a:t>Kisanje</a:t>
            </a:r>
          </a:p>
        </p:txBody>
      </p:sp>
      <p:sp>
        <p:nvSpPr>
          <p:cNvPr id="15" name="Rechteck 14"/>
          <p:cNvSpPr/>
          <p:nvPr/>
        </p:nvSpPr>
        <p:spPr>
          <a:xfrm>
            <a:off x="4738688" y="4011810"/>
            <a:ext cx="1573212" cy="365760"/>
          </a:xfrm>
          <a:prstGeom prst="rect">
            <a:avLst/>
          </a:prstGeom>
          <a:solidFill>
            <a:srgbClr val="70BB28"/>
          </a:solidFill>
          <a:ln w="6350">
            <a:solidFill>
              <a:srgbClr val="70BB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400" dirty="0">
                <a:latin typeface="Raleway" panose="020B0503030101060003" pitchFamily="34" charset="-18"/>
              </a:rPr>
              <a:t>Evtrofikacija</a:t>
            </a:r>
          </a:p>
        </p:txBody>
      </p:sp>
      <p:sp>
        <p:nvSpPr>
          <p:cNvPr id="16" name="Rechteck 15"/>
          <p:cNvSpPr/>
          <p:nvPr/>
        </p:nvSpPr>
        <p:spPr>
          <a:xfrm>
            <a:off x="4738688" y="4494001"/>
            <a:ext cx="1573212" cy="365760"/>
          </a:xfrm>
          <a:prstGeom prst="rect">
            <a:avLst/>
          </a:prstGeom>
          <a:solidFill>
            <a:srgbClr val="70BB28"/>
          </a:solidFill>
          <a:ln w="6350">
            <a:solidFill>
              <a:srgbClr val="70BB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400" dirty="0">
                <a:latin typeface="Raleway" panose="020B0503030101060003" pitchFamily="34" charset="-18"/>
              </a:rPr>
              <a:t>Ekotoksičnost</a:t>
            </a:r>
          </a:p>
        </p:txBody>
      </p:sp>
      <p:cxnSp>
        <p:nvCxnSpPr>
          <p:cNvPr id="17" name="Gerade Verbindung mit Pfeil 16"/>
          <p:cNvCxnSpPr/>
          <p:nvPr/>
        </p:nvCxnSpPr>
        <p:spPr>
          <a:xfrm>
            <a:off x="3595688" y="3604593"/>
            <a:ext cx="106045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3595688" y="3604594"/>
            <a:ext cx="1060450" cy="5794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rot="16200000" flipH="1">
            <a:off x="3367882" y="3832399"/>
            <a:ext cx="1516062" cy="10604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3595688" y="5176219"/>
            <a:ext cx="1060450" cy="158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flipV="1">
            <a:off x="3595688" y="4617418"/>
            <a:ext cx="1060450" cy="558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4738688" y="4976193"/>
            <a:ext cx="1573212" cy="365760"/>
          </a:xfrm>
          <a:prstGeom prst="rect">
            <a:avLst/>
          </a:prstGeom>
          <a:solidFill>
            <a:srgbClr val="70BB28"/>
          </a:solidFill>
          <a:ln w="6350">
            <a:solidFill>
              <a:srgbClr val="70BB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400" dirty="0">
                <a:latin typeface="Raleway" panose="020B0503030101060003" pitchFamily="34" charset="-18"/>
              </a:rPr>
              <a:t>Strupenost za človeka</a:t>
            </a:r>
          </a:p>
        </p:txBody>
      </p:sp>
      <p:cxnSp>
        <p:nvCxnSpPr>
          <p:cNvPr id="23" name="Gerade Verbindung mit Pfeil 22"/>
          <p:cNvCxnSpPr/>
          <p:nvPr/>
        </p:nvCxnSpPr>
        <p:spPr>
          <a:xfrm>
            <a:off x="3595688" y="4961905"/>
            <a:ext cx="1060450" cy="2301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a:off x="3595688" y="4604718"/>
            <a:ext cx="1060450" cy="127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a:off x="3595688" y="4604719"/>
            <a:ext cx="1060450" cy="5873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rot="5400000" flipH="1" flipV="1">
            <a:off x="3374232" y="2965624"/>
            <a:ext cx="1503362" cy="10604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flipV="1">
            <a:off x="3595688" y="3248994"/>
            <a:ext cx="1060450" cy="7127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a:off x="3595688" y="3961780"/>
            <a:ext cx="1060450" cy="6556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rot="16200000" flipH="1">
            <a:off x="3510757" y="4046712"/>
            <a:ext cx="1230313" cy="10604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chteck 29"/>
          <p:cNvSpPr/>
          <p:nvPr/>
        </p:nvSpPr>
        <p:spPr>
          <a:xfrm>
            <a:off x="4738688" y="3047428"/>
            <a:ext cx="1573212" cy="365760"/>
          </a:xfrm>
          <a:prstGeom prst="rect">
            <a:avLst/>
          </a:prstGeom>
          <a:solidFill>
            <a:srgbClr val="70BB28"/>
          </a:solidFill>
          <a:ln w="6350">
            <a:solidFill>
              <a:srgbClr val="70BB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400" dirty="0">
                <a:latin typeface="Raleway" panose="020B0503030101060003" pitchFamily="34" charset="-18"/>
              </a:rPr>
              <a:t>Tanjšanje ozona</a:t>
            </a:r>
          </a:p>
        </p:txBody>
      </p:sp>
      <p:cxnSp>
        <p:nvCxnSpPr>
          <p:cNvPr id="31" name="Gerade Verbindung mit Pfeil 30"/>
          <p:cNvCxnSpPr/>
          <p:nvPr/>
        </p:nvCxnSpPr>
        <p:spPr>
          <a:xfrm flipV="1">
            <a:off x="3595688" y="3248994"/>
            <a:ext cx="1060450" cy="9985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flipV="1">
            <a:off x="3595688" y="2744169"/>
            <a:ext cx="1060450" cy="2174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a:off x="3595688" y="2961655"/>
            <a:ext cx="1060450" cy="2873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echteck 33"/>
          <p:cNvSpPr/>
          <p:nvPr/>
        </p:nvSpPr>
        <p:spPr>
          <a:xfrm>
            <a:off x="7391400" y="2240930"/>
            <a:ext cx="1276350" cy="571500"/>
          </a:xfrm>
          <a:prstGeom prst="rect">
            <a:avLst/>
          </a:prstGeom>
          <a:solidFill>
            <a:srgbClr val="00B1F1"/>
          </a:solidFill>
          <a:ln w="6350">
            <a:solidFill>
              <a:srgbClr val="00B1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400" dirty="0">
                <a:latin typeface="Raleway" panose="020B0503030101060003" pitchFamily="34" charset="-18"/>
              </a:rPr>
              <a:t>Škoda virov</a:t>
            </a:r>
          </a:p>
        </p:txBody>
      </p:sp>
      <p:sp>
        <p:nvSpPr>
          <p:cNvPr id="35" name="Rechteck 34"/>
          <p:cNvSpPr/>
          <p:nvPr/>
        </p:nvSpPr>
        <p:spPr>
          <a:xfrm>
            <a:off x="7391400" y="3025775"/>
            <a:ext cx="1276350" cy="719387"/>
          </a:xfrm>
          <a:prstGeom prst="rect">
            <a:avLst/>
          </a:prstGeom>
          <a:solidFill>
            <a:srgbClr val="00B1F1"/>
          </a:solidFill>
          <a:ln w="6350">
            <a:solidFill>
              <a:srgbClr val="00B1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400" dirty="0">
                <a:latin typeface="Raleway" panose="020B0503030101060003" pitchFamily="34" charset="-18"/>
              </a:rPr>
              <a:t>Škoda ekološkega sistema</a:t>
            </a:r>
          </a:p>
        </p:txBody>
      </p:sp>
      <p:sp>
        <p:nvSpPr>
          <p:cNvPr id="36" name="Rechteck 35"/>
          <p:cNvSpPr/>
          <p:nvPr/>
        </p:nvSpPr>
        <p:spPr>
          <a:xfrm>
            <a:off x="7391400" y="3968130"/>
            <a:ext cx="1276350" cy="571500"/>
          </a:xfrm>
          <a:prstGeom prst="rect">
            <a:avLst/>
          </a:prstGeom>
          <a:solidFill>
            <a:srgbClr val="00B1F1"/>
          </a:solidFill>
          <a:ln w="6350">
            <a:solidFill>
              <a:srgbClr val="00B1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400" dirty="0">
                <a:latin typeface="Raleway" panose="020B0503030101060003" pitchFamily="34" charset="-18"/>
              </a:rPr>
              <a:t>Škoda za zdravje</a:t>
            </a:r>
          </a:p>
        </p:txBody>
      </p:sp>
      <p:cxnSp>
        <p:nvCxnSpPr>
          <p:cNvPr id="37" name="Gerade Verbindung mit Pfeil 36"/>
          <p:cNvCxnSpPr/>
          <p:nvPr/>
        </p:nvCxnSpPr>
        <p:spPr>
          <a:xfrm>
            <a:off x="6456363" y="1736106"/>
            <a:ext cx="863600" cy="72072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8" name="Gerade Verbindung mit Pfeil 37"/>
          <p:cNvCxnSpPr/>
          <p:nvPr/>
        </p:nvCxnSpPr>
        <p:spPr>
          <a:xfrm>
            <a:off x="6456363" y="2240930"/>
            <a:ext cx="863600" cy="28733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p:nvPr/>
        </p:nvCxnSpPr>
        <p:spPr>
          <a:xfrm>
            <a:off x="6456363" y="2744168"/>
            <a:ext cx="863600" cy="576262"/>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p:nvPr/>
        </p:nvCxnSpPr>
        <p:spPr>
          <a:xfrm rot="16200000" flipH="1">
            <a:off x="6348413" y="2348880"/>
            <a:ext cx="1079500" cy="8636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Gerade Verbindung mit Pfeil 40"/>
          <p:cNvCxnSpPr/>
          <p:nvPr/>
        </p:nvCxnSpPr>
        <p:spPr>
          <a:xfrm rot="16200000" flipH="1">
            <a:off x="6203951" y="2996581"/>
            <a:ext cx="1368425" cy="8636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2" name="Gerade Verbindung mit Pfeil 41"/>
          <p:cNvCxnSpPr/>
          <p:nvPr/>
        </p:nvCxnSpPr>
        <p:spPr>
          <a:xfrm>
            <a:off x="6456363" y="3248994"/>
            <a:ext cx="792162" cy="7143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3" name="Gerade Verbindung mit Pfeil 42"/>
          <p:cNvCxnSpPr/>
          <p:nvPr/>
        </p:nvCxnSpPr>
        <p:spPr>
          <a:xfrm rot="16200000" flipH="1">
            <a:off x="6384132" y="3321224"/>
            <a:ext cx="1008062" cy="8636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4" name="Gerade Verbindung mit Pfeil 43"/>
          <p:cNvCxnSpPr/>
          <p:nvPr/>
        </p:nvCxnSpPr>
        <p:spPr>
          <a:xfrm flipV="1">
            <a:off x="6456363" y="3320431"/>
            <a:ext cx="863600" cy="792163"/>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p:nvCxnSpPr>
        <p:spPr>
          <a:xfrm flipV="1">
            <a:off x="6456363" y="3320431"/>
            <a:ext cx="863600" cy="360363"/>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p:nvPr/>
        </p:nvCxnSpPr>
        <p:spPr>
          <a:xfrm rot="5400000" flipH="1" flipV="1">
            <a:off x="6311901" y="2672731"/>
            <a:ext cx="1152525" cy="8636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p:nvCxnSpPr>
        <p:spPr>
          <a:xfrm rot="5400000" flipH="1" flipV="1">
            <a:off x="6092826" y="2891806"/>
            <a:ext cx="1590675" cy="8636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p:nvCxnSpPr>
        <p:spPr>
          <a:xfrm flipV="1">
            <a:off x="6456363" y="4328493"/>
            <a:ext cx="863600" cy="366712"/>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p:nvCxnSpPr>
        <p:spPr>
          <a:xfrm rot="5400000" flipH="1" flipV="1">
            <a:off x="6240463" y="3607768"/>
            <a:ext cx="1295400" cy="86360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p:nvCxnSpPr>
        <p:spPr>
          <a:xfrm flipV="1">
            <a:off x="6456363" y="4399931"/>
            <a:ext cx="863600" cy="804863"/>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p:nvPr/>
        </p:nvCxnSpPr>
        <p:spPr>
          <a:xfrm>
            <a:off x="1809750" y="6132142"/>
            <a:ext cx="7215188" cy="1587"/>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2" name="Rechteck 51"/>
          <p:cNvSpPr/>
          <p:nvPr/>
        </p:nvSpPr>
        <p:spPr>
          <a:xfrm>
            <a:off x="9024938" y="5845175"/>
            <a:ext cx="1428750" cy="5715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600" dirty="0">
                <a:solidFill>
                  <a:srgbClr val="00B1F1"/>
                </a:solidFill>
                <a:latin typeface="Raleway" panose="020B0503030101060003" pitchFamily="34" charset="-18"/>
              </a:rPr>
              <a:t>Negotovost</a:t>
            </a:r>
          </a:p>
        </p:txBody>
      </p:sp>
      <p:sp>
        <p:nvSpPr>
          <p:cNvPr id="53" name="Rechteck 52"/>
          <p:cNvSpPr/>
          <p:nvPr/>
        </p:nvSpPr>
        <p:spPr>
          <a:xfrm rot="16200000">
            <a:off x="9802020" y="2736558"/>
            <a:ext cx="714375" cy="1428750"/>
          </a:xfrm>
          <a:prstGeom prst="rect">
            <a:avLst/>
          </a:prstGeom>
          <a:solidFill>
            <a:srgbClr val="125985"/>
          </a:solidFill>
          <a:ln w="6350">
            <a:solidFill>
              <a:srgbClr val="125985"/>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a:defRPr/>
            </a:pPr>
            <a:r>
              <a:rPr lang="sl" sz="1600" dirty="0">
                <a:latin typeface="Raleway" panose="020B0503030101060003" pitchFamily="34" charset="-18"/>
              </a:rPr>
              <a:t>Enotni rezultat</a:t>
            </a:r>
          </a:p>
        </p:txBody>
      </p:sp>
      <p:cxnSp>
        <p:nvCxnSpPr>
          <p:cNvPr id="54" name="Gerade Verbindung mit Pfeil 53"/>
          <p:cNvCxnSpPr/>
          <p:nvPr/>
        </p:nvCxnSpPr>
        <p:spPr>
          <a:xfrm rot="16200000" flipH="1">
            <a:off x="8688389" y="2599706"/>
            <a:ext cx="642937" cy="500063"/>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5" name="Gerade Verbindung mit Pfeil 54"/>
          <p:cNvCxnSpPr/>
          <p:nvPr/>
        </p:nvCxnSpPr>
        <p:spPr>
          <a:xfrm rot="5400000" flipH="1" flipV="1">
            <a:off x="8720138" y="3720481"/>
            <a:ext cx="584200" cy="50482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6" name="Gerade Verbindung mit Pfeil 55"/>
          <p:cNvCxnSpPr/>
          <p:nvPr/>
        </p:nvCxnSpPr>
        <p:spPr>
          <a:xfrm>
            <a:off x="8759826" y="3391869"/>
            <a:ext cx="500063" cy="158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Gerade Verbindung mit Pfeil 56"/>
          <p:cNvCxnSpPr/>
          <p:nvPr/>
        </p:nvCxnSpPr>
        <p:spPr>
          <a:xfrm rot="5400000" flipH="1" flipV="1">
            <a:off x="3517107" y="2822749"/>
            <a:ext cx="1217612" cy="10604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Gerade Verbindung mit Pfeil 57"/>
          <p:cNvCxnSpPr/>
          <p:nvPr/>
        </p:nvCxnSpPr>
        <p:spPr>
          <a:xfrm>
            <a:off x="3595688" y="3961780"/>
            <a:ext cx="1060450" cy="2222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Gerade Verbindung mit Pfeil 58"/>
          <p:cNvCxnSpPr/>
          <p:nvPr/>
        </p:nvCxnSpPr>
        <p:spPr>
          <a:xfrm flipV="1">
            <a:off x="3595688" y="3680794"/>
            <a:ext cx="1060450" cy="2809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Gerade Verbindung mit Pfeil 59"/>
          <p:cNvCxnSpPr/>
          <p:nvPr/>
        </p:nvCxnSpPr>
        <p:spPr>
          <a:xfrm rot="10800000">
            <a:off x="1774825" y="6494462"/>
            <a:ext cx="7200900" cy="1588"/>
          </a:xfrm>
          <a:prstGeom prst="straightConnector1">
            <a:avLst/>
          </a:prstGeom>
          <a:ln w="28575">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1" name="Rechteck 60"/>
          <p:cNvSpPr/>
          <p:nvPr/>
        </p:nvSpPr>
        <p:spPr>
          <a:xfrm>
            <a:off x="9048750" y="6210300"/>
            <a:ext cx="1428750" cy="5715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600" dirty="0">
                <a:solidFill>
                  <a:srgbClr val="00B1F1"/>
                </a:solidFill>
                <a:latin typeface="Raleway" panose="020B0503030101060003" pitchFamily="34" charset="-18"/>
              </a:rPr>
              <a:t>Preglednost</a:t>
            </a:r>
          </a:p>
        </p:txBody>
      </p:sp>
      <p:sp>
        <p:nvSpPr>
          <p:cNvPr id="5" name="Title 4"/>
          <p:cNvSpPr>
            <a:spLocks noGrp="1"/>
          </p:cNvSpPr>
          <p:nvPr>
            <p:ph type="title" idx="4294967295"/>
          </p:nvPr>
        </p:nvSpPr>
        <p:spPr>
          <a:xfrm>
            <a:off x="1774824" y="0"/>
            <a:ext cx="9426576" cy="1143000"/>
          </a:xfrm>
          <a:prstGeom prst="rect">
            <a:avLst/>
          </a:prstGeom>
        </p:spPr>
        <p:txBody>
          <a:bodyPr/>
          <a:lstStyle/>
          <a:p>
            <a:r>
              <a:rPr lang="sl" dirty="0"/>
              <a:t>Koraki ocene učinka</a:t>
            </a:r>
          </a:p>
        </p:txBody>
      </p:sp>
      <p:sp>
        <p:nvSpPr>
          <p:cNvPr id="63" name="Rechteck 131"/>
          <p:cNvSpPr/>
          <p:nvPr/>
        </p:nvSpPr>
        <p:spPr>
          <a:xfrm>
            <a:off x="4810919" y="954931"/>
            <a:ext cx="1428750" cy="5715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600" dirty="0">
                <a:solidFill>
                  <a:schemeClr val="bg1">
                    <a:lumMod val="50000"/>
                  </a:schemeClr>
                </a:solidFill>
                <a:latin typeface="Raleway" panose="020B0503030101060003" pitchFamily="34" charset="-18"/>
              </a:rPr>
              <a:t>Vmesna točka</a:t>
            </a:r>
            <a:endParaRPr lang="de-DE" sz="1600" dirty="0">
              <a:solidFill>
                <a:schemeClr val="bg1">
                  <a:lumMod val="50000"/>
                </a:schemeClr>
              </a:solidFill>
              <a:latin typeface="Raleway" panose="020B0503030101060003" pitchFamily="34" charset="-18"/>
            </a:endParaRPr>
          </a:p>
        </p:txBody>
      </p:sp>
      <p:sp>
        <p:nvSpPr>
          <p:cNvPr id="64" name="Rechteck 131"/>
          <p:cNvSpPr/>
          <p:nvPr/>
        </p:nvSpPr>
        <p:spPr>
          <a:xfrm>
            <a:off x="7315200" y="955141"/>
            <a:ext cx="1428750" cy="5715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600" dirty="0">
                <a:solidFill>
                  <a:schemeClr val="bg1">
                    <a:lumMod val="50000"/>
                  </a:schemeClr>
                </a:solidFill>
                <a:latin typeface="Raleway" panose="020B0503030101060003" pitchFamily="34" charset="-18"/>
              </a:rPr>
              <a:t>Končna točka</a:t>
            </a:r>
          </a:p>
        </p:txBody>
      </p:sp>
      <p:cxnSp>
        <p:nvCxnSpPr>
          <p:cNvPr id="65" name="Straight Connector 64">
            <a:extLst>
              <a:ext uri="{FF2B5EF4-FFF2-40B4-BE49-F238E27FC236}">
                <a16:creationId xmlns:a16="http://schemas.microsoft.com/office/drawing/2014/main" id="{F54EB661-4913-D4B0-2471-C1687BB56E30}"/>
              </a:ext>
            </a:extLst>
          </p:cNvPr>
          <p:cNvCxnSpPr>
            <a:cxnSpLocks/>
          </p:cNvCxnSpPr>
          <p:nvPr/>
        </p:nvCxnSpPr>
        <p:spPr>
          <a:xfrm flipH="1">
            <a:off x="8975724" y="1382067"/>
            <a:ext cx="5558" cy="4084542"/>
          </a:xfrm>
          <a:prstGeom prst="line">
            <a:avLst/>
          </a:prstGeom>
          <a:ln w="28575">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71" name="Rechteck 131">
            <a:extLst>
              <a:ext uri="{FF2B5EF4-FFF2-40B4-BE49-F238E27FC236}">
                <a16:creationId xmlns:a16="http://schemas.microsoft.com/office/drawing/2014/main" id="{B2DA59E0-4569-DAC0-9AF8-943963EE505A}"/>
              </a:ext>
            </a:extLst>
          </p:cNvPr>
          <p:cNvSpPr/>
          <p:nvPr/>
        </p:nvSpPr>
        <p:spPr>
          <a:xfrm>
            <a:off x="9528383" y="1379245"/>
            <a:ext cx="2073275" cy="5715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l" sz="1600" dirty="0">
                <a:solidFill>
                  <a:srgbClr val="FF9900"/>
                </a:solidFill>
                <a:latin typeface="Raleway" panose="020B0503030101060003" pitchFamily="34" charset="-18"/>
              </a:rPr>
              <a:t>NE</a:t>
            </a:r>
          </a:p>
          <a:p>
            <a:pPr>
              <a:defRPr/>
            </a:pPr>
            <a:r>
              <a:rPr lang="sl" sz="1600" dirty="0">
                <a:solidFill>
                  <a:srgbClr val="FF9900"/>
                </a:solidFill>
                <a:latin typeface="Raleway" panose="020B0503030101060003" pitchFamily="34" charset="-18"/>
              </a:rPr>
              <a:t>SKLADNO Z ISO</a:t>
            </a:r>
          </a:p>
        </p:txBody>
      </p:sp>
      <p:pic>
        <p:nvPicPr>
          <p:cNvPr id="73" name="Graphic 72" descr="Warning">
            <a:extLst>
              <a:ext uri="{FF2B5EF4-FFF2-40B4-BE49-F238E27FC236}">
                <a16:creationId xmlns:a16="http://schemas.microsoft.com/office/drawing/2014/main" id="{4624A179-E87A-0BE6-4D43-113D970FA00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01147" y="1441708"/>
            <a:ext cx="397272" cy="397272"/>
          </a:xfrm>
          <a:prstGeom prst="rect">
            <a:avLst/>
          </a:prstGeom>
        </p:spPr>
      </p:pic>
    </p:spTree>
    <p:extLst>
      <p:ext uri="{BB962C8B-B14F-4D97-AF65-F5344CB8AC3E}">
        <p14:creationId xmlns:p14="http://schemas.microsoft.com/office/powerpoint/2010/main" val="249385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1" grpId="0"/>
      <p:bldP spid="63" grpId="0"/>
      <p:bldP spid="64" grpId="0"/>
      <p:bldP spid="7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E6F06B1-8B9B-4060-977D-6A58ECDD484B}"/>
              </a:ext>
            </a:extLst>
          </p:cNvPr>
          <p:cNvSpPr>
            <a:spLocks noGrp="1"/>
          </p:cNvSpPr>
          <p:nvPr>
            <p:ph type="body" sz="quarter" idx="4294967295"/>
          </p:nvPr>
        </p:nvSpPr>
        <p:spPr>
          <a:xfrm>
            <a:off x="0" y="1676400"/>
            <a:ext cx="4876800" cy="1752600"/>
          </a:xfrm>
          <a:prstGeom prst="rect">
            <a:avLst/>
          </a:prstGeom>
        </p:spPr>
        <p:txBody>
          <a:bodyPr>
            <a:normAutofit fontScale="70000" lnSpcReduction="20000"/>
          </a:bodyPr>
          <a:lstStyle/>
          <a:p>
            <a:r>
              <a:rPr lang="sl-SI" dirty="0">
                <a:latin typeface="Raleway" panose="020B0503030101060003" pitchFamily="34" charset="-18"/>
              </a:rPr>
              <a:t>Vsebuje informacije za razvrščanje in karakterizacijo</a:t>
            </a:r>
          </a:p>
          <a:p>
            <a:endParaRPr lang="sl-SI" dirty="0">
              <a:latin typeface="Raleway" panose="020B0503030101060003" pitchFamily="34" charset="-18"/>
            </a:endParaRPr>
          </a:p>
          <a:p>
            <a:r>
              <a:rPr lang="sl-SI" dirty="0">
                <a:latin typeface="Raleway" panose="020B0503030101060003" pitchFamily="34" charset="-18"/>
              </a:rPr>
              <a:t>Na voljo je veliko različnih metod (na to temo se bomo še vrnili kasneje)</a:t>
            </a:r>
            <a:endParaRPr lang="de-DE" dirty="0">
              <a:latin typeface="Raleway" panose="020B0503030101060003" pitchFamily="34" charset="-18"/>
            </a:endParaRPr>
          </a:p>
        </p:txBody>
      </p:sp>
      <p:sp>
        <p:nvSpPr>
          <p:cNvPr id="5" name="Title 4"/>
          <p:cNvSpPr>
            <a:spLocks noGrp="1"/>
          </p:cNvSpPr>
          <p:nvPr>
            <p:ph type="title" idx="4294967295"/>
          </p:nvPr>
        </p:nvSpPr>
        <p:spPr>
          <a:xfrm>
            <a:off x="0" y="274638"/>
            <a:ext cx="10972800" cy="1143000"/>
          </a:xfrm>
          <a:prstGeom prst="rect">
            <a:avLst/>
          </a:prstGeom>
        </p:spPr>
        <p:txBody>
          <a:bodyPr/>
          <a:lstStyle/>
          <a:p>
            <a:r>
              <a:rPr lang="sl" dirty="0">
                <a:solidFill>
                  <a:srgbClr val="00B1F1"/>
                </a:solidFill>
              </a:rPr>
              <a:t>Metoda LCIA</a:t>
            </a:r>
          </a:p>
        </p:txBody>
      </p:sp>
      <p:pic>
        <p:nvPicPr>
          <p:cNvPr id="62" name="Picture 61">
            <a:extLst>
              <a:ext uri="{FF2B5EF4-FFF2-40B4-BE49-F238E27FC236}">
                <a16:creationId xmlns:a16="http://schemas.microsoft.com/office/drawing/2014/main" id="{3F6CE322-2146-70B6-D344-FFBCF45FAC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38800" y="914400"/>
            <a:ext cx="5907505" cy="5204404"/>
          </a:xfrm>
          <a:prstGeom prst="rect">
            <a:avLst/>
          </a:prstGeom>
        </p:spPr>
      </p:pic>
    </p:spTree>
    <p:extLst>
      <p:ext uri="{BB962C8B-B14F-4D97-AF65-F5344CB8AC3E}">
        <p14:creationId xmlns:p14="http://schemas.microsoft.com/office/powerpoint/2010/main" val="601463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3733800" y="1323975"/>
            <a:ext cx="8458200" cy="4953000"/>
          </a:xfrm>
          <a:prstGeom prst="rect">
            <a:avLst/>
          </a:prstGeom>
        </p:spPr>
        <p:txBody>
          <a:bodyPr/>
          <a:lstStyle/>
          <a:p>
            <a:pPr>
              <a:buClr>
                <a:schemeClr val="tx1">
                  <a:lumMod val="65000"/>
                  <a:lumOff val="35000"/>
                </a:schemeClr>
              </a:buClr>
            </a:pPr>
            <a:r>
              <a:rPr lang="sl" dirty="0">
                <a:solidFill>
                  <a:schemeClr val="accent6">
                    <a:lumMod val="75000"/>
                  </a:schemeClr>
                </a:solidFill>
                <a:latin typeface="Raleway" panose="020B0503030101060003" pitchFamily="34" charset="-18"/>
              </a:rPr>
              <a:t>Izbira kategorij vpliva</a:t>
            </a:r>
          </a:p>
          <a:p>
            <a:pPr>
              <a:buClr>
                <a:schemeClr val="tx1">
                  <a:lumMod val="65000"/>
                  <a:lumOff val="35000"/>
                </a:schemeClr>
              </a:buClr>
            </a:pPr>
            <a:r>
              <a:rPr lang="sl-SI" dirty="0">
                <a:solidFill>
                  <a:schemeClr val="accent6">
                    <a:lumMod val="75000"/>
                  </a:schemeClr>
                </a:solidFill>
                <a:latin typeface="Raleway" panose="020B0503030101060003" pitchFamily="34" charset="-18"/>
              </a:rPr>
              <a:t>Razvrščanje</a:t>
            </a:r>
            <a:endParaRPr lang="sl" dirty="0">
              <a:solidFill>
                <a:schemeClr val="accent6">
                  <a:lumMod val="75000"/>
                </a:schemeClr>
              </a:solidFill>
              <a:latin typeface="Raleway" panose="020B0503030101060003" pitchFamily="34" charset="-18"/>
            </a:endParaRPr>
          </a:p>
          <a:p>
            <a:pPr>
              <a:buClr>
                <a:schemeClr val="tx1">
                  <a:lumMod val="65000"/>
                  <a:lumOff val="35000"/>
                </a:schemeClr>
              </a:buClr>
            </a:pPr>
            <a:r>
              <a:rPr lang="sl" dirty="0">
                <a:solidFill>
                  <a:schemeClr val="accent6">
                    <a:lumMod val="75000"/>
                  </a:schemeClr>
                </a:solidFill>
                <a:latin typeface="Raleway" panose="020B0503030101060003" pitchFamily="34" charset="-18"/>
              </a:rPr>
              <a:t>Karakterizacija</a:t>
            </a:r>
          </a:p>
          <a:p>
            <a:endParaRPr lang="sl-SI" dirty="0">
              <a:latin typeface="Raleway" panose="020B0503030101060003" pitchFamily="34" charset="-18"/>
            </a:endParaRPr>
          </a:p>
          <a:p>
            <a:endParaRPr lang="sl-SI" dirty="0">
              <a:latin typeface="Raleway" panose="020B0503030101060003" pitchFamily="34" charset="-18"/>
            </a:endParaRPr>
          </a:p>
          <a:p>
            <a:endParaRPr lang="en-US" dirty="0">
              <a:latin typeface="Raleway" panose="020B0503030101060003" pitchFamily="34" charset="-18"/>
            </a:endParaRPr>
          </a:p>
          <a:p>
            <a:pPr>
              <a:buClr>
                <a:schemeClr val="tx1">
                  <a:lumMod val="65000"/>
                  <a:lumOff val="35000"/>
                </a:schemeClr>
              </a:buClr>
            </a:pPr>
            <a:r>
              <a:rPr lang="sl" dirty="0">
                <a:solidFill>
                  <a:schemeClr val="bg1">
                    <a:lumMod val="65000"/>
                  </a:schemeClr>
                </a:solidFill>
                <a:latin typeface="Raleway" panose="020B0503030101060003" pitchFamily="34" charset="-18"/>
              </a:rPr>
              <a:t>Normalizacija</a:t>
            </a:r>
          </a:p>
          <a:p>
            <a:pPr>
              <a:buClr>
                <a:schemeClr val="tx1">
                  <a:lumMod val="65000"/>
                  <a:lumOff val="35000"/>
                </a:schemeClr>
              </a:buClr>
            </a:pPr>
            <a:r>
              <a:rPr lang="sl" dirty="0">
                <a:solidFill>
                  <a:schemeClr val="bg1">
                    <a:lumMod val="65000"/>
                  </a:schemeClr>
                </a:solidFill>
                <a:latin typeface="Raleway" panose="020B0503030101060003" pitchFamily="34" charset="-18"/>
              </a:rPr>
              <a:t>Združevanje v skupine</a:t>
            </a:r>
            <a:endParaRPr lang="en-US" dirty="0">
              <a:solidFill>
                <a:schemeClr val="bg1">
                  <a:lumMod val="65000"/>
                </a:schemeClr>
              </a:solidFill>
              <a:latin typeface="Raleway" panose="020B0503030101060003" pitchFamily="34" charset="-18"/>
            </a:endParaRPr>
          </a:p>
          <a:p>
            <a:pPr>
              <a:buClr>
                <a:schemeClr val="tx1">
                  <a:lumMod val="65000"/>
                  <a:lumOff val="35000"/>
                </a:schemeClr>
              </a:buClr>
            </a:pPr>
            <a:r>
              <a:rPr lang="sl" dirty="0">
                <a:solidFill>
                  <a:schemeClr val="bg1">
                    <a:lumMod val="65000"/>
                  </a:schemeClr>
                </a:solidFill>
                <a:latin typeface="Raleway" panose="020B0503030101060003" pitchFamily="34" charset="-18"/>
              </a:rPr>
              <a:t>Ponderiranje</a:t>
            </a:r>
            <a:endParaRPr lang="en-US" dirty="0">
              <a:solidFill>
                <a:schemeClr val="bg1">
                  <a:lumMod val="65000"/>
                </a:schemeClr>
              </a:solidFill>
              <a:latin typeface="Raleway" panose="020B0503030101060003" pitchFamily="34" charset="-18"/>
            </a:endParaRPr>
          </a:p>
          <a:p>
            <a:endParaRPr lang="en-US" dirty="0">
              <a:latin typeface="Raleway" panose="020B0503030101060003" pitchFamily="34" charset="-18"/>
            </a:endParaRPr>
          </a:p>
          <a:p>
            <a:endParaRPr lang="en-GB" dirty="0">
              <a:latin typeface="Raleway" panose="020B0503030101060003" pitchFamily="34" charset="-18"/>
            </a:endParaRPr>
          </a:p>
        </p:txBody>
      </p:sp>
      <p:sp>
        <p:nvSpPr>
          <p:cNvPr id="3" name="Title 2"/>
          <p:cNvSpPr>
            <a:spLocks noGrp="1"/>
          </p:cNvSpPr>
          <p:nvPr>
            <p:ph type="title" idx="4294967295"/>
          </p:nvPr>
        </p:nvSpPr>
        <p:spPr>
          <a:xfrm>
            <a:off x="1219200" y="75346"/>
            <a:ext cx="6629400" cy="646113"/>
          </a:xfrm>
          <a:prstGeom prst="rect">
            <a:avLst/>
          </a:prstGeom>
        </p:spPr>
        <p:txBody>
          <a:bodyPr/>
          <a:lstStyle/>
          <a:p>
            <a:r>
              <a:rPr lang="sl-SI" dirty="0">
                <a:solidFill>
                  <a:schemeClr val="tx1">
                    <a:lumMod val="65000"/>
                    <a:lumOff val="35000"/>
                  </a:schemeClr>
                </a:solidFill>
              </a:rPr>
              <a:t>Koraki ocene vplivov</a:t>
            </a:r>
            <a:endParaRPr lang="en-GB" dirty="0">
              <a:solidFill>
                <a:schemeClr val="tx1">
                  <a:lumMod val="65000"/>
                  <a:lumOff val="35000"/>
                </a:schemeClr>
              </a:solidFill>
            </a:endParaRPr>
          </a:p>
        </p:txBody>
      </p:sp>
      <p:sp>
        <p:nvSpPr>
          <p:cNvPr id="4" name="Double Brace 3"/>
          <p:cNvSpPr/>
          <p:nvPr/>
        </p:nvSpPr>
        <p:spPr>
          <a:xfrm>
            <a:off x="1295400" y="1219200"/>
            <a:ext cx="6477000" cy="2209800"/>
          </a:xfrm>
          <a:prstGeom prst="bracePair">
            <a:avLst/>
          </a:prstGeom>
          <a:ln w="19050" cmpd="sng">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Raleway" panose="020B0503030101060003" pitchFamily="34" charset="-18"/>
            </a:endParaRPr>
          </a:p>
        </p:txBody>
      </p:sp>
      <p:sp>
        <p:nvSpPr>
          <p:cNvPr id="6" name="TextBox 5"/>
          <p:cNvSpPr txBox="1"/>
          <p:nvPr/>
        </p:nvSpPr>
        <p:spPr>
          <a:xfrm>
            <a:off x="8001000" y="2057400"/>
            <a:ext cx="1828800" cy="461665"/>
          </a:xfrm>
          <a:prstGeom prst="rect">
            <a:avLst/>
          </a:prstGeom>
          <a:noFill/>
        </p:spPr>
        <p:txBody>
          <a:bodyPr wrap="square" rtlCol="0">
            <a:spAutoFit/>
          </a:bodyPr>
          <a:lstStyle/>
          <a:p>
            <a:r>
              <a:rPr lang="sl" sz="2400" dirty="0">
                <a:solidFill>
                  <a:schemeClr val="tx1">
                    <a:lumMod val="65000"/>
                    <a:lumOff val="35000"/>
                  </a:schemeClr>
                </a:solidFill>
                <a:latin typeface="Raleway" panose="020B0503030101060003" pitchFamily="34" charset="-18"/>
              </a:rPr>
              <a:t>obvezno</a:t>
            </a:r>
            <a:endParaRPr lang="en-GB" sz="2400" dirty="0">
              <a:solidFill>
                <a:schemeClr val="tx1">
                  <a:lumMod val="65000"/>
                  <a:lumOff val="35000"/>
                </a:schemeClr>
              </a:solidFill>
              <a:latin typeface="Raleway" panose="020B0503030101060003" pitchFamily="34" charset="-18"/>
            </a:endParaRPr>
          </a:p>
        </p:txBody>
      </p:sp>
      <p:sp>
        <p:nvSpPr>
          <p:cNvPr id="7" name="TextBox 6"/>
          <p:cNvSpPr txBox="1"/>
          <p:nvPr/>
        </p:nvSpPr>
        <p:spPr>
          <a:xfrm>
            <a:off x="8115300" y="4724400"/>
            <a:ext cx="1485900" cy="461665"/>
          </a:xfrm>
          <a:prstGeom prst="rect">
            <a:avLst/>
          </a:prstGeom>
          <a:noFill/>
        </p:spPr>
        <p:txBody>
          <a:bodyPr wrap="square" rtlCol="0">
            <a:spAutoFit/>
          </a:bodyPr>
          <a:lstStyle/>
          <a:p>
            <a:r>
              <a:rPr lang="sl" sz="2400" dirty="0">
                <a:solidFill>
                  <a:schemeClr val="tx1">
                    <a:lumMod val="65000"/>
                    <a:lumOff val="35000"/>
                  </a:schemeClr>
                </a:solidFill>
                <a:latin typeface="Raleway" panose="020B0503030101060003" pitchFamily="34" charset="-18"/>
              </a:rPr>
              <a:t>izbirno</a:t>
            </a:r>
            <a:endParaRPr lang="en-GB" sz="2400" dirty="0">
              <a:solidFill>
                <a:schemeClr val="tx1">
                  <a:lumMod val="65000"/>
                  <a:lumOff val="35000"/>
                </a:schemeClr>
              </a:solidFill>
              <a:latin typeface="Raleway" panose="020B0503030101060003" pitchFamily="34" charset="-18"/>
            </a:endParaRPr>
          </a:p>
        </p:txBody>
      </p:sp>
      <p:sp>
        <p:nvSpPr>
          <p:cNvPr id="8" name="Double Brace 7"/>
          <p:cNvSpPr/>
          <p:nvPr/>
        </p:nvSpPr>
        <p:spPr>
          <a:xfrm>
            <a:off x="1295400" y="3886200"/>
            <a:ext cx="6477000" cy="2209800"/>
          </a:xfrm>
          <a:prstGeom prst="bracePair">
            <a:avLst/>
          </a:prstGeom>
          <a:ln w="19050" cmpd="sng">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Raleway" panose="020B0503030101060003" pitchFamily="34" charset="-18"/>
            </a:endParaRPr>
          </a:p>
        </p:txBody>
      </p:sp>
      <p:sp>
        <p:nvSpPr>
          <p:cNvPr id="9" name="TextBox 5">
            <a:extLst>
              <a:ext uri="{FF2B5EF4-FFF2-40B4-BE49-F238E27FC236}">
                <a16:creationId xmlns:a16="http://schemas.microsoft.com/office/drawing/2014/main" id="{E4BF6380-CD0C-274C-8D5E-22ED44F918BF}"/>
              </a:ext>
            </a:extLst>
          </p:cNvPr>
          <p:cNvSpPr txBox="1"/>
          <p:nvPr/>
        </p:nvSpPr>
        <p:spPr>
          <a:xfrm>
            <a:off x="1242060" y="604272"/>
            <a:ext cx="4124324" cy="400110"/>
          </a:xfrm>
          <a:prstGeom prst="rect">
            <a:avLst/>
          </a:prstGeom>
          <a:noFill/>
        </p:spPr>
        <p:txBody>
          <a:bodyPr wrap="square" rtlCol="0">
            <a:spAutoFit/>
          </a:bodyPr>
          <a:lstStyle/>
          <a:p>
            <a:r>
              <a:rPr lang="sl-SI" sz="2000" dirty="0">
                <a:solidFill>
                  <a:schemeClr val="tx1">
                    <a:lumMod val="65000"/>
                    <a:lumOff val="35000"/>
                  </a:schemeClr>
                </a:solidFill>
                <a:latin typeface="Raleway" panose="020B0503030101060003" pitchFamily="34" charset="-18"/>
              </a:rPr>
              <a:t>Po standardu ISO 14040–44</a:t>
            </a:r>
            <a:endParaRPr lang="en-GB" sz="2000" dirty="0">
              <a:solidFill>
                <a:schemeClr val="tx1">
                  <a:lumMod val="65000"/>
                  <a:lumOff val="35000"/>
                </a:schemeClr>
              </a:solidFill>
              <a:latin typeface="Raleway" panose="020B0503030101060003" pitchFamily="34" charset="-18"/>
            </a:endParaRPr>
          </a:p>
        </p:txBody>
      </p:sp>
    </p:spTree>
    <p:extLst>
      <p:ext uri="{BB962C8B-B14F-4D97-AF65-F5344CB8AC3E}">
        <p14:creationId xmlns:p14="http://schemas.microsoft.com/office/powerpoint/2010/main" val="582693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76296" y="256474"/>
            <a:ext cx="10972800" cy="1143000"/>
          </a:xfrm>
          <a:prstGeom prst="rect">
            <a:avLst/>
          </a:prstGeom>
        </p:spPr>
        <p:txBody>
          <a:bodyPr/>
          <a:lstStyle/>
          <a:p>
            <a:r>
              <a:rPr lang="sl-SI" dirty="0"/>
              <a:t>Koraki ocenjevanja vplivov</a:t>
            </a:r>
            <a:endParaRPr lang="en-GB" dirty="0"/>
          </a:p>
        </p:txBody>
      </p:sp>
      <p:sp>
        <p:nvSpPr>
          <p:cNvPr id="9" name="TextBox 5">
            <a:extLst>
              <a:ext uri="{FF2B5EF4-FFF2-40B4-BE49-F238E27FC236}">
                <a16:creationId xmlns:a16="http://schemas.microsoft.com/office/drawing/2014/main" id="{E4BF6380-CD0C-274C-8D5E-22ED44F918BF}"/>
              </a:ext>
            </a:extLst>
          </p:cNvPr>
          <p:cNvSpPr txBox="1"/>
          <p:nvPr/>
        </p:nvSpPr>
        <p:spPr>
          <a:xfrm>
            <a:off x="642904" y="1379861"/>
            <a:ext cx="6138896" cy="400110"/>
          </a:xfrm>
          <a:prstGeom prst="rect">
            <a:avLst/>
          </a:prstGeom>
          <a:noFill/>
        </p:spPr>
        <p:txBody>
          <a:bodyPr wrap="square" rtlCol="0">
            <a:spAutoFit/>
          </a:bodyPr>
          <a:lstStyle/>
          <a:p>
            <a:r>
              <a:rPr lang="pl-PL" sz="2000" dirty="0">
                <a:solidFill>
                  <a:schemeClr val="tx1">
                    <a:lumMod val="65000"/>
                    <a:lumOff val="35000"/>
                  </a:schemeClr>
                </a:solidFill>
                <a:latin typeface="Raleway" panose="020B0503030101060003" pitchFamily="34" charset="-18"/>
              </a:rPr>
              <a:t>V skladu s standardom ISO 14040–44</a:t>
            </a:r>
            <a:endParaRPr lang="en-GB" sz="2000" dirty="0">
              <a:solidFill>
                <a:schemeClr val="tx1">
                  <a:lumMod val="65000"/>
                  <a:lumOff val="35000"/>
                </a:schemeClr>
              </a:solidFill>
              <a:latin typeface="Raleway" panose="020B0503030101060003" pitchFamily="34" charset="-18"/>
            </a:endParaRPr>
          </a:p>
        </p:txBody>
      </p:sp>
      <p:sp>
        <p:nvSpPr>
          <p:cNvPr id="5" name="Rettangolo 4">
            <a:extLst>
              <a:ext uri="{FF2B5EF4-FFF2-40B4-BE49-F238E27FC236}">
                <a16:creationId xmlns:a16="http://schemas.microsoft.com/office/drawing/2014/main" id="{35242E79-4DA9-EF40-BC6B-8044F37A7370}"/>
              </a:ext>
            </a:extLst>
          </p:cNvPr>
          <p:cNvSpPr/>
          <p:nvPr/>
        </p:nvSpPr>
        <p:spPr>
          <a:xfrm>
            <a:off x="609600" y="1969366"/>
            <a:ext cx="4572000" cy="523220"/>
          </a:xfrm>
          <a:prstGeom prst="rect">
            <a:avLst/>
          </a:prstGeom>
        </p:spPr>
        <p:txBody>
          <a:bodyPr>
            <a:spAutoFit/>
          </a:bodyPr>
          <a:lstStyle/>
          <a:p>
            <a:r>
              <a:rPr lang="sl" sz="2800" dirty="0">
                <a:solidFill>
                  <a:srgbClr val="00B1F1"/>
                </a:solidFill>
                <a:latin typeface="Raleway" panose="020B0503030101060003" pitchFamily="34" charset="-18"/>
                <a:ea typeface="+mj-ea"/>
                <a:cs typeface="+mj-cs"/>
              </a:rPr>
              <a:t>Normalizacija</a:t>
            </a:r>
            <a:endParaRPr lang="it-IT" sz="2800" dirty="0">
              <a:solidFill>
                <a:srgbClr val="00B1F1"/>
              </a:solidFill>
              <a:latin typeface="Raleway" panose="020B0503030101060003" pitchFamily="34" charset="-18"/>
              <a:ea typeface="+mj-ea"/>
              <a:cs typeface="+mj-cs"/>
            </a:endParaRPr>
          </a:p>
        </p:txBody>
      </p:sp>
      <p:sp>
        <p:nvSpPr>
          <p:cNvPr id="12" name="Rettangolo 11">
            <a:extLst>
              <a:ext uri="{FF2B5EF4-FFF2-40B4-BE49-F238E27FC236}">
                <a16:creationId xmlns:a16="http://schemas.microsoft.com/office/drawing/2014/main" id="{CE8043C8-8799-E34E-85C2-D75D53A4FC93}"/>
              </a:ext>
            </a:extLst>
          </p:cNvPr>
          <p:cNvSpPr/>
          <p:nvPr/>
        </p:nvSpPr>
        <p:spPr>
          <a:xfrm>
            <a:off x="617504" y="2654865"/>
            <a:ext cx="10050496" cy="646331"/>
          </a:xfrm>
          <a:prstGeom prst="rect">
            <a:avLst/>
          </a:prstGeom>
        </p:spPr>
        <p:txBody>
          <a:bodyPr wrap="square">
            <a:spAutoFit/>
          </a:bodyPr>
          <a:lstStyle/>
          <a:p>
            <a:r>
              <a:rPr lang="sl-SI" dirty="0">
                <a:solidFill>
                  <a:schemeClr val="tx1">
                    <a:lumMod val="65000"/>
                    <a:lumOff val="35000"/>
                  </a:schemeClr>
                </a:solidFill>
                <a:latin typeface="Raleway" panose="020B0503030101060003" pitchFamily="34" charset="-18"/>
              </a:rPr>
              <a:t>Izračun velikosti rezultatov kazalnikov vplivov glede na </a:t>
            </a:r>
            <a:r>
              <a:rPr lang="sl-SI" dirty="0" err="1">
                <a:solidFill>
                  <a:schemeClr val="tx1">
                    <a:lumMod val="65000"/>
                    <a:lumOff val="35000"/>
                  </a:schemeClr>
                </a:solidFill>
                <a:latin typeface="Raleway" panose="020B0503030101060003" pitchFamily="34" charset="-18"/>
              </a:rPr>
              <a:t>referenčn</a:t>
            </a:r>
            <a:r>
              <a:rPr lang="en-GB" dirty="0">
                <a:solidFill>
                  <a:schemeClr val="tx1">
                    <a:lumMod val="65000"/>
                    <a:lumOff val="35000"/>
                  </a:schemeClr>
                </a:solidFill>
                <a:latin typeface="Raleway" panose="020B0503030101060003" pitchFamily="34" charset="-18"/>
              </a:rPr>
              <a:t>o</a:t>
            </a:r>
            <a:r>
              <a:rPr lang="sl-SI" dirty="0">
                <a:solidFill>
                  <a:schemeClr val="tx1">
                    <a:lumMod val="65000"/>
                    <a:lumOff val="35000"/>
                  </a:schemeClr>
                </a:solidFill>
                <a:latin typeface="Raleway" panose="020B0503030101060003" pitchFamily="34" charset="-18"/>
              </a:rPr>
              <a:t> informacij</a:t>
            </a:r>
            <a:r>
              <a:rPr lang="en-GB" dirty="0">
                <a:solidFill>
                  <a:schemeClr val="tx1">
                    <a:lumMod val="65000"/>
                    <a:lumOff val="35000"/>
                  </a:schemeClr>
                </a:solidFill>
                <a:latin typeface="Raleway" panose="020B0503030101060003" pitchFamily="34" charset="-18"/>
              </a:rPr>
              <a:t>o</a:t>
            </a:r>
            <a:r>
              <a:rPr lang="sl-SI" dirty="0">
                <a:solidFill>
                  <a:schemeClr val="tx1">
                    <a:lumMod val="65000"/>
                    <a:lumOff val="35000"/>
                  </a:schemeClr>
                </a:solidFill>
                <a:latin typeface="Raleway" panose="020B0503030101060003" pitchFamily="34" charset="-18"/>
              </a:rPr>
              <a:t>.</a:t>
            </a:r>
            <a:endParaRPr lang="en-GB" dirty="0">
              <a:solidFill>
                <a:schemeClr val="tx1">
                  <a:lumMod val="65000"/>
                  <a:lumOff val="35000"/>
                </a:schemeClr>
              </a:solidFill>
              <a:latin typeface="Raleway" panose="020B0503030101060003" pitchFamily="34" charset="-18"/>
            </a:endParaRPr>
          </a:p>
          <a:p>
            <a:r>
              <a:rPr lang="sl-SI" dirty="0">
                <a:solidFill>
                  <a:schemeClr val="tx1">
                    <a:lumMod val="65000"/>
                    <a:lumOff val="35000"/>
                  </a:schemeClr>
                </a:solidFill>
                <a:latin typeface="Raleway" panose="020B0503030101060003" pitchFamily="34" charset="-18"/>
              </a:rPr>
              <a:t>Sestavljena je iz </a:t>
            </a:r>
            <a:r>
              <a:rPr lang="sl-SI" b="1" dirty="0">
                <a:solidFill>
                  <a:schemeClr val="tx1">
                    <a:lumMod val="65000"/>
                    <a:lumOff val="35000"/>
                  </a:schemeClr>
                </a:solidFill>
                <a:latin typeface="Raleway" panose="020B0503030101060003" pitchFamily="34" charset="-18"/>
              </a:rPr>
              <a:t>delitve vrednosti kazalnika vpliva s sklicevanjem na </a:t>
            </a:r>
            <a:r>
              <a:rPr lang="sl-SI" b="1" dirty="0" err="1">
                <a:solidFill>
                  <a:schemeClr val="tx1">
                    <a:lumMod val="65000"/>
                    <a:lumOff val="35000"/>
                  </a:schemeClr>
                </a:solidFill>
                <a:latin typeface="Raleway" panose="020B0503030101060003" pitchFamily="34" charset="-18"/>
              </a:rPr>
              <a:t>referenčn</a:t>
            </a:r>
            <a:r>
              <a:rPr lang="en-GB" b="1" dirty="0">
                <a:solidFill>
                  <a:schemeClr val="tx1">
                    <a:lumMod val="65000"/>
                    <a:lumOff val="35000"/>
                  </a:schemeClr>
                </a:solidFill>
                <a:latin typeface="Raleway" panose="020B0503030101060003" pitchFamily="34" charset="-18"/>
              </a:rPr>
              <a:t>o </a:t>
            </a:r>
            <a:r>
              <a:rPr lang="en-GB" b="1" dirty="0" err="1">
                <a:solidFill>
                  <a:schemeClr val="tx1">
                    <a:lumMod val="65000"/>
                    <a:lumOff val="35000"/>
                  </a:schemeClr>
                </a:solidFill>
                <a:latin typeface="Raleway" panose="020B0503030101060003" pitchFamily="34" charset="-18"/>
              </a:rPr>
              <a:t>vrednost</a:t>
            </a:r>
            <a:r>
              <a:rPr lang="sl-SI" dirty="0">
                <a:solidFill>
                  <a:schemeClr val="tx1">
                    <a:lumMod val="65000"/>
                    <a:lumOff val="35000"/>
                  </a:schemeClr>
                </a:solidFill>
                <a:latin typeface="Raleway" panose="020B0503030101060003" pitchFamily="34" charset="-18"/>
              </a:rPr>
              <a:t>.</a:t>
            </a:r>
            <a:endParaRPr lang="it-IT" dirty="0">
              <a:latin typeface="Raleway" panose="020B0503030101060003" pitchFamily="34" charset="-18"/>
            </a:endParaRPr>
          </a:p>
        </p:txBody>
      </p:sp>
      <p:sp>
        <p:nvSpPr>
          <p:cNvPr id="14" name="Rettangolo 13">
            <a:extLst>
              <a:ext uri="{FF2B5EF4-FFF2-40B4-BE49-F238E27FC236}">
                <a16:creationId xmlns:a16="http://schemas.microsoft.com/office/drawing/2014/main" id="{87ABCFAE-441B-E747-8ED3-BBA2ECE0CA6C}"/>
              </a:ext>
            </a:extLst>
          </p:cNvPr>
          <p:cNvSpPr/>
          <p:nvPr/>
        </p:nvSpPr>
        <p:spPr>
          <a:xfrm>
            <a:off x="617504" y="3547839"/>
            <a:ext cx="8077200" cy="923330"/>
          </a:xfrm>
          <a:prstGeom prst="rect">
            <a:avLst/>
          </a:prstGeom>
        </p:spPr>
        <p:txBody>
          <a:bodyPr wrap="square">
            <a:spAutoFit/>
          </a:bodyPr>
          <a:lstStyle/>
          <a:p>
            <a:r>
              <a:rPr lang="sl" i="1" dirty="0">
                <a:solidFill>
                  <a:schemeClr val="tx1">
                    <a:lumMod val="65000"/>
                    <a:lumOff val="35000"/>
                  </a:schemeClr>
                </a:solidFill>
                <a:latin typeface="Raleway" panose="020B0503030101060003" pitchFamily="34" charset="-18"/>
              </a:rPr>
              <a:t>Primer:</a:t>
            </a:r>
          </a:p>
          <a:p>
            <a:r>
              <a:rPr lang="sl" dirty="0">
                <a:solidFill>
                  <a:schemeClr val="tx1">
                    <a:lumMod val="65000"/>
                    <a:lumOff val="35000"/>
                  </a:schemeClr>
                </a:solidFill>
                <a:latin typeface="Raleway" panose="020B0503030101060003" pitchFamily="34" charset="-18"/>
              </a:rPr>
              <a:t>JRC EU 27, 2010, skupaj [leto]</a:t>
            </a:r>
          </a:p>
          <a:p>
            <a:r>
              <a:rPr lang="sl" dirty="0">
                <a:solidFill>
                  <a:schemeClr val="tx1">
                    <a:lumMod val="65000"/>
                    <a:lumOff val="35000"/>
                  </a:schemeClr>
                </a:solidFill>
                <a:latin typeface="Raleway" panose="020B0503030101060003" pitchFamily="34" charset="-18"/>
              </a:rPr>
              <a:t>JRC EU 27, 2010, na osebo [oseba / leto]</a:t>
            </a:r>
            <a:r>
              <a:rPr lang="sl" dirty="0">
                <a:latin typeface="Raleway" panose="020B0503030101060003" pitchFamily="34" charset="-18"/>
              </a:rPr>
              <a:t> </a:t>
            </a:r>
          </a:p>
        </p:txBody>
      </p:sp>
      <p:sp>
        <p:nvSpPr>
          <p:cNvPr id="17" name="Freccia curva 16">
            <a:extLst>
              <a:ext uri="{FF2B5EF4-FFF2-40B4-BE49-F238E27FC236}">
                <a16:creationId xmlns:a16="http://schemas.microsoft.com/office/drawing/2014/main" id="{E7DF3911-E654-EA41-AC55-A722E7AEC221}"/>
              </a:ext>
            </a:extLst>
          </p:cNvPr>
          <p:cNvSpPr/>
          <p:nvPr/>
        </p:nvSpPr>
        <p:spPr>
          <a:xfrm flipV="1">
            <a:off x="4572000" y="4749521"/>
            <a:ext cx="1066800" cy="685800"/>
          </a:xfrm>
          <a:prstGeom prst="bentArrow">
            <a:avLst>
              <a:gd name="adj1" fmla="val 15741"/>
              <a:gd name="adj2" fmla="val 18519"/>
              <a:gd name="adj3" fmla="val 25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Raleway" panose="020B0503030101060003" pitchFamily="34" charset="-18"/>
            </a:endParaRPr>
          </a:p>
        </p:txBody>
      </p:sp>
      <p:pic>
        <p:nvPicPr>
          <p:cNvPr id="2" name="Picture 1">
            <a:extLst>
              <a:ext uri="{FF2B5EF4-FFF2-40B4-BE49-F238E27FC236}">
                <a16:creationId xmlns:a16="http://schemas.microsoft.com/office/drawing/2014/main" id="{B7DB6ED3-F1DF-4F2A-9107-19723A8E7D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5000" y="3416302"/>
            <a:ext cx="5562600" cy="2798239"/>
          </a:xfrm>
          <a:prstGeom prst="rect">
            <a:avLst/>
          </a:prstGeom>
        </p:spPr>
      </p:pic>
    </p:spTree>
    <p:extLst>
      <p:ext uri="{BB962C8B-B14F-4D97-AF65-F5344CB8AC3E}">
        <p14:creationId xmlns:p14="http://schemas.microsoft.com/office/powerpoint/2010/main" val="52418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4857601-F8FC-8C4D-B81D-A897FC2312CC}"/>
              </a:ext>
            </a:extLst>
          </p:cNvPr>
          <p:cNvSpPr/>
          <p:nvPr/>
        </p:nvSpPr>
        <p:spPr>
          <a:xfrm>
            <a:off x="5943600" y="4998289"/>
            <a:ext cx="6248400" cy="646331"/>
          </a:xfrm>
          <a:prstGeom prst="rect">
            <a:avLst/>
          </a:prstGeom>
        </p:spPr>
        <p:txBody>
          <a:bodyPr wrap="square">
            <a:spAutoFit/>
          </a:bodyPr>
          <a:lstStyle/>
          <a:p>
            <a:r>
              <a:rPr lang="sl-SI" b="1" dirty="0">
                <a:solidFill>
                  <a:schemeClr val="tx1">
                    <a:lumMod val="65000"/>
                    <a:lumOff val="35000"/>
                  </a:schemeClr>
                </a:solidFill>
                <a:latin typeface="Raleway" panose="020B0503030101060003" pitchFamily="34" charset="-18"/>
              </a:rPr>
              <a:t>Tako postane možno sešteti kazalnike in dobiti enotno vrednost vpliva (</a:t>
            </a:r>
            <a:r>
              <a:rPr lang="sl-SI" b="1" dirty="0" err="1">
                <a:solidFill>
                  <a:schemeClr val="tx1">
                    <a:lumMod val="65000"/>
                    <a:lumOff val="35000"/>
                  </a:schemeClr>
                </a:solidFill>
                <a:latin typeface="Raleway" panose="020B0503030101060003" pitchFamily="34" charset="-18"/>
              </a:rPr>
              <a:t>single</a:t>
            </a:r>
            <a:r>
              <a:rPr lang="sl-SI" b="1" dirty="0">
                <a:solidFill>
                  <a:schemeClr val="tx1">
                    <a:lumMod val="65000"/>
                    <a:lumOff val="35000"/>
                  </a:schemeClr>
                </a:solidFill>
                <a:latin typeface="Raleway" panose="020B0503030101060003" pitchFamily="34" charset="-18"/>
              </a:rPr>
              <a:t> </a:t>
            </a:r>
            <a:r>
              <a:rPr lang="sl-SI" b="1" dirty="0" err="1">
                <a:solidFill>
                  <a:schemeClr val="tx1">
                    <a:lumMod val="65000"/>
                    <a:lumOff val="35000"/>
                  </a:schemeClr>
                </a:solidFill>
                <a:latin typeface="Raleway" panose="020B0503030101060003" pitchFamily="34" charset="-18"/>
              </a:rPr>
              <a:t>score</a:t>
            </a:r>
            <a:r>
              <a:rPr lang="sl-SI" b="1" dirty="0">
                <a:solidFill>
                  <a:schemeClr val="tx1">
                    <a:lumMod val="65000"/>
                    <a:lumOff val="35000"/>
                  </a:schemeClr>
                </a:solidFill>
                <a:latin typeface="Raleway" panose="020B0503030101060003" pitchFamily="34" charset="-18"/>
              </a:rPr>
              <a:t>) ali prikaz v grafu.</a:t>
            </a:r>
            <a:endParaRPr lang="sl" b="1" dirty="0">
              <a:solidFill>
                <a:schemeClr val="tx1">
                  <a:lumMod val="65000"/>
                  <a:lumOff val="35000"/>
                </a:schemeClr>
              </a:solidFill>
              <a:latin typeface="Raleway" panose="020B0503030101060003" pitchFamily="34" charset="-18"/>
            </a:endParaRPr>
          </a:p>
        </p:txBody>
      </p:sp>
      <p:sp>
        <p:nvSpPr>
          <p:cNvPr id="4" name="Rettangolo 3">
            <a:extLst>
              <a:ext uri="{FF2B5EF4-FFF2-40B4-BE49-F238E27FC236}">
                <a16:creationId xmlns:a16="http://schemas.microsoft.com/office/drawing/2014/main" id="{8DE6F016-7765-9A45-9F7B-E80936F49FF8}"/>
              </a:ext>
            </a:extLst>
          </p:cNvPr>
          <p:cNvSpPr/>
          <p:nvPr/>
        </p:nvSpPr>
        <p:spPr>
          <a:xfrm>
            <a:off x="5943600" y="6066148"/>
            <a:ext cx="6096000" cy="646331"/>
          </a:xfrm>
          <a:prstGeom prst="rect">
            <a:avLst/>
          </a:prstGeom>
          <a:solidFill>
            <a:srgbClr val="FFFF00"/>
          </a:solidFill>
        </p:spPr>
        <p:txBody>
          <a:bodyPr wrap="square">
            <a:spAutoFit/>
          </a:bodyPr>
          <a:lstStyle/>
          <a:p>
            <a:pPr algn="ctr"/>
            <a:r>
              <a:rPr lang="sl-SI" b="1" i="1" dirty="0">
                <a:solidFill>
                  <a:schemeClr val="tx1">
                    <a:lumMod val="65000"/>
                    <a:lumOff val="35000"/>
                  </a:schemeClr>
                </a:solidFill>
                <a:latin typeface="Raleway" panose="020B0503030101060003" pitchFamily="34" charset="-18"/>
              </a:rPr>
              <a:t>Ne moreš dobiti objektivnih faktorjev – „</a:t>
            </a:r>
            <a:r>
              <a:rPr lang="sl-SI" b="1" i="1" dirty="0" err="1">
                <a:solidFill>
                  <a:schemeClr val="tx1">
                    <a:lumMod val="65000"/>
                    <a:lumOff val="35000"/>
                  </a:schemeClr>
                </a:solidFill>
                <a:latin typeface="Raleway" panose="020B0503030101060003" pitchFamily="34" charset="-18"/>
              </a:rPr>
              <a:t>uteževanje</a:t>
            </a:r>
            <a:r>
              <a:rPr lang="sl-SI" b="1" i="1" dirty="0">
                <a:solidFill>
                  <a:schemeClr val="tx1">
                    <a:lumMod val="65000"/>
                    <a:lumOff val="35000"/>
                  </a:schemeClr>
                </a:solidFill>
                <a:latin typeface="Raleway" panose="020B0503030101060003" pitchFamily="34" charset="-18"/>
              </a:rPr>
              <a:t> vključuje vrednostne odločitve“ (po ISO)</a:t>
            </a:r>
            <a:endParaRPr lang="en-GB" dirty="0">
              <a:solidFill>
                <a:schemeClr val="tx1">
                  <a:lumMod val="65000"/>
                  <a:lumOff val="35000"/>
                </a:schemeClr>
              </a:solidFill>
              <a:latin typeface="Raleway" panose="020B0503030101060003" pitchFamily="34" charset="-18"/>
            </a:endParaRPr>
          </a:p>
        </p:txBody>
      </p:sp>
      <p:sp>
        <p:nvSpPr>
          <p:cNvPr id="10" name="TextBox 5">
            <a:extLst>
              <a:ext uri="{FF2B5EF4-FFF2-40B4-BE49-F238E27FC236}">
                <a16:creationId xmlns:a16="http://schemas.microsoft.com/office/drawing/2014/main" id="{84A70253-2A48-438E-B367-630F4D4A6792}"/>
              </a:ext>
            </a:extLst>
          </p:cNvPr>
          <p:cNvSpPr txBox="1"/>
          <p:nvPr/>
        </p:nvSpPr>
        <p:spPr>
          <a:xfrm>
            <a:off x="1100104" y="1379861"/>
            <a:ext cx="3467100" cy="400110"/>
          </a:xfrm>
          <a:prstGeom prst="rect">
            <a:avLst/>
          </a:prstGeom>
          <a:noFill/>
        </p:spPr>
        <p:txBody>
          <a:bodyPr wrap="square" rtlCol="0">
            <a:spAutoFit/>
          </a:bodyPr>
          <a:lstStyle/>
          <a:p>
            <a:r>
              <a:rPr lang="sl-SI" sz="2000" dirty="0">
                <a:solidFill>
                  <a:schemeClr val="tx1">
                    <a:lumMod val="65000"/>
                    <a:lumOff val="35000"/>
                  </a:schemeClr>
                </a:solidFill>
                <a:latin typeface="Raleway" panose="020B0503030101060003" pitchFamily="34" charset="-18"/>
              </a:rPr>
              <a:t>Po standardu ISO 14040–44</a:t>
            </a:r>
            <a:endParaRPr lang="en-GB" sz="2000" dirty="0">
              <a:solidFill>
                <a:schemeClr val="tx1">
                  <a:lumMod val="65000"/>
                  <a:lumOff val="35000"/>
                </a:schemeClr>
              </a:solidFill>
              <a:latin typeface="Raleway" panose="020B0503030101060003" pitchFamily="34" charset="-18"/>
            </a:endParaRPr>
          </a:p>
        </p:txBody>
      </p:sp>
      <p:sp>
        <p:nvSpPr>
          <p:cNvPr id="11" name="Freccia curva 16">
            <a:extLst>
              <a:ext uri="{FF2B5EF4-FFF2-40B4-BE49-F238E27FC236}">
                <a16:creationId xmlns:a16="http://schemas.microsoft.com/office/drawing/2014/main" id="{78FFCF6E-D183-4906-9A6C-DA48AE2F0E53}"/>
              </a:ext>
            </a:extLst>
          </p:cNvPr>
          <p:cNvSpPr/>
          <p:nvPr/>
        </p:nvSpPr>
        <p:spPr>
          <a:xfrm flipV="1">
            <a:off x="4724400" y="4953000"/>
            <a:ext cx="1066800" cy="685800"/>
          </a:xfrm>
          <a:prstGeom prst="bentArrow">
            <a:avLst>
              <a:gd name="adj1" fmla="val 15741"/>
              <a:gd name="adj2" fmla="val 18519"/>
              <a:gd name="adj3" fmla="val 25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latin typeface="Raleway" panose="020B0503030101060003" pitchFamily="34" charset="-18"/>
            </a:endParaRPr>
          </a:p>
        </p:txBody>
      </p:sp>
      <p:sp>
        <p:nvSpPr>
          <p:cNvPr id="9" name="Rettangolo 11">
            <a:extLst>
              <a:ext uri="{FF2B5EF4-FFF2-40B4-BE49-F238E27FC236}">
                <a16:creationId xmlns:a16="http://schemas.microsoft.com/office/drawing/2014/main" id="{25FD502E-3DB1-46B5-BE3E-8578174D3F78}"/>
              </a:ext>
            </a:extLst>
          </p:cNvPr>
          <p:cNvSpPr/>
          <p:nvPr/>
        </p:nvSpPr>
        <p:spPr>
          <a:xfrm>
            <a:off x="1102895" y="2592136"/>
            <a:ext cx="10058400" cy="2862322"/>
          </a:xfrm>
          <a:prstGeom prst="rect">
            <a:avLst/>
          </a:prstGeom>
        </p:spPr>
        <p:txBody>
          <a:bodyPr wrap="square">
            <a:spAutoFit/>
          </a:bodyPr>
          <a:lstStyle/>
          <a:p>
            <a:r>
              <a:rPr lang="sl-SI" dirty="0">
                <a:solidFill>
                  <a:schemeClr val="tx1">
                    <a:lumMod val="65000"/>
                    <a:lumOff val="35000"/>
                  </a:schemeClr>
                </a:solidFill>
                <a:latin typeface="Raleway" panose="020B0503030101060003" pitchFamily="34" charset="-18"/>
              </a:rPr>
              <a:t>Združevanje pomeni, da so različne kategorije vplivov organizirane (razvrščene) in razporejene.</a:t>
            </a:r>
          </a:p>
          <a:p>
            <a:endParaRPr lang="sl-SI" dirty="0">
              <a:solidFill>
                <a:schemeClr val="tx1">
                  <a:lumMod val="65000"/>
                  <a:lumOff val="35000"/>
                </a:schemeClr>
              </a:solidFill>
              <a:latin typeface="Raleway" panose="020B0503030101060003" pitchFamily="34" charset="-18"/>
            </a:endParaRPr>
          </a:p>
          <a:p>
            <a:r>
              <a:rPr lang="sl-SI" dirty="0">
                <a:solidFill>
                  <a:schemeClr val="tx1">
                    <a:lumMod val="65000"/>
                    <a:lumOff val="35000"/>
                  </a:schemeClr>
                </a:solidFill>
                <a:latin typeface="Raleway" panose="020B0503030101060003" pitchFamily="34" charset="-18"/>
              </a:rPr>
              <a:t>Pri </a:t>
            </a:r>
            <a:r>
              <a:rPr lang="sl-SI" dirty="0" err="1">
                <a:solidFill>
                  <a:schemeClr val="tx1">
                    <a:lumMod val="65000"/>
                    <a:lumOff val="35000"/>
                  </a:schemeClr>
                </a:solidFill>
                <a:latin typeface="Raleway" panose="020B0503030101060003" pitchFamily="34" charset="-18"/>
              </a:rPr>
              <a:t>uteževanju</a:t>
            </a:r>
            <a:r>
              <a:rPr lang="sl-SI" dirty="0">
                <a:solidFill>
                  <a:schemeClr val="tx1">
                    <a:lumMod val="65000"/>
                    <a:lumOff val="35000"/>
                  </a:schemeClr>
                </a:solidFill>
                <a:latin typeface="Raleway" panose="020B0503030101060003" pitchFamily="34" charset="-18"/>
              </a:rPr>
              <a:t> se (tipično normalizirani) rezultati kazalnikov za različne kategorije vplivov ali škod pomnožijo s specifičnim </a:t>
            </a:r>
            <a:r>
              <a:rPr lang="sl-SI" dirty="0" err="1">
                <a:solidFill>
                  <a:schemeClr val="tx1">
                    <a:lumMod val="65000"/>
                    <a:lumOff val="35000"/>
                  </a:schemeClr>
                </a:solidFill>
                <a:latin typeface="Raleway" panose="020B0503030101060003" pitchFamily="34" charset="-18"/>
              </a:rPr>
              <a:t>uteževalnim</a:t>
            </a:r>
            <a:r>
              <a:rPr lang="sl-SI" dirty="0">
                <a:solidFill>
                  <a:schemeClr val="tx1">
                    <a:lumMod val="65000"/>
                    <a:lumOff val="35000"/>
                  </a:schemeClr>
                </a:solidFill>
                <a:latin typeface="Raleway" panose="020B0503030101060003" pitchFamily="34" charset="-18"/>
              </a:rPr>
              <a:t> faktorjem. Ta naj bi odražal relativno pomembnost posameznih kategorij vplivov med seboj.</a:t>
            </a:r>
          </a:p>
          <a:p>
            <a:pPr marL="742950" lvl="1" indent="-285750">
              <a:buFont typeface="Arial" panose="020B0604020202020204" pitchFamily="34" charset="0"/>
              <a:buChar char="•"/>
            </a:pPr>
            <a:r>
              <a:rPr lang="sl-SI" dirty="0">
                <a:solidFill>
                  <a:schemeClr val="tx1">
                    <a:lumMod val="65000"/>
                    <a:lumOff val="35000"/>
                  </a:schemeClr>
                </a:solidFill>
                <a:latin typeface="Raleway" panose="020B0503030101060003" pitchFamily="34" charset="-18"/>
              </a:rPr>
              <a:t>Rezultati se postavijo v širši kontekst z drugimi vplivi</a:t>
            </a:r>
          </a:p>
          <a:p>
            <a:pPr marL="742950" lvl="1" indent="-285750">
              <a:buFont typeface="Arial" panose="020B0604020202020204" pitchFamily="34" charset="0"/>
              <a:buChar char="•"/>
            </a:pPr>
            <a:r>
              <a:rPr lang="sl-SI" dirty="0">
                <a:solidFill>
                  <a:schemeClr val="tx1">
                    <a:lumMod val="65000"/>
                    <a:lumOff val="35000"/>
                  </a:schemeClr>
                </a:solidFill>
                <a:latin typeface="Raleway" panose="020B0503030101060003" pitchFamily="34" charset="-18"/>
              </a:rPr>
              <a:t>Rezultati nimajo enot, zato jih lahko združimo v enotno primerjavo</a:t>
            </a:r>
            <a:r>
              <a:rPr lang="sl" dirty="0">
                <a:solidFill>
                  <a:schemeClr val="tx1">
                    <a:lumMod val="65000"/>
                    <a:lumOff val="35000"/>
                  </a:schemeClr>
                </a:solidFill>
                <a:latin typeface="Raleway" panose="020B0503030101060003" pitchFamily="34" charset="-18"/>
              </a:rPr>
              <a:t>Pri združevanju so različne kategorije vpliva organizirane (razvrščene) in razvrščene.</a:t>
            </a:r>
          </a:p>
          <a:p>
            <a:endParaRPr lang="en-GB" dirty="0">
              <a:latin typeface="Raleway" panose="020B0503030101060003" pitchFamily="34" charset="-18"/>
            </a:endParaRPr>
          </a:p>
        </p:txBody>
      </p:sp>
      <p:sp>
        <p:nvSpPr>
          <p:cNvPr id="13" name="Rettangolo 4">
            <a:extLst>
              <a:ext uri="{FF2B5EF4-FFF2-40B4-BE49-F238E27FC236}">
                <a16:creationId xmlns:a16="http://schemas.microsoft.com/office/drawing/2014/main" id="{5BA20FDD-5654-472B-8E34-0A51877F4C72}"/>
              </a:ext>
            </a:extLst>
          </p:cNvPr>
          <p:cNvSpPr/>
          <p:nvPr/>
        </p:nvSpPr>
        <p:spPr>
          <a:xfrm>
            <a:off x="1066800" y="1969366"/>
            <a:ext cx="4572000" cy="954107"/>
          </a:xfrm>
          <a:prstGeom prst="rect">
            <a:avLst/>
          </a:prstGeom>
        </p:spPr>
        <p:txBody>
          <a:bodyPr>
            <a:spAutoFit/>
          </a:bodyPr>
          <a:lstStyle/>
          <a:p>
            <a:r>
              <a:rPr lang="sl" sz="2800" dirty="0">
                <a:solidFill>
                  <a:srgbClr val="00B1F1"/>
                </a:solidFill>
                <a:latin typeface="Raleway" panose="020B0503030101060003" pitchFamily="34" charset="-18"/>
                <a:ea typeface="+mj-ea"/>
                <a:cs typeface="+mj-cs"/>
              </a:rPr>
              <a:t>Združevanje in ponderiranje</a:t>
            </a:r>
            <a:endParaRPr lang="it-IT" sz="2800" dirty="0">
              <a:solidFill>
                <a:srgbClr val="00B1F1"/>
              </a:solidFill>
              <a:latin typeface="Raleway" panose="020B0503030101060003" pitchFamily="34" charset="-18"/>
              <a:ea typeface="+mj-ea"/>
              <a:cs typeface="+mj-cs"/>
            </a:endParaRPr>
          </a:p>
        </p:txBody>
      </p:sp>
      <p:sp>
        <p:nvSpPr>
          <p:cNvPr id="6" name="Rechteck 131">
            <a:extLst>
              <a:ext uri="{FF2B5EF4-FFF2-40B4-BE49-F238E27FC236}">
                <a16:creationId xmlns:a16="http://schemas.microsoft.com/office/drawing/2014/main" id="{BAFE3D31-0226-E786-1862-770C518AC983}"/>
              </a:ext>
            </a:extLst>
          </p:cNvPr>
          <p:cNvSpPr/>
          <p:nvPr/>
        </p:nvSpPr>
        <p:spPr>
          <a:xfrm>
            <a:off x="4098926" y="6011862"/>
            <a:ext cx="2073275" cy="5715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l" sz="1600" dirty="0">
                <a:solidFill>
                  <a:srgbClr val="FF9900"/>
                </a:solidFill>
                <a:latin typeface="Raleway" panose="020B0503030101060003" pitchFamily="34" charset="-18"/>
              </a:rPr>
              <a:t>N</a:t>
            </a:r>
            <a:r>
              <a:rPr lang="en-GB" sz="1600" dirty="0">
                <a:solidFill>
                  <a:srgbClr val="FF9900"/>
                </a:solidFill>
                <a:latin typeface="Raleway" panose="020B0503030101060003" pitchFamily="34" charset="-18"/>
              </a:rPr>
              <a:t>I</a:t>
            </a:r>
            <a:endParaRPr lang="sl" sz="1600" dirty="0">
              <a:solidFill>
                <a:srgbClr val="FF9900"/>
              </a:solidFill>
              <a:latin typeface="Raleway" panose="020B0503030101060003" pitchFamily="34" charset="-18"/>
            </a:endParaRPr>
          </a:p>
          <a:p>
            <a:pPr>
              <a:defRPr/>
            </a:pPr>
            <a:r>
              <a:rPr lang="sl" sz="1600" dirty="0">
                <a:solidFill>
                  <a:srgbClr val="FF9900"/>
                </a:solidFill>
                <a:latin typeface="Raleway" panose="020B0503030101060003" pitchFamily="34" charset="-18"/>
              </a:rPr>
              <a:t>SKLADNO Z ISO</a:t>
            </a:r>
          </a:p>
        </p:txBody>
      </p:sp>
      <p:pic>
        <p:nvPicPr>
          <p:cNvPr id="7" name="Graphic 6" descr="Warning">
            <a:extLst>
              <a:ext uri="{FF2B5EF4-FFF2-40B4-BE49-F238E27FC236}">
                <a16:creationId xmlns:a16="http://schemas.microsoft.com/office/drawing/2014/main" id="{E8F74FC9-E90B-AC7D-FD93-4747472BAA2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1690" y="6074325"/>
            <a:ext cx="397272" cy="397272"/>
          </a:xfrm>
          <a:prstGeom prst="rect">
            <a:avLst/>
          </a:prstGeom>
        </p:spPr>
      </p:pic>
      <p:sp>
        <p:nvSpPr>
          <p:cNvPr id="8" name="Title 2">
            <a:extLst>
              <a:ext uri="{FF2B5EF4-FFF2-40B4-BE49-F238E27FC236}">
                <a16:creationId xmlns:a16="http://schemas.microsoft.com/office/drawing/2014/main" id="{C5DB3540-E2AF-2279-E21C-9C6787AD624A}"/>
              </a:ext>
            </a:extLst>
          </p:cNvPr>
          <p:cNvSpPr txBox="1">
            <a:spLocks/>
          </p:cNvSpPr>
          <p:nvPr/>
        </p:nvSpPr>
        <p:spPr>
          <a:xfrm>
            <a:off x="1066800" y="268704"/>
            <a:ext cx="108204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tx1">
                    <a:lumMod val="65000"/>
                    <a:lumOff val="35000"/>
                  </a:schemeClr>
                </a:solidFill>
                <a:latin typeface="Neo Sans Pro" panose="020B0504030504040204" pitchFamily="34" charset="0"/>
                <a:ea typeface="+mj-ea"/>
                <a:cs typeface="+mj-cs"/>
              </a:defRPr>
            </a:lvl1pPr>
          </a:lstStyle>
          <a:p>
            <a:r>
              <a:rPr lang="sl-SI" dirty="0">
                <a:latin typeface="Raleway" panose="020B0503030101060003" pitchFamily="34" charset="-18"/>
              </a:rPr>
              <a:t>Koraki ocenjevanja vplivov</a:t>
            </a:r>
            <a:endParaRPr lang="en-GB" dirty="0">
              <a:latin typeface="Raleway" panose="020B0503030101060003" pitchFamily="34" charset="-18"/>
            </a:endParaRPr>
          </a:p>
        </p:txBody>
      </p:sp>
    </p:spTree>
    <p:extLst>
      <p:ext uri="{BB962C8B-B14F-4D97-AF65-F5344CB8AC3E}">
        <p14:creationId xmlns:p14="http://schemas.microsoft.com/office/powerpoint/2010/main" val="396574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1" grpId="0" animBg="1"/>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74638"/>
            <a:ext cx="10972800" cy="1143000"/>
          </a:xfrm>
          <a:prstGeom prst="rect">
            <a:avLst/>
          </a:prstGeom>
        </p:spPr>
        <p:txBody>
          <a:bodyPr/>
          <a:lstStyle/>
          <a:p>
            <a:r>
              <a:rPr lang="sl-SI" dirty="0"/>
              <a:t>Koraki ocenjevanja vplivov</a:t>
            </a:r>
            <a:br>
              <a:rPr lang="sl-SI" dirty="0"/>
            </a:br>
            <a:endParaRPr lang="en-GB" dirty="0"/>
          </a:p>
        </p:txBody>
      </p:sp>
      <p:sp>
        <p:nvSpPr>
          <p:cNvPr id="10" name="TextBox 5">
            <a:extLst>
              <a:ext uri="{FF2B5EF4-FFF2-40B4-BE49-F238E27FC236}">
                <a16:creationId xmlns:a16="http://schemas.microsoft.com/office/drawing/2014/main" id="{84A70253-2A48-438E-B367-630F4D4A6792}"/>
              </a:ext>
            </a:extLst>
          </p:cNvPr>
          <p:cNvSpPr txBox="1"/>
          <p:nvPr/>
        </p:nvSpPr>
        <p:spPr>
          <a:xfrm>
            <a:off x="642904" y="1379861"/>
            <a:ext cx="3467100" cy="400110"/>
          </a:xfrm>
          <a:prstGeom prst="rect">
            <a:avLst/>
          </a:prstGeom>
          <a:noFill/>
        </p:spPr>
        <p:txBody>
          <a:bodyPr wrap="square" rtlCol="0">
            <a:spAutoFit/>
          </a:bodyPr>
          <a:lstStyle/>
          <a:p>
            <a:r>
              <a:rPr lang="sl" sz="2000" dirty="0">
                <a:solidFill>
                  <a:schemeClr val="tx1">
                    <a:lumMod val="65000"/>
                    <a:lumOff val="35000"/>
                  </a:schemeClr>
                </a:solidFill>
                <a:latin typeface="Raleway" panose="020B0503030101060003" pitchFamily="34" charset="-18"/>
              </a:rPr>
              <a:t>Po ISO 14040-44</a:t>
            </a:r>
            <a:endParaRPr lang="en-GB" sz="2000" dirty="0">
              <a:solidFill>
                <a:schemeClr val="tx1">
                  <a:lumMod val="65000"/>
                  <a:lumOff val="35000"/>
                </a:schemeClr>
              </a:solidFill>
              <a:latin typeface="Raleway" panose="020B0503030101060003" pitchFamily="34" charset="-18"/>
            </a:endParaRPr>
          </a:p>
        </p:txBody>
      </p:sp>
      <p:sp>
        <p:nvSpPr>
          <p:cNvPr id="13" name="Rettangolo 4">
            <a:extLst>
              <a:ext uri="{FF2B5EF4-FFF2-40B4-BE49-F238E27FC236}">
                <a16:creationId xmlns:a16="http://schemas.microsoft.com/office/drawing/2014/main" id="{5BA20FDD-5654-472B-8E34-0A51877F4C72}"/>
              </a:ext>
            </a:extLst>
          </p:cNvPr>
          <p:cNvSpPr/>
          <p:nvPr/>
        </p:nvSpPr>
        <p:spPr>
          <a:xfrm>
            <a:off x="609600" y="1969366"/>
            <a:ext cx="4572000" cy="954107"/>
          </a:xfrm>
          <a:prstGeom prst="rect">
            <a:avLst/>
          </a:prstGeom>
        </p:spPr>
        <p:txBody>
          <a:bodyPr>
            <a:spAutoFit/>
          </a:bodyPr>
          <a:lstStyle/>
          <a:p>
            <a:r>
              <a:rPr lang="sl" sz="2800" dirty="0">
                <a:solidFill>
                  <a:srgbClr val="00B1F1"/>
                </a:solidFill>
                <a:latin typeface="Raleway" panose="020B0503030101060003" pitchFamily="34" charset="-18"/>
                <a:ea typeface="+mj-ea"/>
                <a:cs typeface="+mj-cs"/>
              </a:rPr>
              <a:t>Združevanje in ponderiranje</a:t>
            </a:r>
            <a:endParaRPr lang="it-IT" sz="2800" dirty="0">
              <a:solidFill>
                <a:srgbClr val="00B1F1"/>
              </a:solidFill>
              <a:latin typeface="Raleway" panose="020B0503030101060003" pitchFamily="34" charset="-18"/>
              <a:ea typeface="+mj-ea"/>
              <a:cs typeface="+mj-cs"/>
            </a:endParaRPr>
          </a:p>
        </p:txBody>
      </p:sp>
      <p:pic>
        <p:nvPicPr>
          <p:cNvPr id="6" name="Picture 5">
            <a:extLst>
              <a:ext uri="{FF2B5EF4-FFF2-40B4-BE49-F238E27FC236}">
                <a16:creationId xmlns:a16="http://schemas.microsoft.com/office/drawing/2014/main" id="{85240492-E66B-E243-A350-954266D199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1600" y="1676400"/>
            <a:ext cx="6106781" cy="4400760"/>
          </a:xfrm>
          <a:prstGeom prst="rect">
            <a:avLst/>
          </a:prstGeom>
        </p:spPr>
      </p:pic>
    </p:spTree>
    <p:extLst>
      <p:ext uri="{BB962C8B-B14F-4D97-AF65-F5344CB8AC3E}">
        <p14:creationId xmlns:p14="http://schemas.microsoft.com/office/powerpoint/2010/main" val="6400352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 Placeholder 1"/>
          <p:cNvSpPr>
            <a:spLocks noGrp="1"/>
          </p:cNvSpPr>
          <p:nvPr>
            <p:ph type="body" sz="quarter" idx="4294967295"/>
          </p:nvPr>
        </p:nvSpPr>
        <p:spPr>
          <a:xfrm>
            <a:off x="914400" y="1524000"/>
            <a:ext cx="11074400" cy="3198812"/>
          </a:xfrm>
          <a:prstGeom prst="rect">
            <a:avLst/>
          </a:prstGeom>
        </p:spPr>
        <p:txBody>
          <a:bodyPr/>
          <a:lstStyle/>
          <a:p>
            <a:pPr>
              <a:buClr>
                <a:schemeClr val="tx1">
                  <a:lumMod val="65000"/>
                  <a:lumOff val="35000"/>
                </a:schemeClr>
              </a:buClr>
            </a:pPr>
            <a:r>
              <a:rPr lang="sl" dirty="0">
                <a:solidFill>
                  <a:schemeClr val="tx1">
                    <a:lumMod val="65000"/>
                    <a:lumOff val="35000"/>
                  </a:schemeClr>
                </a:solidFill>
                <a:latin typeface="Raleway" panose="020B0503030101060003" pitchFamily="34" charset="-18"/>
              </a:rPr>
              <a:t>Identifikacija pomembnih težav / žarišč na podlagi rezultatov LCI in LCIA</a:t>
            </a:r>
          </a:p>
          <a:p>
            <a:endParaRPr lang="en-US" dirty="0">
              <a:solidFill>
                <a:schemeClr val="tx1">
                  <a:lumMod val="65000"/>
                  <a:lumOff val="35000"/>
                </a:schemeClr>
              </a:solidFill>
              <a:latin typeface="Raleway" panose="020B0503030101060003" pitchFamily="34" charset="-18"/>
            </a:endParaRPr>
          </a:p>
          <a:p>
            <a:pPr>
              <a:buClr>
                <a:schemeClr val="tx1">
                  <a:lumMod val="65000"/>
                  <a:lumOff val="35000"/>
                </a:schemeClr>
              </a:buClr>
            </a:pPr>
            <a:r>
              <a:rPr lang="sl" dirty="0">
                <a:solidFill>
                  <a:schemeClr val="tx1">
                    <a:lumMod val="65000"/>
                    <a:lumOff val="35000"/>
                  </a:schemeClr>
                </a:solidFill>
                <a:latin typeface="Raleway" panose="020B0503030101060003" pitchFamily="34" charset="-18"/>
              </a:rPr>
              <a:t>Analiza občutljivosti</a:t>
            </a:r>
          </a:p>
          <a:p>
            <a:endParaRPr lang="en-US" dirty="0">
              <a:solidFill>
                <a:schemeClr val="tx1">
                  <a:lumMod val="65000"/>
                  <a:lumOff val="35000"/>
                </a:schemeClr>
              </a:solidFill>
              <a:latin typeface="Raleway" panose="020B0503030101060003" pitchFamily="34" charset="-18"/>
            </a:endParaRPr>
          </a:p>
          <a:p>
            <a:pPr>
              <a:buClr>
                <a:schemeClr val="tx1">
                  <a:lumMod val="65000"/>
                  <a:lumOff val="35000"/>
                </a:schemeClr>
              </a:buClr>
            </a:pPr>
            <a:r>
              <a:rPr lang="sl" dirty="0">
                <a:solidFill>
                  <a:schemeClr val="tx1">
                    <a:lumMod val="65000"/>
                    <a:lumOff val="35000"/>
                  </a:schemeClr>
                </a:solidFill>
                <a:latin typeface="Raleway" panose="020B0503030101060003" pitchFamily="34" charset="-18"/>
              </a:rPr>
              <a:t>Preverjanja popolnosti in doslednosti</a:t>
            </a:r>
          </a:p>
          <a:p>
            <a:endParaRPr lang="en-US" dirty="0">
              <a:solidFill>
                <a:schemeClr val="tx1">
                  <a:lumMod val="65000"/>
                  <a:lumOff val="35000"/>
                </a:schemeClr>
              </a:solidFill>
              <a:latin typeface="Raleway" panose="020B0503030101060003" pitchFamily="34" charset="-18"/>
            </a:endParaRPr>
          </a:p>
          <a:p>
            <a:pPr>
              <a:buClr>
                <a:schemeClr val="tx1">
                  <a:lumMod val="65000"/>
                  <a:lumOff val="35000"/>
                </a:schemeClr>
              </a:buClr>
            </a:pPr>
            <a:r>
              <a:rPr lang="sl" dirty="0">
                <a:solidFill>
                  <a:schemeClr val="tx1">
                    <a:lumMod val="65000"/>
                    <a:lumOff val="35000"/>
                  </a:schemeClr>
                </a:solidFill>
                <a:latin typeface="Raleway" panose="020B0503030101060003" pitchFamily="34" charset="-18"/>
              </a:rPr>
              <a:t>Zaključki/Omejitve/Priporočila</a:t>
            </a:r>
          </a:p>
          <a:p>
            <a:endParaRPr lang="en-GB" dirty="0">
              <a:latin typeface="Raleway" panose="020B0503030101060003" pitchFamily="34" charset="-18"/>
            </a:endParaRPr>
          </a:p>
        </p:txBody>
      </p:sp>
      <p:sp>
        <p:nvSpPr>
          <p:cNvPr id="5" name="Title 4"/>
          <p:cNvSpPr>
            <a:spLocks noGrp="1"/>
          </p:cNvSpPr>
          <p:nvPr>
            <p:ph type="title" idx="4294967295"/>
          </p:nvPr>
        </p:nvSpPr>
        <p:spPr>
          <a:xfrm>
            <a:off x="914400" y="274638"/>
            <a:ext cx="10058400" cy="1143000"/>
          </a:xfrm>
          <a:prstGeom prst="rect">
            <a:avLst/>
          </a:prstGeom>
        </p:spPr>
        <p:txBody>
          <a:bodyPr/>
          <a:lstStyle/>
          <a:p>
            <a:r>
              <a:rPr lang="sl" dirty="0"/>
              <a:t>4. </a:t>
            </a:r>
            <a:r>
              <a:rPr lang="sl-SI" dirty="0"/>
              <a:t>Interpretacija</a:t>
            </a:r>
            <a:endParaRPr lang="sl" dirty="0"/>
          </a:p>
        </p:txBody>
      </p:sp>
      <p:grpSp>
        <p:nvGrpSpPr>
          <p:cNvPr id="63" name="Group 62"/>
          <p:cNvGrpSpPr>
            <a:grpSpLocks noChangeAspect="1"/>
          </p:cNvGrpSpPr>
          <p:nvPr/>
        </p:nvGrpSpPr>
        <p:grpSpPr>
          <a:xfrm>
            <a:off x="8076184" y="2971800"/>
            <a:ext cx="3486744" cy="2485797"/>
            <a:chOff x="1691680" y="1844824"/>
            <a:chExt cx="5904656" cy="4209593"/>
          </a:xfrm>
        </p:grpSpPr>
        <p:pic>
          <p:nvPicPr>
            <p:cNvPr id="6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91680" y="1844824"/>
              <a:ext cx="5904656" cy="4209593"/>
            </a:xfrm>
            <a:prstGeom prst="rect">
              <a:avLst/>
            </a:prstGeom>
            <a:noFill/>
            <a:ln w="9525">
              <a:noFill/>
              <a:miter lim="800000"/>
              <a:headEnd/>
              <a:tailEnd/>
            </a:ln>
          </p:spPr>
        </p:pic>
        <p:sp>
          <p:nvSpPr>
            <p:cNvPr id="68" name="Rounded Rectangle 67"/>
            <p:cNvSpPr/>
            <p:nvPr/>
          </p:nvSpPr>
          <p:spPr>
            <a:xfrm>
              <a:off x="3633936" y="2302024"/>
              <a:ext cx="1066800" cy="3352799"/>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aleway" panose="020B0503030101060003" pitchFamily="34" charset="-18"/>
              </a:endParaRPr>
            </a:p>
          </p:txBody>
        </p:sp>
      </p:grpSp>
    </p:spTree>
    <p:extLst>
      <p:ext uri="{BB962C8B-B14F-4D97-AF65-F5344CB8AC3E}">
        <p14:creationId xmlns:p14="http://schemas.microsoft.com/office/powerpoint/2010/main" val="707828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3357A-C95E-96AB-142E-1351940E7F6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962400" y="1752600"/>
            <a:ext cx="6262612" cy="3352800"/>
          </a:xfrm>
          <a:prstGeom prst="rect">
            <a:avLst/>
          </a:prstGeom>
          <a:effectLst>
            <a:reflection blurRad="6350" stA="50000" endA="300" endPos="55000" dir="5400000" sy="-100000" algn="bl" rotWithShape="0"/>
          </a:effectLst>
          <a:scene3d>
            <a:camera prst="perspectiveHeroicExtremeLeftFacing"/>
            <a:lightRig rig="threePt" dir="t"/>
          </a:scene3d>
        </p:spPr>
      </p:pic>
      <p:sp>
        <p:nvSpPr>
          <p:cNvPr id="6" name="Abgerundetes Rechteck 5"/>
          <p:cNvSpPr/>
          <p:nvPr/>
        </p:nvSpPr>
        <p:spPr>
          <a:xfrm>
            <a:off x="1676400" y="2569369"/>
            <a:ext cx="4714875" cy="1719262"/>
          </a:xfrm>
          <a:prstGeom prst="roundRect">
            <a:avLst>
              <a:gd name="adj" fmla="val 6287"/>
            </a:avLst>
          </a:prstGeom>
          <a:solidFill>
            <a:srgbClr val="7EB34D">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3600" dirty="0">
                <a:solidFill>
                  <a:schemeClr val="bg1"/>
                </a:solidFill>
                <a:latin typeface="Raleway" panose="020B0503030101060003" pitchFamily="34" charset="-18"/>
              </a:rPr>
              <a:t>Ocena življenjskega cikla</a:t>
            </a:r>
            <a:endParaRPr lang="de-DE" dirty="0">
              <a:solidFill>
                <a:schemeClr val="bg1"/>
              </a:solidFill>
              <a:latin typeface="Raleway" panose="020B0503030101060003" pitchFamily="34" charset="-18"/>
            </a:endParaRPr>
          </a:p>
        </p:txBody>
      </p:sp>
      <p:sp>
        <p:nvSpPr>
          <p:cNvPr id="2" name="Textfeld 1"/>
          <p:cNvSpPr txBox="1"/>
          <p:nvPr/>
        </p:nvSpPr>
        <p:spPr>
          <a:xfrm>
            <a:off x="1846385" y="5470769"/>
            <a:ext cx="184666" cy="369332"/>
          </a:xfrm>
          <a:prstGeom prst="rect">
            <a:avLst/>
          </a:prstGeom>
          <a:noFill/>
        </p:spPr>
        <p:txBody>
          <a:bodyPr wrap="none" rtlCol="0">
            <a:spAutoFit/>
          </a:bodyPr>
          <a:lstStyle/>
          <a:p>
            <a:endParaRPr lang="de-DE" dirty="0">
              <a:latin typeface="Raleway" panose="020B0503030101060003" pitchFamily="34" charset="-18"/>
            </a:endParaRPr>
          </a:p>
        </p:txBody>
      </p:sp>
    </p:spTree>
    <p:extLst>
      <p:ext uri="{BB962C8B-B14F-4D97-AF65-F5344CB8AC3E}">
        <p14:creationId xmlns:p14="http://schemas.microsoft.com/office/powerpoint/2010/main" val="1688389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117600" y="1858963"/>
            <a:ext cx="11074400" cy="3932237"/>
          </a:xfrm>
          <a:prstGeom prst="rect">
            <a:avLst/>
          </a:prstGeom>
        </p:spPr>
        <p:txBody>
          <a:bodyPr>
            <a:normAutofit fontScale="92500"/>
          </a:bodyPr>
          <a:lstStyle/>
          <a:p>
            <a:pPr>
              <a:buClr>
                <a:schemeClr val="tx1">
                  <a:lumMod val="65000"/>
                  <a:lumOff val="35000"/>
                </a:schemeClr>
              </a:buClr>
            </a:pPr>
            <a:r>
              <a:rPr lang="sl-SI" dirty="0">
                <a:solidFill>
                  <a:schemeClr val="tx1">
                    <a:lumMod val="65000"/>
                    <a:lumOff val="35000"/>
                  </a:schemeClr>
                </a:solidFill>
                <a:latin typeface="Raleway" panose="020B0503030101060003" pitchFamily="34" charset="-18"/>
              </a:rPr>
              <a:t>Nekatere ključne točke modeliranja</a:t>
            </a:r>
          </a:p>
          <a:p>
            <a:pPr>
              <a:buClr>
                <a:schemeClr val="tx1">
                  <a:lumMod val="65000"/>
                  <a:lumOff val="35000"/>
                </a:schemeClr>
              </a:buClr>
            </a:pPr>
            <a:r>
              <a:rPr lang="sl-SI" dirty="0">
                <a:solidFill>
                  <a:schemeClr val="tx1">
                    <a:lumMod val="65000"/>
                    <a:lumOff val="35000"/>
                  </a:schemeClr>
                </a:solidFill>
                <a:latin typeface="Raleway" panose="020B0503030101060003" pitchFamily="34" charset="-18"/>
              </a:rPr>
              <a:t>Zbiranje podatkov</a:t>
            </a:r>
          </a:p>
          <a:p>
            <a:pPr>
              <a:buClr>
                <a:schemeClr val="tx1">
                  <a:lumMod val="65000"/>
                  <a:lumOff val="35000"/>
                </a:schemeClr>
              </a:buClr>
            </a:pPr>
            <a:r>
              <a:rPr lang="sl-SI" dirty="0">
                <a:solidFill>
                  <a:schemeClr val="tx1">
                    <a:lumMod val="65000"/>
                    <a:lumOff val="35000"/>
                  </a:schemeClr>
                </a:solidFill>
                <a:latin typeface="Raleway" panose="020B0503030101060003" pitchFamily="34" charset="-18"/>
              </a:rPr>
              <a:t>Določitev sistemske meje</a:t>
            </a:r>
          </a:p>
          <a:p>
            <a:pPr>
              <a:buClr>
                <a:schemeClr val="tx1">
                  <a:lumMod val="65000"/>
                  <a:lumOff val="35000"/>
                </a:schemeClr>
              </a:buClr>
            </a:pPr>
            <a:r>
              <a:rPr lang="sl-SI" dirty="0">
                <a:solidFill>
                  <a:schemeClr val="tx1">
                    <a:lumMod val="65000"/>
                    <a:lumOff val="35000"/>
                  </a:schemeClr>
                </a:solidFill>
                <a:latin typeface="Raleway" panose="020B0503030101060003" pitchFamily="34" charset="-18"/>
              </a:rPr>
              <a:t>Ocena okoljskih in družbenih vplivov</a:t>
            </a:r>
          </a:p>
          <a:p>
            <a:pPr lvl="1"/>
            <a:r>
              <a:rPr lang="sl-SI" dirty="0">
                <a:solidFill>
                  <a:schemeClr val="tx1">
                    <a:lumMod val="65000"/>
                    <a:lumOff val="35000"/>
                  </a:schemeClr>
                </a:solidFill>
                <a:latin typeface="Raleway" panose="020B0503030101060003" pitchFamily="34" charset="-18"/>
              </a:rPr>
              <a:t>Določitev ekvivalentov (npr. CO₂ ekvivalenti / metoda ocenjevanja vplivov)</a:t>
            </a:r>
          </a:p>
          <a:p>
            <a:pPr lvl="1"/>
            <a:r>
              <a:rPr lang="sl-SI" dirty="0">
                <a:solidFill>
                  <a:schemeClr val="tx1">
                    <a:lumMod val="65000"/>
                    <a:lumOff val="35000"/>
                  </a:schemeClr>
                </a:solidFill>
                <a:latin typeface="Raleway" panose="020B0503030101060003" pitchFamily="34" charset="-18"/>
              </a:rPr>
              <a:t>Upoštevanje regionalnih posebnosti</a:t>
            </a:r>
          </a:p>
          <a:p>
            <a:pPr lvl="1"/>
            <a:r>
              <a:rPr lang="sl-SI" dirty="0">
                <a:solidFill>
                  <a:schemeClr val="tx1">
                    <a:lumMod val="65000"/>
                    <a:lumOff val="35000"/>
                  </a:schemeClr>
                </a:solidFill>
                <a:latin typeface="Raleway" panose="020B0503030101060003" pitchFamily="34" charset="-18"/>
              </a:rPr>
              <a:t>Vrednotenje rezultatov (npr. podnebne spremembe v primerjavi z </a:t>
            </a:r>
            <a:r>
              <a:rPr lang="sl-SI" dirty="0" err="1">
                <a:solidFill>
                  <a:schemeClr val="tx1">
                    <a:lumMod val="65000"/>
                    <a:lumOff val="35000"/>
                  </a:schemeClr>
                </a:solidFill>
                <a:latin typeface="Raleway" panose="020B0503030101060003" pitchFamily="34" charset="-18"/>
              </a:rPr>
              <a:t>ekotoksičnostjo</a:t>
            </a:r>
            <a:r>
              <a:rPr lang="sl-SI" dirty="0">
                <a:solidFill>
                  <a:schemeClr val="tx1">
                    <a:lumMod val="65000"/>
                    <a:lumOff val="35000"/>
                  </a:schemeClr>
                </a:solidFill>
                <a:latin typeface="Raleway" panose="020B0503030101060003" pitchFamily="34" charset="-18"/>
              </a:rPr>
              <a:t>)</a:t>
            </a:r>
          </a:p>
          <a:p>
            <a:pPr>
              <a:buClr>
                <a:schemeClr val="tx1">
                  <a:lumMod val="65000"/>
                  <a:lumOff val="35000"/>
                </a:schemeClr>
              </a:buClr>
            </a:pPr>
            <a:r>
              <a:rPr lang="sl-SI" dirty="0">
                <a:solidFill>
                  <a:schemeClr val="tx1">
                    <a:lumMod val="65000"/>
                    <a:lumOff val="35000"/>
                  </a:schemeClr>
                </a:solidFill>
                <a:latin typeface="Raleway" panose="020B0503030101060003" pitchFamily="34" charset="-18"/>
              </a:rPr>
              <a:t>Obravnava stranskih proizvodov</a:t>
            </a:r>
            <a:endParaRPr lang="sl" dirty="0">
              <a:solidFill>
                <a:schemeClr val="tx1">
                  <a:lumMod val="65000"/>
                  <a:lumOff val="35000"/>
                </a:schemeClr>
              </a:solidFill>
              <a:latin typeface="Raleway" panose="020B0503030101060003" pitchFamily="34" charset="-18"/>
            </a:endParaRPr>
          </a:p>
        </p:txBody>
      </p:sp>
      <p:sp>
        <p:nvSpPr>
          <p:cNvPr id="3" name="Title 2"/>
          <p:cNvSpPr>
            <a:spLocks noGrp="1"/>
          </p:cNvSpPr>
          <p:nvPr>
            <p:ph type="title" idx="4294967295"/>
          </p:nvPr>
        </p:nvSpPr>
        <p:spPr>
          <a:xfrm>
            <a:off x="0" y="274638"/>
            <a:ext cx="10972800" cy="1477962"/>
          </a:xfrm>
          <a:prstGeom prst="rect">
            <a:avLst/>
          </a:prstGeom>
        </p:spPr>
        <p:txBody>
          <a:bodyPr/>
          <a:lstStyle/>
          <a:p>
            <a:r>
              <a:rPr lang="sl-SI" dirty="0"/>
              <a:t>Nekatere ključne točke modeliranja</a:t>
            </a:r>
            <a:endParaRPr lang="en-GB" dirty="0"/>
          </a:p>
        </p:txBody>
      </p:sp>
    </p:spTree>
    <p:extLst>
      <p:ext uri="{BB962C8B-B14F-4D97-AF65-F5344CB8AC3E}">
        <p14:creationId xmlns:p14="http://schemas.microsoft.com/office/powerpoint/2010/main" val="2639113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117600" y="1676400"/>
            <a:ext cx="11074400" cy="4724400"/>
          </a:xfrm>
          <a:prstGeom prst="rect">
            <a:avLst/>
          </a:prstGeom>
        </p:spPr>
        <p:txBody>
          <a:bodyPr>
            <a:normAutofit fontScale="92500" lnSpcReduction="20000"/>
          </a:bodyPr>
          <a:lstStyle/>
          <a:p>
            <a:pPr>
              <a:buClr>
                <a:schemeClr val="tx1">
                  <a:lumMod val="65000"/>
                  <a:lumOff val="35000"/>
                </a:schemeClr>
              </a:buClr>
            </a:pPr>
            <a:r>
              <a:rPr lang="sl-SI" dirty="0">
                <a:solidFill>
                  <a:schemeClr val="tx1">
                    <a:lumMod val="65000"/>
                    <a:lumOff val="35000"/>
                  </a:schemeClr>
                </a:solidFill>
                <a:latin typeface="Raleway" panose="020B0503030101060003" pitchFamily="34" charset="-18"/>
              </a:rPr>
              <a:t>Implementacija je dolgotrajna (odvisna od meja sistema, števila procesov v ospredju, intenzivnosti zbiranja podatkov ipd.)</a:t>
            </a:r>
            <a:br>
              <a:rPr lang="sl-SI" dirty="0">
                <a:solidFill>
                  <a:schemeClr val="tx1">
                    <a:lumMod val="65000"/>
                    <a:lumOff val="35000"/>
                  </a:schemeClr>
                </a:solidFill>
                <a:latin typeface="Raleway" panose="020B0503030101060003" pitchFamily="34" charset="-18"/>
              </a:rPr>
            </a:br>
            <a:r>
              <a:rPr lang="sl-SI" dirty="0">
                <a:solidFill>
                  <a:schemeClr val="tx1">
                    <a:lumMod val="65000"/>
                    <a:lumOff val="35000"/>
                  </a:schemeClr>
                </a:solidFill>
                <a:latin typeface="Raleway" panose="020B0503030101060003" pitchFamily="34" charset="-18"/>
              </a:rPr>
              <a:t>→ A vendar: pojavljajo se možnosti avtomatizacije</a:t>
            </a:r>
          </a:p>
          <a:p>
            <a:pPr>
              <a:buClr>
                <a:schemeClr val="tx1">
                  <a:lumMod val="65000"/>
                  <a:lumOff val="35000"/>
                </a:schemeClr>
              </a:buClr>
            </a:pPr>
            <a:endParaRPr lang="sl-SI" dirty="0">
              <a:solidFill>
                <a:schemeClr val="tx1">
                  <a:lumMod val="65000"/>
                  <a:lumOff val="35000"/>
                </a:schemeClr>
              </a:solidFill>
              <a:latin typeface="Raleway" panose="020B0503030101060003" pitchFamily="34" charset="-18"/>
            </a:endParaRPr>
          </a:p>
          <a:p>
            <a:pPr>
              <a:buClr>
                <a:schemeClr val="tx1">
                  <a:lumMod val="65000"/>
                  <a:lumOff val="35000"/>
                </a:schemeClr>
              </a:buClr>
            </a:pPr>
            <a:r>
              <a:rPr lang="sl-SI" dirty="0">
                <a:solidFill>
                  <a:schemeClr val="tx1">
                    <a:lumMod val="65000"/>
                    <a:lumOff val="35000"/>
                  </a:schemeClr>
                </a:solidFill>
                <a:latin typeface="Raleway" panose="020B0503030101060003" pitchFamily="34" charset="-18"/>
              </a:rPr>
              <a:t>Obravnavajo se le možni vplivi</a:t>
            </a:r>
          </a:p>
          <a:p>
            <a:pPr>
              <a:buClr>
                <a:schemeClr val="tx1">
                  <a:lumMod val="65000"/>
                  <a:lumOff val="35000"/>
                </a:schemeClr>
              </a:buClr>
            </a:pPr>
            <a:endParaRPr lang="sl-SI" dirty="0">
              <a:solidFill>
                <a:schemeClr val="tx1">
                  <a:lumMod val="65000"/>
                  <a:lumOff val="35000"/>
                </a:schemeClr>
              </a:solidFill>
              <a:latin typeface="Raleway" panose="020B0503030101060003" pitchFamily="34" charset="-18"/>
            </a:endParaRPr>
          </a:p>
          <a:p>
            <a:pPr>
              <a:buClr>
                <a:schemeClr val="tx1">
                  <a:lumMod val="65000"/>
                  <a:lumOff val="35000"/>
                </a:schemeClr>
              </a:buClr>
            </a:pPr>
            <a:r>
              <a:rPr lang="sl-SI" dirty="0">
                <a:solidFill>
                  <a:schemeClr val="tx1">
                    <a:lumMod val="65000"/>
                    <a:lumOff val="35000"/>
                  </a:schemeClr>
                </a:solidFill>
                <a:latin typeface="Raleway" panose="020B0503030101060003" pitchFamily="34" charset="-18"/>
              </a:rPr>
              <a:t>Potrebno je sprejeti številne predpostavke in odločitve (funkcionalna enota, meje sistema, metode dodelitve, življenjska doba strojev, vedenje uporabnikov – pravilna uporaba, odlaganje?)</a:t>
            </a:r>
            <a:br>
              <a:rPr lang="sl-SI" dirty="0">
                <a:solidFill>
                  <a:schemeClr val="tx1">
                    <a:lumMod val="65000"/>
                    <a:lumOff val="35000"/>
                  </a:schemeClr>
                </a:solidFill>
                <a:latin typeface="Raleway" panose="020B0503030101060003" pitchFamily="34" charset="-18"/>
              </a:rPr>
            </a:br>
            <a:r>
              <a:rPr lang="sl-SI" dirty="0">
                <a:solidFill>
                  <a:schemeClr val="tx1">
                    <a:lumMod val="65000"/>
                    <a:lumOff val="35000"/>
                  </a:schemeClr>
                </a:solidFill>
                <a:latin typeface="Raleway" panose="020B0503030101060003" pitchFamily="34" charset="-18"/>
              </a:rPr>
              <a:t>→ Posledično: omejena primerljivost med študijami, a hkrati prednost v modelni prilagodljivosti</a:t>
            </a:r>
          </a:p>
          <a:p>
            <a:pPr>
              <a:buClr>
                <a:schemeClr val="tx1">
                  <a:lumMod val="65000"/>
                  <a:lumOff val="35000"/>
                </a:schemeClr>
              </a:buClr>
            </a:pPr>
            <a:endParaRPr lang="sl-SI" dirty="0">
              <a:solidFill>
                <a:schemeClr val="tx1">
                  <a:lumMod val="65000"/>
                  <a:lumOff val="35000"/>
                </a:schemeClr>
              </a:solidFill>
              <a:latin typeface="Raleway" panose="020B0503030101060003" pitchFamily="34" charset="-18"/>
            </a:endParaRPr>
          </a:p>
          <a:p>
            <a:pPr>
              <a:buClr>
                <a:schemeClr val="tx1">
                  <a:lumMod val="65000"/>
                  <a:lumOff val="35000"/>
                </a:schemeClr>
              </a:buClr>
            </a:pPr>
            <a:r>
              <a:rPr lang="sl-SI" dirty="0">
                <a:solidFill>
                  <a:schemeClr val="tx1">
                    <a:lumMod val="65000"/>
                    <a:lumOff val="35000"/>
                  </a:schemeClr>
                </a:solidFill>
                <a:latin typeface="Raleway" panose="020B0503030101060003" pitchFamily="34" charset="-18"/>
              </a:rPr>
              <a:t>Rezultate je pogosto težko učinkovito komunicirati</a:t>
            </a:r>
            <a:endParaRPr lang="sl" dirty="0">
              <a:solidFill>
                <a:schemeClr val="tx1">
                  <a:lumMod val="65000"/>
                  <a:lumOff val="35000"/>
                </a:schemeClr>
              </a:solidFill>
              <a:latin typeface="Raleway" panose="020B0503030101060003" pitchFamily="34" charset="-18"/>
            </a:endParaRPr>
          </a:p>
        </p:txBody>
      </p:sp>
      <p:sp>
        <p:nvSpPr>
          <p:cNvPr id="3" name="Title 2"/>
          <p:cNvSpPr>
            <a:spLocks noGrp="1"/>
          </p:cNvSpPr>
          <p:nvPr>
            <p:ph type="title" idx="4294967295"/>
          </p:nvPr>
        </p:nvSpPr>
        <p:spPr>
          <a:xfrm>
            <a:off x="0" y="274638"/>
            <a:ext cx="10972800" cy="1143000"/>
          </a:xfrm>
          <a:prstGeom prst="rect">
            <a:avLst/>
          </a:prstGeom>
        </p:spPr>
        <p:txBody>
          <a:bodyPr/>
          <a:lstStyle/>
          <a:p>
            <a:r>
              <a:rPr lang="sl-SI" dirty="0">
                <a:solidFill>
                  <a:srgbClr val="00B1F1"/>
                </a:solidFill>
              </a:rPr>
              <a:t>Izzivi modeliranja v LCA</a:t>
            </a:r>
            <a:endParaRPr lang="en-GB" dirty="0"/>
          </a:p>
        </p:txBody>
      </p:sp>
    </p:spTree>
    <p:extLst>
      <p:ext uri="{BB962C8B-B14F-4D97-AF65-F5344CB8AC3E}">
        <p14:creationId xmlns:p14="http://schemas.microsoft.com/office/powerpoint/2010/main" val="2674318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117600" y="1676400"/>
            <a:ext cx="11074400" cy="4724400"/>
          </a:xfrm>
          <a:prstGeom prst="rect">
            <a:avLst/>
          </a:prstGeom>
        </p:spPr>
        <p:txBody>
          <a:bodyPr>
            <a:normAutofit lnSpcReduction="10000"/>
          </a:bodyPr>
          <a:lstStyle/>
          <a:p>
            <a:pPr>
              <a:buClr>
                <a:schemeClr val="tx1">
                  <a:lumMod val="65000"/>
                  <a:lumOff val="35000"/>
                </a:schemeClr>
              </a:buClr>
            </a:pPr>
            <a:r>
              <a:rPr lang="sl-SI" dirty="0">
                <a:solidFill>
                  <a:schemeClr val="tx1">
                    <a:lumMod val="65000"/>
                    <a:lumOff val="35000"/>
                  </a:schemeClr>
                </a:solidFill>
                <a:latin typeface="Raleway" panose="020B0503030101060003" pitchFamily="34" charset="-18"/>
              </a:rPr>
              <a:t>Dober pregled okoljskih in družbenih vplivov skozi celoten življenjski cikel – odvisno od uporabljene metode ocenjevanja vplivov in izbranih kategorij</a:t>
            </a:r>
          </a:p>
          <a:p>
            <a:pPr>
              <a:buClr>
                <a:schemeClr val="tx1">
                  <a:lumMod val="65000"/>
                  <a:lumOff val="35000"/>
                </a:schemeClr>
              </a:buClr>
            </a:pPr>
            <a:endParaRPr lang="sl-SI" dirty="0">
              <a:solidFill>
                <a:schemeClr val="tx1">
                  <a:lumMod val="65000"/>
                  <a:lumOff val="35000"/>
                </a:schemeClr>
              </a:solidFill>
              <a:latin typeface="Raleway" panose="020B0503030101060003" pitchFamily="34" charset="-18"/>
            </a:endParaRPr>
          </a:p>
          <a:p>
            <a:pPr>
              <a:buClr>
                <a:schemeClr val="tx1">
                  <a:lumMod val="65000"/>
                  <a:lumOff val="35000"/>
                </a:schemeClr>
              </a:buClr>
            </a:pPr>
            <a:r>
              <a:rPr lang="sl-SI" dirty="0">
                <a:solidFill>
                  <a:schemeClr val="tx1">
                    <a:lumMod val="65000"/>
                    <a:lumOff val="35000"/>
                  </a:schemeClr>
                </a:solidFill>
                <a:latin typeface="Raleway" panose="020B0503030101060003" pitchFamily="34" charset="-18"/>
              </a:rPr>
              <a:t>Identifikacija pomanjkljivosti, možnosti za optimizacijo (npr. družbeni žariščni vplivi), pa tudi priložnosti za analizirani izdelek</a:t>
            </a:r>
          </a:p>
          <a:p>
            <a:pPr>
              <a:buClr>
                <a:schemeClr val="tx1">
                  <a:lumMod val="65000"/>
                  <a:lumOff val="35000"/>
                </a:schemeClr>
              </a:buClr>
            </a:pPr>
            <a:endParaRPr lang="sl-SI" dirty="0">
              <a:solidFill>
                <a:schemeClr val="tx1">
                  <a:lumMod val="65000"/>
                  <a:lumOff val="35000"/>
                </a:schemeClr>
              </a:solidFill>
              <a:latin typeface="Raleway" panose="020B0503030101060003" pitchFamily="34" charset="-18"/>
            </a:endParaRPr>
          </a:p>
          <a:p>
            <a:pPr>
              <a:buClr>
                <a:schemeClr val="tx1">
                  <a:lumMod val="65000"/>
                  <a:lumOff val="35000"/>
                </a:schemeClr>
              </a:buClr>
            </a:pPr>
            <a:r>
              <a:rPr lang="sl-SI" dirty="0">
                <a:solidFill>
                  <a:schemeClr val="tx1">
                    <a:lumMod val="65000"/>
                    <a:lumOff val="35000"/>
                  </a:schemeClr>
                </a:solidFill>
                <a:latin typeface="Raleway" panose="020B0503030101060003" pitchFamily="34" charset="-18"/>
              </a:rPr>
              <a:t>Možnost primerjave procesov, izdelkov, podjetij ali lokacij</a:t>
            </a:r>
          </a:p>
          <a:p>
            <a:pPr>
              <a:buClr>
                <a:schemeClr val="tx1">
                  <a:lumMod val="65000"/>
                  <a:lumOff val="35000"/>
                </a:schemeClr>
              </a:buClr>
            </a:pPr>
            <a:endParaRPr lang="sl-SI" dirty="0">
              <a:solidFill>
                <a:schemeClr val="tx1">
                  <a:lumMod val="65000"/>
                  <a:lumOff val="35000"/>
                </a:schemeClr>
              </a:solidFill>
              <a:latin typeface="Raleway" panose="020B0503030101060003" pitchFamily="34" charset="-18"/>
            </a:endParaRPr>
          </a:p>
          <a:p>
            <a:pPr>
              <a:buClr>
                <a:schemeClr val="tx1">
                  <a:lumMod val="65000"/>
                  <a:lumOff val="35000"/>
                </a:schemeClr>
              </a:buClr>
            </a:pPr>
            <a:r>
              <a:rPr lang="sl-SI" dirty="0">
                <a:solidFill>
                  <a:schemeClr val="tx1">
                    <a:lumMod val="65000"/>
                    <a:lumOff val="35000"/>
                  </a:schemeClr>
                </a:solidFill>
                <a:latin typeface="Raleway" panose="020B0503030101060003" pitchFamily="34" charset="-18"/>
              </a:rPr>
              <a:t>Možna kombinacija LCA in S-LCA z analizo stroškov življenjskega cikla (LCC) → celovita študija trajnosti</a:t>
            </a:r>
            <a:endParaRPr lang="en-GB" sz="2000" dirty="0">
              <a:latin typeface="Raleway" panose="020B0503030101060003" pitchFamily="34" charset="-18"/>
            </a:endParaRPr>
          </a:p>
        </p:txBody>
      </p:sp>
      <p:sp>
        <p:nvSpPr>
          <p:cNvPr id="3" name="Title 2"/>
          <p:cNvSpPr>
            <a:spLocks noGrp="1"/>
          </p:cNvSpPr>
          <p:nvPr>
            <p:ph type="title" idx="4294967295"/>
          </p:nvPr>
        </p:nvSpPr>
        <p:spPr>
          <a:xfrm>
            <a:off x="0" y="274638"/>
            <a:ext cx="10972800" cy="1143000"/>
          </a:xfrm>
          <a:prstGeom prst="rect">
            <a:avLst/>
          </a:prstGeom>
        </p:spPr>
        <p:txBody>
          <a:bodyPr/>
          <a:lstStyle/>
          <a:p>
            <a:r>
              <a:rPr lang="sl" dirty="0">
                <a:solidFill>
                  <a:srgbClr val="00B1F1"/>
                </a:solidFill>
              </a:rPr>
              <a:t>Prednosti </a:t>
            </a:r>
            <a:r>
              <a:rPr lang="sl" dirty="0"/>
              <a:t>LCA</a:t>
            </a:r>
            <a:endParaRPr lang="en-GB" dirty="0"/>
          </a:p>
        </p:txBody>
      </p:sp>
    </p:spTree>
    <p:extLst>
      <p:ext uri="{BB962C8B-B14F-4D97-AF65-F5344CB8AC3E}">
        <p14:creationId xmlns:p14="http://schemas.microsoft.com/office/powerpoint/2010/main" val="3281437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D5750-F9DB-B7C0-3135-5705C9A7A00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20A45C9-FE73-D21E-5341-F864EEBCE75E}"/>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29653" y="533989"/>
            <a:ext cx="1492885" cy="896813"/>
          </a:xfrm>
          <a:prstGeom prst="rect">
            <a:avLst/>
          </a:prstGeom>
          <a:noFill/>
        </p:spPr>
      </p:pic>
      <p:sp>
        <p:nvSpPr>
          <p:cNvPr id="16" name="Titel 1">
            <a:extLst>
              <a:ext uri="{FF2B5EF4-FFF2-40B4-BE49-F238E27FC236}">
                <a16:creationId xmlns:a16="http://schemas.microsoft.com/office/drawing/2014/main" id="{91E92512-8EAC-EC30-BDF7-863BF0AA9DD4}"/>
              </a:ext>
            </a:extLst>
          </p:cNvPr>
          <p:cNvSpPr txBox="1">
            <a:spLocks/>
          </p:cNvSpPr>
          <p:nvPr/>
        </p:nvSpPr>
        <p:spPr bwMode="auto">
          <a:xfrm>
            <a:off x="3352800" y="2413590"/>
            <a:ext cx="8153400" cy="1413017"/>
          </a:xfrm>
          <a:prstGeom prst="rect">
            <a:avLst/>
          </a:prstGeom>
          <a:noFill/>
          <a:ln w="9525">
            <a:noFill/>
            <a:miter lim="800000"/>
            <a:headEnd/>
            <a:tailEnd/>
          </a:ln>
        </p:spPr>
        <p:txBody>
          <a:bodyPr/>
          <a:lstStyle/>
          <a:p>
            <a:pPr eaLnBrk="0" hangingPunct="0"/>
            <a:r>
              <a:rPr lang="sl" sz="1600" dirty="0">
                <a:solidFill>
                  <a:srgbClr val="7EB34D"/>
                </a:solidFill>
                <a:latin typeface="Bookman Old Style" pitchFamily="18" charset="0"/>
              </a:rPr>
              <a:t> </a:t>
            </a:r>
            <a:br>
              <a:rPr lang="de-DE" sz="3600" dirty="0">
                <a:solidFill>
                  <a:srgbClr val="7EB34D"/>
                </a:solidFill>
                <a:latin typeface="Bookman Old Style" pitchFamily="18" charset="0"/>
              </a:rPr>
            </a:br>
            <a:r>
              <a:rPr lang="sl" sz="3600" dirty="0">
                <a:solidFill>
                  <a:srgbClr val="7EB34D"/>
                </a:solidFill>
                <a:latin typeface="Raleway" panose="020B0503030101060003" pitchFamily="34" charset="-18"/>
              </a:rPr>
              <a:t>  </a:t>
            </a:r>
            <a:r>
              <a:rPr lang="sl-SI" sz="5000" dirty="0">
                <a:solidFill>
                  <a:srgbClr val="7EB34D"/>
                </a:solidFill>
                <a:latin typeface="Raleway Black" panose="020B0A03030101060003" pitchFamily="34" charset="-18"/>
                <a:ea typeface="Roboto Black" panose="02000000000000000000" pitchFamily="2" charset="0"/>
              </a:rPr>
              <a:t>Predstavitev</a:t>
            </a:r>
            <a:r>
              <a:rPr lang="sl" sz="5000" dirty="0">
                <a:solidFill>
                  <a:srgbClr val="7EB34D"/>
                </a:solidFill>
                <a:latin typeface="Raleway Black" panose="020B0A03030101060003" pitchFamily="34" charset="-18"/>
                <a:ea typeface="Roboto Black" panose="02000000000000000000" pitchFamily="2" charset="0"/>
              </a:rPr>
              <a:t> OpenLCA</a:t>
            </a:r>
            <a:endParaRPr lang="sl" sz="5000" dirty="0">
              <a:solidFill>
                <a:srgbClr val="7EB34D"/>
              </a:solidFill>
              <a:latin typeface="Raleway Black" panose="020B0A03030101060003" pitchFamily="34" charset="-18"/>
              <a:ea typeface="Roboto Black" panose="02000000000000000000" pitchFamily="2" charset="0"/>
              <a:cs typeface="Times New Roman" pitchFamily="18" charset="0"/>
            </a:endParaRPr>
          </a:p>
        </p:txBody>
      </p:sp>
    </p:spTree>
    <p:extLst>
      <p:ext uri="{BB962C8B-B14F-4D97-AF65-F5344CB8AC3E}">
        <p14:creationId xmlns:p14="http://schemas.microsoft.com/office/powerpoint/2010/main" val="2995087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3357A-C95E-96AB-142E-1351940E7F6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678799" y="1600200"/>
            <a:ext cx="6120280" cy="3276600"/>
          </a:xfrm>
          <a:prstGeom prst="rect">
            <a:avLst/>
          </a:prstGeom>
          <a:effectLst>
            <a:reflection blurRad="6350" stA="50000" endA="300" endPos="55000" dir="5400000" sy="-100000" algn="bl" rotWithShape="0"/>
          </a:effectLst>
          <a:scene3d>
            <a:camera prst="perspectiveHeroicExtremeLeftFacing"/>
            <a:lightRig rig="threePt" dir="t"/>
          </a:scene3d>
        </p:spPr>
      </p:pic>
      <p:sp>
        <p:nvSpPr>
          <p:cNvPr id="6" name="Abgerundetes Rechteck 5"/>
          <p:cNvSpPr/>
          <p:nvPr/>
        </p:nvSpPr>
        <p:spPr>
          <a:xfrm>
            <a:off x="2024064" y="2743200"/>
            <a:ext cx="4714875" cy="1328738"/>
          </a:xfrm>
          <a:prstGeom prst="roundRect">
            <a:avLst>
              <a:gd name="adj" fmla="val 6287"/>
            </a:avLst>
          </a:prstGeom>
          <a:solidFill>
            <a:srgbClr val="12598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3600" dirty="0">
                <a:solidFill>
                  <a:schemeClr val="bg1"/>
                </a:solidFill>
                <a:latin typeface="Raleway" panose="020B0503030101060003" pitchFamily="34" charset="-18"/>
              </a:rPr>
              <a:t>Predstavljamo openLCA</a:t>
            </a:r>
            <a:endParaRPr lang="de-DE" dirty="0">
              <a:solidFill>
                <a:schemeClr val="bg1"/>
              </a:solidFill>
              <a:latin typeface="Raleway" panose="020B0503030101060003" pitchFamily="34" charset="-18"/>
            </a:endParaRPr>
          </a:p>
        </p:txBody>
      </p:sp>
      <p:sp>
        <p:nvSpPr>
          <p:cNvPr id="2" name="Textfeld 1"/>
          <p:cNvSpPr txBox="1"/>
          <p:nvPr/>
        </p:nvSpPr>
        <p:spPr>
          <a:xfrm>
            <a:off x="1846385" y="5470769"/>
            <a:ext cx="184666" cy="369332"/>
          </a:xfrm>
          <a:prstGeom prst="rect">
            <a:avLst/>
          </a:prstGeom>
          <a:noFill/>
        </p:spPr>
        <p:txBody>
          <a:bodyPr wrap="none" rtlCol="0">
            <a:spAutoFit/>
          </a:bodyPr>
          <a:lstStyle/>
          <a:p>
            <a:endParaRPr lang="de-DE" dirty="0">
              <a:latin typeface="Raleway" panose="020B0503030101060003" pitchFamily="34" charset="-18"/>
            </a:endParaRPr>
          </a:p>
        </p:txBody>
      </p:sp>
    </p:spTree>
    <p:extLst>
      <p:ext uri="{BB962C8B-B14F-4D97-AF65-F5344CB8AC3E}">
        <p14:creationId xmlns:p14="http://schemas.microsoft.com/office/powerpoint/2010/main" val="39404235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4294967295"/>
          </p:nvPr>
        </p:nvSpPr>
        <p:spPr>
          <a:xfrm>
            <a:off x="1117600" y="1371600"/>
            <a:ext cx="11074400" cy="4724400"/>
          </a:xfrm>
          <a:prstGeom prst="rect">
            <a:avLst/>
          </a:prstGeom>
        </p:spPr>
        <p:txBody>
          <a:bodyPr>
            <a:noAutofit/>
          </a:bodyPr>
          <a:lstStyle/>
          <a:p>
            <a:pPr marL="457200" indent="-457200">
              <a:defRPr/>
            </a:pPr>
            <a:r>
              <a:rPr lang="sl-SI" kern="0" dirty="0">
                <a:latin typeface="Raleway" panose="020B0503030101060003" pitchFamily="34" charset="-18"/>
              </a:rPr>
              <a:t>Brezplačen in (kljub temu) profesionalen pristop k oceni življenjskega cikla: zmogljiv, bogat s funkcijami, (sorazmerno) enostaven za uporabo, tehnično posodobljen</a:t>
            </a:r>
          </a:p>
          <a:p>
            <a:pPr marL="457200" indent="-457200">
              <a:defRPr/>
            </a:pPr>
            <a:r>
              <a:rPr lang="sl-SI" kern="0" dirty="0">
                <a:latin typeface="Raleway" panose="020B0503030101060003" pitchFamily="34" charset="-18"/>
              </a:rPr>
              <a:t>Razvija ga podjetje </a:t>
            </a:r>
            <a:r>
              <a:rPr lang="sl-SI" kern="0" dirty="0" err="1">
                <a:latin typeface="Raleway" panose="020B0503030101060003" pitchFamily="34" charset="-18"/>
              </a:rPr>
              <a:t>GreenDelta</a:t>
            </a:r>
            <a:r>
              <a:rPr lang="sl-SI" kern="0" dirty="0">
                <a:latin typeface="Raleway" panose="020B0503030101060003" pitchFamily="34" charset="-18"/>
              </a:rPr>
              <a:t> od leta 2006</a:t>
            </a:r>
          </a:p>
          <a:p>
            <a:pPr marL="457200" indent="-457200">
              <a:defRPr/>
            </a:pPr>
            <a:r>
              <a:rPr lang="sl-SI" kern="0" dirty="0">
                <a:latin typeface="Raleway" panose="020B0503030101060003" pitchFamily="34" charset="-18"/>
              </a:rPr>
              <a:t>Popolnoma odprtokoden (</a:t>
            </a:r>
            <a:r>
              <a:rPr lang="sl-SI" kern="0" dirty="0" err="1">
                <a:latin typeface="Raleway" panose="020B0503030101060003" pitchFamily="34" charset="-18"/>
              </a:rPr>
              <a:t>Mozilla</a:t>
            </a:r>
            <a:r>
              <a:rPr lang="sl-SI" kern="0" dirty="0">
                <a:latin typeface="Raleway" panose="020B0503030101060003" pitchFamily="34" charset="-18"/>
              </a:rPr>
              <a:t> </a:t>
            </a:r>
            <a:r>
              <a:rPr lang="sl-SI" kern="0" dirty="0" err="1">
                <a:latin typeface="Raleway" panose="020B0503030101060003" pitchFamily="34" charset="-18"/>
              </a:rPr>
              <a:t>Public</a:t>
            </a:r>
            <a:r>
              <a:rPr lang="sl-SI" kern="0" dirty="0">
                <a:latin typeface="Raleway" panose="020B0503030101060003" pitchFamily="34" charset="-18"/>
              </a:rPr>
              <a:t> </a:t>
            </a:r>
            <a:r>
              <a:rPr lang="sl-SI" kern="0" dirty="0" err="1">
                <a:latin typeface="Raleway" panose="020B0503030101060003" pitchFamily="34" charset="-18"/>
              </a:rPr>
              <a:t>License</a:t>
            </a:r>
            <a:r>
              <a:rPr lang="sl-SI" kern="0" dirty="0">
                <a:latin typeface="Raleway" panose="020B0503030101060003" pitchFamily="34" charset="-18"/>
              </a:rPr>
              <a:t>)</a:t>
            </a:r>
          </a:p>
        </p:txBody>
      </p:sp>
      <p:sp>
        <p:nvSpPr>
          <p:cNvPr id="4" name="Titel 3"/>
          <p:cNvSpPr>
            <a:spLocks noGrp="1"/>
          </p:cNvSpPr>
          <p:nvPr>
            <p:ph type="title" idx="4294967295"/>
          </p:nvPr>
        </p:nvSpPr>
        <p:spPr>
          <a:xfrm>
            <a:off x="0" y="274638"/>
            <a:ext cx="10972800" cy="1143000"/>
          </a:xfrm>
          <a:prstGeom prst="rect">
            <a:avLst/>
          </a:prstGeom>
        </p:spPr>
        <p:txBody>
          <a:bodyPr/>
          <a:lstStyle/>
          <a:p>
            <a:r>
              <a:rPr lang="sl" dirty="0">
                <a:solidFill>
                  <a:srgbClr val="00B1F1"/>
                </a:solidFill>
              </a:rPr>
              <a:t>openLCA</a:t>
            </a:r>
          </a:p>
        </p:txBody>
      </p:sp>
      <p:pic>
        <p:nvPicPr>
          <p:cNvPr id="2" name="Picture 2" descr="We are happy to announce the release of openLCA 1.7! | openLCA.org">
            <a:extLst>
              <a:ext uri="{FF2B5EF4-FFF2-40B4-BE49-F238E27FC236}">
                <a16:creationId xmlns:a16="http://schemas.microsoft.com/office/drawing/2014/main" id="{83265AFA-9AF2-0C4A-0E4D-AE449FCECC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4402137"/>
            <a:ext cx="2705100" cy="1685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4294967295"/>
          </p:nvPr>
        </p:nvSpPr>
        <p:spPr>
          <a:xfrm>
            <a:off x="1117600" y="1676400"/>
            <a:ext cx="11074400" cy="4724400"/>
          </a:xfrm>
          <a:prstGeom prst="rect">
            <a:avLst/>
          </a:prstGeom>
        </p:spPr>
        <p:txBody>
          <a:bodyPr>
            <a:noAutofit/>
          </a:bodyPr>
          <a:lstStyle/>
          <a:p>
            <a:pPr marL="457200" indent="-457200">
              <a:defRPr/>
            </a:pPr>
            <a:r>
              <a:rPr lang="sl-SI" sz="2400" kern="0" dirty="0">
                <a:latin typeface="Raleway" panose="020B0503030101060003" pitchFamily="34" charset="-18"/>
              </a:rPr>
              <a:t>Na voljo za Windows, Mac OS in Linux</a:t>
            </a:r>
          </a:p>
          <a:p>
            <a:pPr marL="457200" indent="-457200">
              <a:defRPr/>
            </a:pPr>
            <a:r>
              <a:rPr lang="sl-SI" sz="2400" kern="0" dirty="0">
                <a:latin typeface="Raleway" panose="020B0503030101060003" pitchFamily="34" charset="-18"/>
              </a:rPr>
              <a:t>Uveljavljena in rastoča skupnost uporabnikov; več kot 20.000 prenosov letno</a:t>
            </a:r>
          </a:p>
          <a:p>
            <a:pPr marL="457200" indent="-457200">
              <a:defRPr/>
            </a:pPr>
            <a:r>
              <a:rPr lang="sl-SI" sz="2400" kern="0" dirty="0">
                <a:latin typeface="Raleway" panose="020B0503030101060003" pitchFamily="34" charset="-18"/>
              </a:rPr>
              <a:t>Najširši izbor relevantnih in usklajenih LCI ter trajnostnih podatkovnih baz, dostopnih po vsem svetu (!)</a:t>
            </a:r>
            <a:endParaRPr lang="de-DE" sz="2400" dirty="0">
              <a:latin typeface="Raleway" panose="020B0503030101060003" pitchFamily="34" charset="-18"/>
            </a:endParaRPr>
          </a:p>
        </p:txBody>
      </p:sp>
      <p:sp>
        <p:nvSpPr>
          <p:cNvPr id="6" name="Titel 3"/>
          <p:cNvSpPr>
            <a:spLocks noGrp="1"/>
          </p:cNvSpPr>
          <p:nvPr>
            <p:ph type="title" idx="4294967295"/>
          </p:nvPr>
        </p:nvSpPr>
        <p:spPr>
          <a:xfrm>
            <a:off x="0" y="274638"/>
            <a:ext cx="10972800" cy="1143000"/>
          </a:xfrm>
          <a:prstGeom prst="rect">
            <a:avLst/>
          </a:prstGeom>
        </p:spPr>
        <p:txBody>
          <a:bodyPr/>
          <a:lstStyle/>
          <a:p>
            <a:r>
              <a:rPr lang="sl" dirty="0">
                <a:solidFill>
                  <a:srgbClr val="00B1F1"/>
                </a:solidFill>
              </a:rPr>
              <a:t>openLCA</a:t>
            </a:r>
          </a:p>
        </p:txBody>
      </p:sp>
      <p:pic>
        <p:nvPicPr>
          <p:cNvPr id="2" name="Picture 2" descr="openLCA Nexus: The source for LCA data sets">
            <a:hlinkClick r:id="rId3"/>
            <a:extLst>
              <a:ext uri="{FF2B5EF4-FFF2-40B4-BE49-F238E27FC236}">
                <a16:creationId xmlns:a16="http://schemas.microsoft.com/office/drawing/2014/main" id="{BF2BDC4F-8C18-C075-2447-F8F6E40D0C9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19200" y="4953000"/>
            <a:ext cx="1336431" cy="7261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E4875B-A471-90E8-6B7B-A4942AF05511}"/>
              </a:ext>
            </a:extLst>
          </p:cNvPr>
          <p:cNvSpPr txBox="1"/>
          <p:nvPr/>
        </p:nvSpPr>
        <p:spPr>
          <a:xfrm>
            <a:off x="2561493" y="5131398"/>
            <a:ext cx="4572000" cy="369332"/>
          </a:xfrm>
          <a:prstGeom prst="rect">
            <a:avLst/>
          </a:prstGeom>
          <a:noFill/>
        </p:spPr>
        <p:txBody>
          <a:bodyPr wrap="square">
            <a:spAutoFit/>
          </a:bodyPr>
          <a:lstStyle/>
          <a:p>
            <a:r>
              <a:rPr lang="sl" dirty="0">
                <a:latin typeface="Raleway" panose="020B0503030101060003" pitchFamily="34" charset="-18"/>
                <a:hlinkClick r:id="rId3"/>
              </a:rPr>
              <a:t>https://nexus.openlca.org/</a:t>
            </a:r>
            <a:r>
              <a:rPr lang="sl" dirty="0">
                <a:latin typeface="Raleway" panose="020B0503030101060003" pitchFamily="34" charset="-18"/>
              </a:rPr>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4294967295"/>
          </p:nvPr>
        </p:nvSpPr>
        <p:spPr>
          <a:xfrm>
            <a:off x="1087120" y="1295400"/>
            <a:ext cx="11074400" cy="4724400"/>
          </a:xfrm>
          <a:prstGeom prst="rect">
            <a:avLst/>
          </a:prstGeom>
        </p:spPr>
        <p:txBody>
          <a:bodyPr>
            <a:normAutofit fontScale="92500" lnSpcReduction="20000"/>
          </a:bodyPr>
          <a:lstStyle/>
          <a:p>
            <a:pPr marL="457200" indent="-457200">
              <a:defRPr/>
            </a:pPr>
            <a:r>
              <a:rPr lang="sl-SI" kern="0" dirty="0">
                <a:latin typeface="Raleway" panose="020B0503030101060003" pitchFamily="34" charset="-18"/>
              </a:rPr>
              <a:t>Ocena življenjskega cikla (LCA), stroški življenjskega cikla (LCC), družbena analiza življenjskega cikla (S-LCA)</a:t>
            </a:r>
          </a:p>
          <a:p>
            <a:pPr marL="457200" indent="-457200">
              <a:defRPr/>
            </a:pPr>
            <a:endParaRPr lang="sl-SI" kern="0" dirty="0">
              <a:latin typeface="Raleway" panose="020B0503030101060003" pitchFamily="34" charset="-18"/>
            </a:endParaRPr>
          </a:p>
          <a:p>
            <a:pPr marL="457200" indent="-457200">
              <a:defRPr/>
            </a:pPr>
            <a:r>
              <a:rPr lang="sl-SI" kern="0" dirty="0" err="1">
                <a:latin typeface="Raleway" panose="020B0503030101060003" pitchFamily="34" charset="-18"/>
              </a:rPr>
              <a:t>Ogljični</a:t>
            </a:r>
            <a:r>
              <a:rPr lang="sl-SI" kern="0" dirty="0">
                <a:latin typeface="Raleway" panose="020B0503030101060003" pitchFamily="34" charset="-18"/>
              </a:rPr>
              <a:t> in vodni odtis</a:t>
            </a:r>
          </a:p>
          <a:p>
            <a:pPr marL="457200" indent="-457200">
              <a:defRPr/>
            </a:pPr>
            <a:endParaRPr lang="sl-SI" kern="0" dirty="0">
              <a:latin typeface="Raleway" panose="020B0503030101060003" pitchFamily="34" charset="-18"/>
            </a:endParaRPr>
          </a:p>
          <a:p>
            <a:pPr marL="457200" indent="-457200">
              <a:defRPr/>
            </a:pPr>
            <a:r>
              <a:rPr lang="sl-SI" kern="0" dirty="0">
                <a:latin typeface="Raleway" panose="020B0503030101060003" pitchFamily="34" charset="-18"/>
              </a:rPr>
              <a:t>Okoljski odtis izdelka</a:t>
            </a:r>
          </a:p>
          <a:p>
            <a:pPr marL="457200" indent="-457200">
              <a:defRPr/>
            </a:pPr>
            <a:endParaRPr lang="sl-SI" kern="0" dirty="0">
              <a:latin typeface="Raleway" panose="020B0503030101060003" pitchFamily="34" charset="-18"/>
            </a:endParaRPr>
          </a:p>
          <a:p>
            <a:pPr marL="457200" indent="-457200">
              <a:defRPr/>
            </a:pPr>
            <a:r>
              <a:rPr lang="sl-SI" kern="0" dirty="0">
                <a:latin typeface="Raleway" panose="020B0503030101060003" pitchFamily="34" charset="-18"/>
              </a:rPr>
              <a:t>Okoljske deklaracije o izdelkih (EPD)</a:t>
            </a:r>
          </a:p>
          <a:p>
            <a:pPr marL="457200" indent="-457200">
              <a:defRPr/>
            </a:pPr>
            <a:endParaRPr lang="sl-SI" kern="0" dirty="0">
              <a:latin typeface="Raleway" panose="020B0503030101060003" pitchFamily="34" charset="-18"/>
            </a:endParaRPr>
          </a:p>
          <a:p>
            <a:pPr marL="457200" indent="-457200">
              <a:defRPr/>
            </a:pPr>
            <a:r>
              <a:rPr lang="sl-SI" kern="0" dirty="0">
                <a:latin typeface="Raleway" panose="020B0503030101060003" pitchFamily="34" charset="-18"/>
              </a:rPr>
              <a:t>Okoljska oznaka »Design </a:t>
            </a:r>
            <a:r>
              <a:rPr lang="sl-SI" kern="0" dirty="0" err="1">
                <a:latin typeface="Raleway" panose="020B0503030101060003" pitchFamily="34" charset="-18"/>
              </a:rPr>
              <a:t>for</a:t>
            </a:r>
            <a:r>
              <a:rPr lang="sl-SI" kern="0" dirty="0">
                <a:latin typeface="Raleway" panose="020B0503030101060003" pitchFamily="34" charset="-18"/>
              </a:rPr>
              <a:t> </a:t>
            </a:r>
            <a:r>
              <a:rPr lang="sl-SI" kern="0" dirty="0" err="1">
                <a:latin typeface="Raleway" panose="020B0503030101060003" pitchFamily="34" charset="-18"/>
              </a:rPr>
              <a:t>the</a:t>
            </a:r>
            <a:r>
              <a:rPr lang="sl-SI" kern="0" dirty="0">
                <a:latin typeface="Raleway" panose="020B0503030101060003" pitchFamily="34" charset="-18"/>
              </a:rPr>
              <a:t> </a:t>
            </a:r>
            <a:r>
              <a:rPr lang="sl-SI" kern="0" dirty="0" err="1">
                <a:latin typeface="Raleway" panose="020B0503030101060003" pitchFamily="34" charset="-18"/>
              </a:rPr>
              <a:t>Environment</a:t>
            </a:r>
            <a:r>
              <a:rPr lang="sl-SI" kern="0" dirty="0">
                <a:latin typeface="Raleway" panose="020B0503030101060003" pitchFamily="34" charset="-18"/>
              </a:rPr>
              <a:t>« ameriške EPA</a:t>
            </a:r>
          </a:p>
          <a:p>
            <a:pPr marL="457200" indent="-457200">
              <a:defRPr/>
            </a:pPr>
            <a:endParaRPr lang="sl-SI" kern="0" dirty="0">
              <a:latin typeface="Raleway" panose="020B0503030101060003" pitchFamily="34" charset="-18"/>
            </a:endParaRPr>
          </a:p>
          <a:p>
            <a:pPr marL="457200" indent="-457200">
              <a:defRPr/>
            </a:pPr>
            <a:r>
              <a:rPr lang="sl-SI" kern="0" dirty="0">
                <a:latin typeface="Raleway" panose="020B0503030101060003" pitchFamily="34" charset="-18"/>
              </a:rPr>
              <a:t>Integrirana politika izdelkov (IPP)</a:t>
            </a:r>
          </a:p>
          <a:p>
            <a:pPr>
              <a:buNone/>
            </a:pPr>
            <a:endParaRPr lang="de-DE" dirty="0">
              <a:latin typeface="Raleway" panose="020B0503030101060003" pitchFamily="34" charset="-18"/>
            </a:endParaRPr>
          </a:p>
        </p:txBody>
      </p:sp>
      <p:sp>
        <p:nvSpPr>
          <p:cNvPr id="2" name="Titel 1"/>
          <p:cNvSpPr>
            <a:spLocks noGrp="1"/>
          </p:cNvSpPr>
          <p:nvPr>
            <p:ph type="title" idx="4294967295"/>
          </p:nvPr>
        </p:nvSpPr>
        <p:spPr>
          <a:xfrm>
            <a:off x="0" y="274638"/>
            <a:ext cx="10972800" cy="1143000"/>
          </a:xfrm>
          <a:prstGeom prst="rect">
            <a:avLst/>
          </a:prstGeom>
        </p:spPr>
        <p:txBody>
          <a:bodyPr/>
          <a:lstStyle/>
          <a:p>
            <a:r>
              <a:rPr lang="sl-SI" dirty="0">
                <a:solidFill>
                  <a:srgbClr val="00B1F1"/>
                </a:solidFill>
              </a:rPr>
              <a:t>Uporaba openLCA (splošno)</a:t>
            </a:r>
            <a:endParaRPr lang="sl" dirty="0"/>
          </a:p>
        </p:txBody>
      </p:sp>
    </p:spTree>
    <p:extLst>
      <p:ext uri="{BB962C8B-B14F-4D97-AF65-F5344CB8AC3E}">
        <p14:creationId xmlns:p14="http://schemas.microsoft.com/office/powerpoint/2010/main" val="2360118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2">
            <a:extLst>
              <a:ext uri="{FF2B5EF4-FFF2-40B4-BE49-F238E27FC236}">
                <a16:creationId xmlns:a16="http://schemas.microsoft.com/office/drawing/2014/main" id="{79A1D475-2B5A-597A-FCEA-F1004CC8155B}"/>
              </a:ext>
            </a:extLst>
          </p:cNvPr>
          <p:cNvSpPr>
            <a:spLocks noGrp="1"/>
          </p:cNvSpPr>
          <p:nvPr>
            <p:ph type="body" sz="quarter" idx="4294967295"/>
          </p:nvPr>
        </p:nvSpPr>
        <p:spPr>
          <a:xfrm>
            <a:off x="0" y="1371600"/>
            <a:ext cx="11049000" cy="5105400"/>
          </a:xfrm>
          <a:prstGeom prst="rect">
            <a:avLst/>
          </a:prstGeom>
        </p:spPr>
        <p:txBody>
          <a:bodyPr>
            <a:normAutofit fontScale="62500" lnSpcReduction="20000"/>
          </a:bodyPr>
          <a:lstStyle/>
          <a:p>
            <a:pPr marL="0" lvl="0" indent="0">
              <a:buNone/>
              <a:defRPr/>
            </a:pPr>
            <a:r>
              <a:rPr lang="sl-SI" kern="0" dirty="0">
                <a:latin typeface="Raleway" panose="020B0503030101060003" pitchFamily="34" charset="-18"/>
              </a:rPr>
              <a:t>Vse funkcionalnosti, ki jih pričakuješ za profesionalno modeliranje in analizo LCA:</a:t>
            </a:r>
          </a:p>
          <a:p>
            <a:pPr marL="0" lvl="0" indent="0">
              <a:buNone/>
              <a:defRPr/>
            </a:pPr>
            <a:endParaRPr lang="sl-SI" kern="0" dirty="0">
              <a:latin typeface="Raleway" panose="020B0503030101060003" pitchFamily="34" charset="-18"/>
            </a:endParaRPr>
          </a:p>
          <a:p>
            <a:pPr>
              <a:defRPr/>
            </a:pPr>
            <a:r>
              <a:rPr lang="sl-SI" kern="0" dirty="0">
                <a:latin typeface="Raleway" panose="020B0503030101060003" pitchFamily="34" charset="-18"/>
              </a:rPr>
              <a:t>Delo z manjšimi in zelo velikimi produktnimi sistemi</a:t>
            </a:r>
          </a:p>
          <a:p>
            <a:pPr>
              <a:defRPr/>
            </a:pPr>
            <a:r>
              <a:rPr lang="sl-SI" kern="0" dirty="0">
                <a:latin typeface="Raleway" panose="020B0503030101060003" pitchFamily="34" charset="-18"/>
              </a:rPr>
              <a:t>Funkcija »samodejne povezave« (kot v </a:t>
            </a:r>
            <a:r>
              <a:rPr lang="sl-SI" kern="0" dirty="0" err="1">
                <a:latin typeface="Raleway" panose="020B0503030101060003" pitchFamily="34" charset="-18"/>
              </a:rPr>
              <a:t>SimaPro</a:t>
            </a:r>
            <a:r>
              <a:rPr lang="sl-SI" kern="0" dirty="0">
                <a:latin typeface="Raleway" panose="020B0503030101060003" pitchFamily="34" charset="-18"/>
              </a:rPr>
              <a:t>) ali ročna povezava (kot v </a:t>
            </a:r>
            <a:r>
              <a:rPr lang="sl-SI" kern="0" dirty="0" err="1">
                <a:latin typeface="Raleway" panose="020B0503030101060003" pitchFamily="34" charset="-18"/>
              </a:rPr>
              <a:t>GaBi</a:t>
            </a:r>
            <a:r>
              <a:rPr lang="sl-SI" kern="0" dirty="0">
                <a:latin typeface="Raleway" panose="020B0503030101060003" pitchFamily="34" charset="-18"/>
              </a:rPr>
              <a:t>)</a:t>
            </a:r>
          </a:p>
          <a:p>
            <a:pPr>
              <a:defRPr/>
            </a:pPr>
            <a:r>
              <a:rPr lang="sl-SI" kern="0" dirty="0">
                <a:latin typeface="Raleway" panose="020B0503030101060003" pitchFamily="34" charset="-18"/>
              </a:rPr>
              <a:t>Parametri</a:t>
            </a:r>
          </a:p>
          <a:p>
            <a:pPr>
              <a:defRPr/>
            </a:pPr>
            <a:r>
              <a:rPr lang="sl-SI" kern="0" dirty="0">
                <a:latin typeface="Raleway" panose="020B0503030101060003" pitchFamily="34" charset="-18"/>
              </a:rPr>
              <a:t>Analiza občutljivosti</a:t>
            </a:r>
          </a:p>
          <a:p>
            <a:pPr>
              <a:defRPr/>
            </a:pPr>
            <a:r>
              <a:rPr lang="sl-SI" kern="0" dirty="0" err="1">
                <a:latin typeface="Raleway" panose="020B0503030101060003" pitchFamily="34" charset="-18"/>
              </a:rPr>
              <a:t>Skriptiranje</a:t>
            </a:r>
            <a:r>
              <a:rPr lang="sl-SI" kern="0" dirty="0">
                <a:latin typeface="Raleway" panose="020B0503030101060003" pitchFamily="34" charset="-18"/>
              </a:rPr>
              <a:t> (</a:t>
            </a:r>
            <a:r>
              <a:rPr lang="sl-SI" kern="0" dirty="0" err="1">
                <a:latin typeface="Raleway" panose="020B0503030101060003" pitchFamily="34" charset="-18"/>
              </a:rPr>
              <a:t>Javascript</a:t>
            </a:r>
            <a:r>
              <a:rPr lang="sl-SI" kern="0" dirty="0">
                <a:latin typeface="Raleway" panose="020B0503030101060003" pitchFamily="34" charset="-18"/>
              </a:rPr>
              <a:t>, </a:t>
            </a:r>
            <a:r>
              <a:rPr lang="sl-SI" kern="0" dirty="0" err="1">
                <a:latin typeface="Raleway" panose="020B0503030101060003" pitchFamily="34" charset="-18"/>
              </a:rPr>
              <a:t>Python</a:t>
            </a:r>
            <a:r>
              <a:rPr lang="sl-SI" kern="0" dirty="0">
                <a:latin typeface="Raleway" panose="020B0503030101060003" pitchFamily="34" charset="-18"/>
              </a:rPr>
              <a:t>, SQL)</a:t>
            </a:r>
          </a:p>
          <a:p>
            <a:pPr>
              <a:defRPr/>
            </a:pPr>
            <a:r>
              <a:rPr lang="sl-SI" kern="0" dirty="0">
                <a:latin typeface="Raleway" panose="020B0503030101060003" pitchFamily="34" charset="-18"/>
              </a:rPr>
              <a:t>Razširjanje sistema in dodeljevanje vplivov</a:t>
            </a:r>
          </a:p>
          <a:p>
            <a:pPr>
              <a:defRPr/>
            </a:pPr>
            <a:r>
              <a:rPr lang="sl-SI" kern="0" dirty="0">
                <a:latin typeface="Raleway" panose="020B0503030101060003" pitchFamily="34" charset="-18"/>
              </a:rPr>
              <a:t>Kakovost podatkov</a:t>
            </a:r>
          </a:p>
          <a:p>
            <a:pPr>
              <a:defRPr/>
            </a:pPr>
            <a:r>
              <a:rPr lang="sl-SI" kern="0" dirty="0">
                <a:latin typeface="Raleway" panose="020B0503030101060003" pitchFamily="34" charset="-18"/>
              </a:rPr>
              <a:t>Ocena negotovosti, Monte </a:t>
            </a:r>
            <a:r>
              <a:rPr lang="sl-SI" kern="0" dirty="0" err="1">
                <a:latin typeface="Raleway" panose="020B0503030101060003" pitchFamily="34" charset="-18"/>
              </a:rPr>
              <a:t>Carlo</a:t>
            </a:r>
            <a:r>
              <a:rPr lang="sl-SI" kern="0" dirty="0">
                <a:latin typeface="Raleway" panose="020B0503030101060003" pitchFamily="34" charset="-18"/>
              </a:rPr>
              <a:t> simulacija</a:t>
            </a:r>
          </a:p>
          <a:p>
            <a:pPr>
              <a:defRPr/>
            </a:pPr>
            <a:r>
              <a:rPr lang="sl-SI" kern="0" dirty="0">
                <a:latin typeface="Raleway" panose="020B0503030101060003" pitchFamily="34" charset="-18"/>
              </a:rPr>
              <a:t>Izračun LCIA z možnostjo normalizacije in </a:t>
            </a:r>
            <a:r>
              <a:rPr lang="sl-SI" kern="0" dirty="0" err="1">
                <a:latin typeface="Raleway" panose="020B0503030101060003" pitchFamily="34" charset="-18"/>
              </a:rPr>
              <a:t>uteževanja</a:t>
            </a:r>
            <a:endParaRPr lang="sl-SI" kern="0" dirty="0">
              <a:latin typeface="Raleway" panose="020B0503030101060003" pitchFamily="34" charset="-18"/>
            </a:endParaRPr>
          </a:p>
          <a:p>
            <a:pPr>
              <a:defRPr/>
            </a:pPr>
            <a:r>
              <a:rPr lang="sl-SI" kern="0" dirty="0">
                <a:latin typeface="Raleway" panose="020B0503030101060003" pitchFamily="34" charset="-18"/>
              </a:rPr>
              <a:t>Napredne funkcije za analizo rezultatov</a:t>
            </a:r>
          </a:p>
          <a:p>
            <a:pPr>
              <a:defRPr/>
            </a:pPr>
            <a:r>
              <a:rPr lang="sl-SI" kern="0" dirty="0">
                <a:latin typeface="Raleway" panose="020B0503030101060003" pitchFamily="34" charset="-18"/>
              </a:rPr>
              <a:t>Integracija z GIS</a:t>
            </a:r>
          </a:p>
          <a:p>
            <a:pPr>
              <a:defRPr/>
            </a:pPr>
            <a:r>
              <a:rPr lang="sl-SI" kern="0" dirty="0">
                <a:latin typeface="Raleway" panose="020B0503030101060003" pitchFamily="34" charset="-18"/>
              </a:rPr>
              <a:t>Najboljše v razredu za uvoz/izvoz podatkov</a:t>
            </a:r>
          </a:p>
          <a:p>
            <a:pPr>
              <a:defRPr/>
            </a:pPr>
            <a:r>
              <a:rPr lang="sl-SI" kern="0" dirty="0">
                <a:latin typeface="Raleway" panose="020B0503030101060003" pitchFamily="34" charset="-18"/>
              </a:rPr>
              <a:t>Skupinsko sodelovanje – “LCA </a:t>
            </a:r>
            <a:r>
              <a:rPr lang="sl-SI" kern="0" dirty="0" err="1">
                <a:latin typeface="Raleway" panose="020B0503030101060003" pitchFamily="34" charset="-18"/>
              </a:rPr>
              <a:t>Collaboration</a:t>
            </a:r>
            <a:r>
              <a:rPr lang="sl-SI" kern="0" dirty="0">
                <a:latin typeface="Raleway" panose="020B0503030101060003" pitchFamily="34" charset="-18"/>
              </a:rPr>
              <a:t> Server”</a:t>
            </a:r>
          </a:p>
          <a:p>
            <a:pPr>
              <a:defRPr/>
            </a:pPr>
            <a:r>
              <a:rPr lang="sl-SI" kern="0" dirty="0">
                <a:latin typeface="Raleway" panose="020B0503030101060003" pitchFamily="34" charset="-18"/>
              </a:rPr>
              <a:t>Analiza stroškov življenjskega cikla (LCC)…</a:t>
            </a:r>
          </a:p>
          <a:p>
            <a:pPr marL="0" lvl="0" indent="0">
              <a:buNone/>
              <a:defRPr/>
            </a:pPr>
            <a:endParaRPr lang="en-US" kern="0" dirty="0">
              <a:latin typeface="Raleway" panose="020B0503030101060003" pitchFamily="34" charset="-18"/>
            </a:endParaRPr>
          </a:p>
        </p:txBody>
      </p:sp>
      <p:sp>
        <p:nvSpPr>
          <p:cNvPr id="2" name="Titel 1"/>
          <p:cNvSpPr>
            <a:spLocks noGrp="1"/>
          </p:cNvSpPr>
          <p:nvPr>
            <p:ph type="title" idx="4294967295"/>
          </p:nvPr>
        </p:nvSpPr>
        <p:spPr>
          <a:xfrm>
            <a:off x="0" y="274638"/>
            <a:ext cx="10972800" cy="1143000"/>
          </a:xfrm>
          <a:prstGeom prst="rect">
            <a:avLst/>
          </a:prstGeom>
        </p:spPr>
        <p:txBody>
          <a:bodyPr/>
          <a:lstStyle/>
          <a:p>
            <a:r>
              <a:rPr lang="sl-SI" dirty="0">
                <a:solidFill>
                  <a:srgbClr val="00B1F1"/>
                </a:solidFill>
              </a:rPr>
              <a:t>Pregled funkcij openLCA</a:t>
            </a:r>
            <a:endParaRPr lang="de-DE" dirty="0"/>
          </a:p>
        </p:txBody>
      </p:sp>
    </p:spTree>
    <p:extLst>
      <p:ext uri="{BB962C8B-B14F-4D97-AF65-F5344CB8AC3E}">
        <p14:creationId xmlns:p14="http://schemas.microsoft.com/office/powerpoint/2010/main" val="37151461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10972800" cy="1143000"/>
          </a:xfrm>
          <a:prstGeom prst="rect">
            <a:avLst/>
          </a:prstGeom>
        </p:spPr>
        <p:txBody>
          <a:bodyPr/>
          <a:lstStyle/>
          <a:p>
            <a:r>
              <a:rPr lang="sl" dirty="0"/>
              <a:t>openLCA: </a:t>
            </a:r>
            <a:r>
              <a:rPr lang="sl" dirty="0" err="1">
                <a:solidFill>
                  <a:srgbClr val="00B1F1"/>
                </a:solidFill>
              </a:rPr>
              <a:t>kaj</a:t>
            </a:r>
            <a:r>
              <a:rPr lang="sl" dirty="0">
                <a:solidFill>
                  <a:srgbClr val="00B1F1"/>
                </a:solidFill>
              </a:rPr>
              <a:t> </a:t>
            </a:r>
            <a:r>
              <a:rPr lang="sl" dirty="0" err="1">
                <a:solidFill>
                  <a:srgbClr val="00B1F1"/>
                </a:solidFill>
              </a:rPr>
              <a:t>je</a:t>
            </a:r>
            <a:r>
              <a:rPr lang="sl" dirty="0">
                <a:solidFill>
                  <a:srgbClr val="00B1F1"/>
                </a:solidFill>
              </a:rPr>
              <a:t> </a:t>
            </a:r>
            <a:r>
              <a:rPr lang="sl" dirty="0" err="1">
                <a:solidFill>
                  <a:srgbClr val="00B1F1"/>
                </a:solidFill>
              </a:rPr>
              <a:t>potrebno</a:t>
            </a:r>
            <a:r>
              <a:rPr lang="sl" dirty="0">
                <a:solidFill>
                  <a:srgbClr val="00B1F1"/>
                </a:solidFill>
              </a:rPr>
              <a:t> </a:t>
            </a:r>
            <a:r>
              <a:rPr lang="sl" dirty="0" err="1">
                <a:solidFill>
                  <a:srgbClr val="00B1F1"/>
                </a:solidFill>
              </a:rPr>
              <a:t>izvajati </a:t>
            </a:r>
            <a:r>
              <a:rPr lang="sl" dirty="0">
                <a:solidFill>
                  <a:srgbClr val="00B1F1"/>
                </a:solidFill>
              </a:rPr>
              <a:t>LCA v openLCA?</a:t>
            </a:r>
          </a:p>
        </p:txBody>
      </p:sp>
      <p:sp>
        <p:nvSpPr>
          <p:cNvPr id="4" name="Content Placeholder 2">
            <a:extLst>
              <a:ext uri="{FF2B5EF4-FFF2-40B4-BE49-F238E27FC236}">
                <a16:creationId xmlns:a16="http://schemas.microsoft.com/office/drawing/2014/main" id="{292BA995-C6B2-4743-9CFE-02B4071358BA}"/>
              </a:ext>
            </a:extLst>
          </p:cNvPr>
          <p:cNvSpPr txBox="1">
            <a:spLocks/>
          </p:cNvSpPr>
          <p:nvPr/>
        </p:nvSpPr>
        <p:spPr>
          <a:xfrm>
            <a:off x="8532990" y="4843919"/>
            <a:ext cx="1524000" cy="593717"/>
          </a:xfrm>
          <a:prstGeom prst="rect">
            <a:avLst/>
          </a:prstGeom>
        </p:spPr>
        <p:txBody>
          <a:bodyPr>
            <a:normAutofit/>
          </a:bodyPr>
          <a:lstStyle>
            <a:lvl1pPr marL="342900" indent="-342900" algn="l" defTabSz="914400" rtl="0" eaLnBrk="1" latinLnBrk="0" hangingPunct="1">
              <a:spcBef>
                <a:spcPct val="20000"/>
              </a:spcBef>
              <a:buClr>
                <a:srgbClr val="00B1F1"/>
              </a:buClr>
              <a:buFont typeface="Arial" pitchFamily="34" charset="0"/>
              <a:buChar char="•"/>
              <a:defRPr sz="3200" kern="1200">
                <a:solidFill>
                  <a:schemeClr val="tx1">
                    <a:lumMod val="65000"/>
                    <a:lumOff val="35000"/>
                  </a:schemeClr>
                </a:solidFill>
                <a:latin typeface="TheSans-Plain" pitchFamily="2" charset="0"/>
                <a:ea typeface="+mn-ea"/>
                <a:cs typeface="+mn-cs"/>
              </a:defRPr>
            </a:lvl1pPr>
            <a:lvl2pPr marL="742950" indent="-285750" algn="l" defTabSz="914400" rtl="0" eaLnBrk="1" latinLnBrk="0" hangingPunct="1">
              <a:spcBef>
                <a:spcPct val="20000"/>
              </a:spcBef>
              <a:buClr>
                <a:srgbClr val="00B1F1"/>
              </a:buClr>
              <a:buFont typeface="Arial" pitchFamily="34" charset="0"/>
              <a:buChar char="•"/>
              <a:defRPr sz="2800" kern="1200">
                <a:solidFill>
                  <a:schemeClr val="tx1">
                    <a:lumMod val="65000"/>
                    <a:lumOff val="35000"/>
                  </a:schemeClr>
                </a:solidFill>
                <a:latin typeface="TheSans-Plain" pitchFamily="2" charset="0"/>
                <a:ea typeface="+mn-ea"/>
                <a:cs typeface="+mn-cs"/>
              </a:defRPr>
            </a:lvl2pPr>
            <a:lvl3pPr marL="1143000" indent="-228600" algn="l" defTabSz="914400" rtl="0" eaLnBrk="1" latinLnBrk="0" hangingPunct="1">
              <a:spcBef>
                <a:spcPct val="20000"/>
              </a:spcBef>
              <a:buClr>
                <a:srgbClr val="00B1F1"/>
              </a:buClr>
              <a:buFont typeface="Arial" pitchFamily="34" charset="0"/>
              <a:buChar char="•"/>
              <a:defRPr sz="2400" kern="1200">
                <a:solidFill>
                  <a:schemeClr val="tx1">
                    <a:lumMod val="65000"/>
                    <a:lumOff val="35000"/>
                  </a:schemeClr>
                </a:solidFill>
                <a:latin typeface="TheSans-Plain" pitchFamily="2" charset="0"/>
                <a:ea typeface="+mn-ea"/>
                <a:cs typeface="+mn-cs"/>
              </a:defRPr>
            </a:lvl3pPr>
            <a:lvl4pPr marL="1600200" indent="-228600" algn="l" defTabSz="914400" rtl="0" eaLnBrk="1" latinLnBrk="0" hangingPunct="1">
              <a:spcBef>
                <a:spcPct val="20000"/>
              </a:spcBef>
              <a:buClr>
                <a:srgbClr val="00B1F1"/>
              </a:buClr>
              <a:buFont typeface="Arial" pitchFamily="34" charset="0"/>
              <a:buChar char="•"/>
              <a:defRPr sz="2000" kern="1200">
                <a:solidFill>
                  <a:schemeClr val="tx1">
                    <a:lumMod val="65000"/>
                    <a:lumOff val="35000"/>
                  </a:schemeClr>
                </a:solidFill>
                <a:latin typeface="TheSans-Plain" pitchFamily="2" charset="0"/>
                <a:ea typeface="+mn-ea"/>
                <a:cs typeface="+mn-cs"/>
              </a:defRPr>
            </a:lvl4pPr>
            <a:lvl5pPr marL="2057400" indent="-228600" algn="l" defTabSz="914400" rtl="0" eaLnBrk="1" latinLnBrk="0" hangingPunct="1">
              <a:spcBef>
                <a:spcPct val="20000"/>
              </a:spcBef>
              <a:buClr>
                <a:srgbClr val="00B1F1"/>
              </a:buClr>
              <a:buFont typeface="Arial" pitchFamily="34" charset="0"/>
              <a:buChar char="•"/>
              <a:defRPr sz="2000" kern="1200">
                <a:solidFill>
                  <a:schemeClr val="tx1">
                    <a:lumMod val="65000"/>
                    <a:lumOff val="35000"/>
                  </a:schemeClr>
                </a:solidFill>
                <a:latin typeface="TheSans-Plain"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l" sz="2400" dirty="0">
                <a:latin typeface="Raleway" panose="020B0503030101060003" pitchFamily="34" charset="-18"/>
              </a:rPr>
              <a:t>LCA</a:t>
            </a:r>
            <a:endParaRPr lang="en-150" sz="2400" dirty="0">
              <a:latin typeface="Raleway" panose="020B0503030101060003" pitchFamily="34" charset="-18"/>
            </a:endParaRPr>
          </a:p>
        </p:txBody>
      </p:sp>
      <p:grpSp>
        <p:nvGrpSpPr>
          <p:cNvPr id="5" name="Group 4">
            <a:extLst>
              <a:ext uri="{FF2B5EF4-FFF2-40B4-BE49-F238E27FC236}">
                <a16:creationId xmlns:a16="http://schemas.microsoft.com/office/drawing/2014/main" id="{80BE0319-A68F-4B2D-BBA7-AC2713A1D6E2}"/>
              </a:ext>
            </a:extLst>
          </p:cNvPr>
          <p:cNvGrpSpPr/>
          <p:nvPr/>
        </p:nvGrpSpPr>
        <p:grpSpPr>
          <a:xfrm>
            <a:off x="4572961" y="1905961"/>
            <a:ext cx="3046078" cy="3046078"/>
            <a:chOff x="1608195" y="2172663"/>
            <a:chExt cx="3046078" cy="3046078"/>
          </a:xfrm>
        </p:grpSpPr>
        <p:pic>
          <p:nvPicPr>
            <p:cNvPr id="6" name="Graphic 5" descr="Laptop">
              <a:extLst>
                <a:ext uri="{FF2B5EF4-FFF2-40B4-BE49-F238E27FC236}">
                  <a16:creationId xmlns:a16="http://schemas.microsoft.com/office/drawing/2014/main" id="{A1E626AD-F0AC-4173-9D35-E89AB19687B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08195" y="2172663"/>
              <a:ext cx="3046078" cy="3046078"/>
            </a:xfrm>
            <a:prstGeom prst="rect">
              <a:avLst/>
            </a:prstGeom>
          </p:spPr>
        </p:pic>
        <p:pic>
          <p:nvPicPr>
            <p:cNvPr id="7" name="Picture 6">
              <a:extLst>
                <a:ext uri="{FF2B5EF4-FFF2-40B4-BE49-F238E27FC236}">
                  <a16:creationId xmlns:a16="http://schemas.microsoft.com/office/drawing/2014/main" id="{D1B5F10D-0F85-4E0B-B852-488C925ED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5131" y="3040794"/>
              <a:ext cx="1592205" cy="995128"/>
            </a:xfrm>
            <a:prstGeom prst="rect">
              <a:avLst/>
            </a:prstGeom>
          </p:spPr>
        </p:pic>
      </p:grpSp>
      <p:sp>
        <p:nvSpPr>
          <p:cNvPr id="8" name="Content Placeholder 2">
            <a:extLst>
              <a:ext uri="{FF2B5EF4-FFF2-40B4-BE49-F238E27FC236}">
                <a16:creationId xmlns:a16="http://schemas.microsoft.com/office/drawing/2014/main" id="{9A0C188F-F000-4650-839E-B1F3A6D58628}"/>
              </a:ext>
            </a:extLst>
          </p:cNvPr>
          <p:cNvSpPr txBox="1">
            <a:spLocks/>
          </p:cNvSpPr>
          <p:nvPr/>
        </p:nvSpPr>
        <p:spPr>
          <a:xfrm>
            <a:off x="8142644" y="5287187"/>
            <a:ext cx="1524000" cy="5937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TheSans-Plain" panose="02000503000000000000"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TheSans-Plain" panose="02000503000000000000" pitchFamily="2"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heSans-Plain" panose="02000503000000000000"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heSans-Plain" panose="02000503000000000000"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heSans-Plain" panose="02000503000000000000"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l" dirty="0">
                <a:solidFill>
                  <a:schemeClr val="tx1">
                    <a:lumMod val="65000"/>
                    <a:lumOff val="35000"/>
                  </a:schemeClr>
                </a:solidFill>
                <a:latin typeface="Raleway" panose="020B0503030101060003" pitchFamily="34" charset="-18"/>
              </a:rPr>
              <a:t>LCC</a:t>
            </a:r>
            <a:endParaRPr lang="en-150" dirty="0">
              <a:solidFill>
                <a:schemeClr val="tx1">
                  <a:lumMod val="65000"/>
                  <a:lumOff val="35000"/>
                </a:schemeClr>
              </a:solidFill>
              <a:latin typeface="Raleway" panose="020B0503030101060003" pitchFamily="34" charset="-18"/>
            </a:endParaRPr>
          </a:p>
        </p:txBody>
      </p:sp>
      <p:sp>
        <p:nvSpPr>
          <p:cNvPr id="9" name="Content Placeholder 2">
            <a:extLst>
              <a:ext uri="{FF2B5EF4-FFF2-40B4-BE49-F238E27FC236}">
                <a16:creationId xmlns:a16="http://schemas.microsoft.com/office/drawing/2014/main" id="{B3FA7826-BBF3-4ED2-BFD1-ADE36406CA38}"/>
              </a:ext>
            </a:extLst>
          </p:cNvPr>
          <p:cNvSpPr txBox="1">
            <a:spLocks/>
          </p:cNvSpPr>
          <p:nvPr/>
        </p:nvSpPr>
        <p:spPr>
          <a:xfrm>
            <a:off x="8823329" y="4400651"/>
            <a:ext cx="1524000" cy="5937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TheSans-Plain" panose="02000503000000000000"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TheSans-Plain" panose="02000503000000000000" pitchFamily="2"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heSans-Plain" panose="02000503000000000000"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heSans-Plain" panose="02000503000000000000"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heSans-Plain" panose="02000503000000000000"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l" dirty="0">
                <a:solidFill>
                  <a:schemeClr val="tx1">
                    <a:lumMod val="65000"/>
                    <a:lumOff val="35000"/>
                  </a:schemeClr>
                </a:solidFill>
                <a:latin typeface="Raleway" panose="020B0503030101060003" pitchFamily="34" charset="-18"/>
              </a:rPr>
              <a:t>S-LCA</a:t>
            </a:r>
            <a:endParaRPr lang="en-150" dirty="0">
              <a:solidFill>
                <a:schemeClr val="tx1">
                  <a:lumMod val="65000"/>
                  <a:lumOff val="35000"/>
                </a:schemeClr>
              </a:solidFill>
              <a:latin typeface="Raleway" panose="020B0503030101060003" pitchFamily="34" charset="-18"/>
            </a:endParaRPr>
          </a:p>
        </p:txBody>
      </p:sp>
      <p:grpSp>
        <p:nvGrpSpPr>
          <p:cNvPr id="10" name="Group 9">
            <a:extLst>
              <a:ext uri="{FF2B5EF4-FFF2-40B4-BE49-F238E27FC236}">
                <a16:creationId xmlns:a16="http://schemas.microsoft.com/office/drawing/2014/main" id="{9D007DDF-8C4C-4B91-AC4C-7004D11DBD8D}"/>
              </a:ext>
            </a:extLst>
          </p:cNvPr>
          <p:cNvGrpSpPr/>
          <p:nvPr/>
        </p:nvGrpSpPr>
        <p:grpSpPr>
          <a:xfrm>
            <a:off x="2357427" y="1781514"/>
            <a:ext cx="2022488" cy="1371813"/>
            <a:chOff x="669974" y="1625048"/>
            <a:chExt cx="2022488" cy="1371813"/>
          </a:xfrm>
        </p:grpSpPr>
        <p:pic>
          <p:nvPicPr>
            <p:cNvPr id="11" name="Picture 2">
              <a:extLst>
                <a:ext uri="{FF2B5EF4-FFF2-40B4-BE49-F238E27FC236}">
                  <a16:creationId xmlns:a16="http://schemas.microsoft.com/office/drawing/2014/main" id="{20F0897D-A478-4401-ACB6-E6BC6FE075A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0168" y="1625048"/>
              <a:ext cx="823288" cy="744126"/>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5C8EAB50-1E9A-4944-A1DF-83D23860D3C1}"/>
                </a:ext>
              </a:extLst>
            </p:cNvPr>
            <p:cNvSpPr txBox="1">
              <a:spLocks/>
            </p:cNvSpPr>
            <p:nvPr/>
          </p:nvSpPr>
          <p:spPr>
            <a:xfrm>
              <a:off x="669974" y="2403144"/>
              <a:ext cx="2022488" cy="5937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TheSans-Plain" panose="02000503000000000000"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TheSans-Plain" panose="02000503000000000000" pitchFamily="2"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heSans-Plain" panose="02000503000000000000"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heSans-Plain" panose="02000503000000000000"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heSans-Plain" panose="02000503000000000000"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l" dirty="0" err="1">
                  <a:solidFill>
                    <a:schemeClr val="tx1">
                      <a:lumMod val="65000"/>
                      <a:lumOff val="35000"/>
                    </a:schemeClr>
                  </a:solidFill>
                  <a:latin typeface="Raleway" panose="020B0503030101060003" pitchFamily="34" charset="-18"/>
                </a:rPr>
                <a:t>metode </a:t>
              </a:r>
              <a:endParaRPr lang="en-150" dirty="0">
                <a:solidFill>
                  <a:schemeClr val="tx1">
                    <a:lumMod val="65000"/>
                    <a:lumOff val="35000"/>
                  </a:schemeClr>
                </a:solidFill>
                <a:latin typeface="Raleway" panose="020B0503030101060003" pitchFamily="34" charset="-18"/>
              </a:endParaRPr>
            </a:p>
          </p:txBody>
        </p:sp>
      </p:grpSp>
      <p:cxnSp>
        <p:nvCxnSpPr>
          <p:cNvPr id="13" name="Straight Arrow Connector 12">
            <a:extLst>
              <a:ext uri="{FF2B5EF4-FFF2-40B4-BE49-F238E27FC236}">
                <a16:creationId xmlns:a16="http://schemas.microsoft.com/office/drawing/2014/main" id="{CFA8DF44-D08C-4B5F-82E6-07AD6A6C710D}"/>
              </a:ext>
            </a:extLst>
          </p:cNvPr>
          <p:cNvCxnSpPr>
            <a:cxnSpLocks/>
          </p:cNvCxnSpPr>
          <p:nvPr/>
        </p:nvCxnSpPr>
        <p:spPr>
          <a:xfrm>
            <a:off x="8042412" y="4193397"/>
            <a:ext cx="634301" cy="291181"/>
          </a:xfrm>
          <a:prstGeom prst="straightConnector1">
            <a:avLst/>
          </a:prstGeom>
          <a:ln w="38100">
            <a:solidFill>
              <a:srgbClr val="00AEF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1DC85A3-78CA-4277-827C-3273F67BE405}"/>
              </a:ext>
            </a:extLst>
          </p:cNvPr>
          <p:cNvCxnSpPr>
            <a:cxnSpLocks/>
          </p:cNvCxnSpPr>
          <p:nvPr/>
        </p:nvCxnSpPr>
        <p:spPr>
          <a:xfrm>
            <a:off x="7798570" y="4609685"/>
            <a:ext cx="634301" cy="291181"/>
          </a:xfrm>
          <a:prstGeom prst="straightConnector1">
            <a:avLst/>
          </a:prstGeom>
          <a:ln w="38100">
            <a:solidFill>
              <a:srgbClr val="00AEF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202B82E-C27D-4057-8552-F6904464994A}"/>
              </a:ext>
            </a:extLst>
          </p:cNvPr>
          <p:cNvCxnSpPr>
            <a:cxnSpLocks/>
          </p:cNvCxnSpPr>
          <p:nvPr/>
        </p:nvCxnSpPr>
        <p:spPr>
          <a:xfrm>
            <a:off x="7543801" y="5017437"/>
            <a:ext cx="634301" cy="291181"/>
          </a:xfrm>
          <a:prstGeom prst="straightConnector1">
            <a:avLst/>
          </a:prstGeom>
          <a:ln w="38100">
            <a:solidFill>
              <a:srgbClr val="00AEF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6C68744-0E60-43AC-967B-F36AE97A2592}"/>
              </a:ext>
            </a:extLst>
          </p:cNvPr>
          <p:cNvGrpSpPr/>
          <p:nvPr/>
        </p:nvGrpSpPr>
        <p:grpSpPr>
          <a:xfrm>
            <a:off x="2536039" y="3726360"/>
            <a:ext cx="1599116" cy="1355848"/>
            <a:chOff x="613041" y="3040560"/>
            <a:chExt cx="1599116" cy="1355848"/>
          </a:xfrm>
        </p:grpSpPr>
        <p:sp>
          <p:nvSpPr>
            <p:cNvPr id="17" name="Content Placeholder 2">
              <a:extLst>
                <a:ext uri="{FF2B5EF4-FFF2-40B4-BE49-F238E27FC236}">
                  <a16:creationId xmlns:a16="http://schemas.microsoft.com/office/drawing/2014/main" id="{0F407AE9-EC1C-40E5-A449-59DB13F7FB1E}"/>
                </a:ext>
              </a:extLst>
            </p:cNvPr>
            <p:cNvSpPr txBox="1">
              <a:spLocks/>
            </p:cNvSpPr>
            <p:nvPr/>
          </p:nvSpPr>
          <p:spPr>
            <a:xfrm>
              <a:off x="613041" y="3802691"/>
              <a:ext cx="1599116" cy="593717"/>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TheSans-Plain" panose="02000503000000000000"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TheSans-Plain" panose="02000503000000000000" pitchFamily="2"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heSans-Plain" panose="02000503000000000000"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heSans-Plain" panose="02000503000000000000"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heSans-Plain" panose="02000503000000000000"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sl" dirty="0" err="1">
                  <a:solidFill>
                    <a:schemeClr val="tx1">
                      <a:lumMod val="65000"/>
                      <a:lumOff val="35000"/>
                    </a:schemeClr>
                  </a:solidFill>
                  <a:latin typeface="Raleway" panose="020B0503030101060003" pitchFamily="34" charset="-18"/>
                </a:rPr>
                <a:t>baze podatkov</a:t>
              </a:r>
              <a:endParaRPr lang="en-150" dirty="0">
                <a:solidFill>
                  <a:schemeClr val="tx1">
                    <a:lumMod val="65000"/>
                    <a:lumOff val="35000"/>
                  </a:schemeClr>
                </a:solidFill>
                <a:latin typeface="Raleway" panose="020B0503030101060003" pitchFamily="34" charset="-18"/>
              </a:endParaRPr>
            </a:p>
          </p:txBody>
        </p:sp>
        <p:pic>
          <p:nvPicPr>
            <p:cNvPr id="18" name="Picture 8">
              <a:extLst>
                <a:ext uri="{FF2B5EF4-FFF2-40B4-BE49-F238E27FC236}">
                  <a16:creationId xmlns:a16="http://schemas.microsoft.com/office/drawing/2014/main" id="{199D32EA-40E2-496E-9405-EF0787C98A2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8888" y="3040560"/>
              <a:ext cx="995410" cy="54084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9" name="Straight Arrow Connector 18">
            <a:extLst>
              <a:ext uri="{FF2B5EF4-FFF2-40B4-BE49-F238E27FC236}">
                <a16:creationId xmlns:a16="http://schemas.microsoft.com/office/drawing/2014/main" id="{51F4D947-3F3B-4DC5-9CD2-88DE692BEFCD}"/>
              </a:ext>
            </a:extLst>
          </p:cNvPr>
          <p:cNvCxnSpPr>
            <a:cxnSpLocks/>
          </p:cNvCxnSpPr>
          <p:nvPr/>
        </p:nvCxnSpPr>
        <p:spPr>
          <a:xfrm>
            <a:off x="4156278" y="2920259"/>
            <a:ext cx="634301" cy="291181"/>
          </a:xfrm>
          <a:prstGeom prst="straightConnector1">
            <a:avLst/>
          </a:prstGeom>
          <a:ln w="38100">
            <a:solidFill>
              <a:srgbClr val="00AEF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DB42F57-9CDF-4C48-8419-230CCDF40804}"/>
              </a:ext>
            </a:extLst>
          </p:cNvPr>
          <p:cNvCxnSpPr>
            <a:cxnSpLocks/>
          </p:cNvCxnSpPr>
          <p:nvPr/>
        </p:nvCxnSpPr>
        <p:spPr>
          <a:xfrm flipV="1">
            <a:off x="4104068" y="3662986"/>
            <a:ext cx="536900" cy="223215"/>
          </a:xfrm>
          <a:prstGeom prst="straightConnector1">
            <a:avLst/>
          </a:prstGeom>
          <a:ln w="38100">
            <a:solidFill>
              <a:srgbClr val="00AEF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875E2FFE-94BF-4D1A-8476-F1694BC3CB14}"/>
              </a:ext>
            </a:extLst>
          </p:cNvPr>
          <p:cNvSpPr txBox="1">
            <a:spLocks/>
          </p:cNvSpPr>
          <p:nvPr/>
        </p:nvSpPr>
        <p:spPr>
          <a:xfrm>
            <a:off x="5448574" y="4470136"/>
            <a:ext cx="1599116" cy="593717"/>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TheSans-Plain" panose="02000503000000000000"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TheSans-Plain" panose="02000503000000000000" pitchFamily="2"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heSans-Plain" panose="02000503000000000000"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heSans-Plain" panose="02000503000000000000"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heSans-Plain" panose="02000503000000000000"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l" dirty="0">
                <a:solidFill>
                  <a:schemeClr val="tx1">
                    <a:lumMod val="65000"/>
                    <a:lumOff val="35000"/>
                  </a:schemeClr>
                </a:solidFill>
                <a:latin typeface="Raleway" panose="020B0503030101060003" pitchFamily="34" charset="-18"/>
              </a:rPr>
              <a:t>programska oprema</a:t>
            </a:r>
            <a:endParaRPr lang="en-150" dirty="0">
              <a:solidFill>
                <a:schemeClr val="tx1">
                  <a:lumMod val="65000"/>
                  <a:lumOff val="35000"/>
                </a:schemeClr>
              </a:solidFill>
              <a:latin typeface="Raleway" panose="020B0503030101060003" pitchFamily="34" charset="-18"/>
            </a:endParaRPr>
          </a:p>
        </p:txBody>
      </p:sp>
    </p:spTree>
    <p:extLst>
      <p:ext uri="{BB962C8B-B14F-4D97-AF65-F5344CB8AC3E}">
        <p14:creationId xmlns:p14="http://schemas.microsoft.com/office/powerpoint/2010/main" val="174678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CE2E8E57-F094-43BD-ABBF-CA0DDC6DC55B}"/>
              </a:ext>
            </a:extLst>
          </p:cNvPr>
          <p:cNvSpPr txBox="1"/>
          <p:nvPr/>
        </p:nvSpPr>
        <p:spPr>
          <a:xfrm>
            <a:off x="1388614" y="386140"/>
            <a:ext cx="7994156" cy="553998"/>
          </a:xfrm>
          <a:prstGeom prst="rect">
            <a:avLst/>
          </a:prstGeom>
          <a:noFill/>
        </p:spPr>
        <p:txBody>
          <a:bodyPr wrap="square" rtlCol="0">
            <a:spAutoFit/>
          </a:bodyPr>
          <a:lstStyle/>
          <a:p>
            <a:r>
              <a:rPr lang="sl-SI" sz="3000" dirty="0">
                <a:solidFill>
                  <a:srgbClr val="222A54"/>
                </a:solidFill>
                <a:latin typeface="Raleway Black" panose="020B0A03030101060003" pitchFamily="34" charset="-18"/>
                <a:ea typeface="Source Sans Pro Black" panose="020B0803030403020204" pitchFamily="34" charset="0"/>
                <a:cs typeface="+mj-cs"/>
              </a:rPr>
              <a:t>OCENA ŽIVLJENJSKEGA CIKLA</a:t>
            </a:r>
          </a:p>
        </p:txBody>
      </p:sp>
      <p:sp>
        <p:nvSpPr>
          <p:cNvPr id="3" name="Round Same Side Corner Rectangle 11">
            <a:extLst>
              <a:ext uri="{FF2B5EF4-FFF2-40B4-BE49-F238E27FC236}">
                <a16:creationId xmlns:a16="http://schemas.microsoft.com/office/drawing/2014/main" id="{D068B6CB-65CA-6CDD-3AEC-010D3DA3146F}"/>
              </a:ext>
            </a:extLst>
          </p:cNvPr>
          <p:cNvSpPr/>
          <p:nvPr/>
        </p:nvSpPr>
        <p:spPr>
          <a:xfrm flipV="1">
            <a:off x="1521031" y="3402489"/>
            <a:ext cx="8960336" cy="1552124"/>
          </a:xfrm>
          <a:prstGeom prst="round2SameRect">
            <a:avLst/>
          </a:prstGeom>
          <a:solidFill>
            <a:srgbClr val="99CC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Raleway" panose="020B0503030101060003" pitchFamily="34" charset="-18"/>
            </a:endParaRPr>
          </a:p>
        </p:txBody>
      </p:sp>
      <p:sp>
        <p:nvSpPr>
          <p:cNvPr id="6" name="Rectangle 5">
            <a:extLst>
              <a:ext uri="{FF2B5EF4-FFF2-40B4-BE49-F238E27FC236}">
                <a16:creationId xmlns:a16="http://schemas.microsoft.com/office/drawing/2014/main" id="{F3576BAF-6BFF-3DFD-1E3C-A2FA9F19A941}"/>
              </a:ext>
            </a:extLst>
          </p:cNvPr>
          <p:cNvSpPr/>
          <p:nvPr/>
        </p:nvSpPr>
        <p:spPr>
          <a:xfrm>
            <a:off x="1529779" y="2359700"/>
            <a:ext cx="5137721" cy="1045028"/>
          </a:xfrm>
          <a:prstGeom prst="rect">
            <a:avLst/>
          </a:prstGeom>
          <a:noFill/>
          <a:ln w="25400">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rgbClr val="99CC00"/>
                </a:solidFill>
                <a:latin typeface="Neo Sans Pro Medium" panose="020B0704030504040204" pitchFamily="34" charset="0"/>
                <a:ea typeface="Source Sans Pro SemiBold" panose="020B0603030403020204" pitchFamily="34" charset="0"/>
              </a:rPr>
              <a:t>Kaj je ocena življenjskega cikla?</a:t>
            </a:r>
          </a:p>
        </p:txBody>
      </p:sp>
      <p:sp>
        <p:nvSpPr>
          <p:cNvPr id="8" name="Rectangle 7">
            <a:extLst>
              <a:ext uri="{FF2B5EF4-FFF2-40B4-BE49-F238E27FC236}">
                <a16:creationId xmlns:a16="http://schemas.microsoft.com/office/drawing/2014/main" id="{A32B1F1B-9051-9F00-0D4C-CC04644AE3ED}"/>
              </a:ext>
            </a:extLst>
          </p:cNvPr>
          <p:cNvSpPr/>
          <p:nvPr/>
        </p:nvSpPr>
        <p:spPr>
          <a:xfrm>
            <a:off x="856268" y="6499961"/>
            <a:ext cx="1445112" cy="246221"/>
          </a:xfrm>
          <a:prstGeom prst="rect">
            <a:avLst/>
          </a:prstGeom>
        </p:spPr>
        <p:txBody>
          <a:bodyPr wrap="square">
            <a:spAutoFit/>
          </a:bodyPr>
          <a:lstStyle/>
          <a:p>
            <a:r>
              <a:rPr lang="sl-SI" sz="1000" baseline="30000" dirty="0">
                <a:solidFill>
                  <a:schemeClr val="bg1">
                    <a:lumMod val="65000"/>
                  </a:schemeClr>
                </a:solidFill>
                <a:latin typeface="Raleway" panose="020B0503030101060003" pitchFamily="34" charset="-18"/>
              </a:rPr>
              <a:t>*</a:t>
            </a:r>
            <a:r>
              <a:rPr lang="sl-SI" sz="1000" dirty="0">
                <a:solidFill>
                  <a:schemeClr val="bg1">
                    <a:lumMod val="65000"/>
                  </a:schemeClr>
                </a:solidFill>
                <a:latin typeface="Raleway" panose="020B0503030101060003" pitchFamily="34" charset="-18"/>
              </a:rPr>
              <a:t>ISO 14040:2006</a:t>
            </a:r>
            <a:endParaRPr lang="sl-SI" sz="1000" baseline="30000" dirty="0">
              <a:solidFill>
                <a:schemeClr val="bg1">
                  <a:lumMod val="65000"/>
                </a:schemeClr>
              </a:solidFill>
              <a:latin typeface="Raleway" panose="020B0503030101060003" pitchFamily="34" charset="-18"/>
            </a:endParaRPr>
          </a:p>
        </p:txBody>
      </p:sp>
      <p:sp>
        <p:nvSpPr>
          <p:cNvPr id="10" name="TextBox 9">
            <a:extLst>
              <a:ext uri="{FF2B5EF4-FFF2-40B4-BE49-F238E27FC236}">
                <a16:creationId xmlns:a16="http://schemas.microsoft.com/office/drawing/2014/main" id="{1DB76600-392F-F2E9-4AED-9155F46095C3}"/>
              </a:ext>
            </a:extLst>
          </p:cNvPr>
          <p:cNvSpPr txBox="1"/>
          <p:nvPr/>
        </p:nvSpPr>
        <p:spPr>
          <a:xfrm>
            <a:off x="1388614" y="798067"/>
            <a:ext cx="6094602" cy="369332"/>
          </a:xfrm>
          <a:prstGeom prst="rect">
            <a:avLst/>
          </a:prstGeom>
          <a:noFill/>
        </p:spPr>
        <p:txBody>
          <a:bodyPr wrap="square">
            <a:spAutoFit/>
          </a:bodyPr>
          <a:lstStyle/>
          <a:p>
            <a:r>
              <a:rPr lang="sl-SI" sz="1800" dirty="0" err="1">
                <a:solidFill>
                  <a:srgbClr val="99CC00"/>
                </a:solidFill>
                <a:latin typeface="Neo Sans Pro Medium" panose="020B0704030504040204" pitchFamily="34" charset="0"/>
                <a:ea typeface="Source Sans Pro SemiBold" panose="020B0603030403020204" pitchFamily="34" charset="0"/>
              </a:rPr>
              <a:t>Life</a:t>
            </a:r>
            <a:r>
              <a:rPr lang="sl-SI" sz="1800" dirty="0">
                <a:solidFill>
                  <a:srgbClr val="99CC00"/>
                </a:solidFill>
                <a:latin typeface="Neo Sans Pro Medium" panose="020B0704030504040204" pitchFamily="34" charset="0"/>
                <a:ea typeface="Source Sans Pro SemiBold" panose="020B0603030403020204" pitchFamily="34" charset="0"/>
              </a:rPr>
              <a:t> </a:t>
            </a:r>
            <a:r>
              <a:rPr lang="sl-SI" sz="1800" dirty="0" err="1">
                <a:solidFill>
                  <a:srgbClr val="99CC00"/>
                </a:solidFill>
                <a:latin typeface="Neo Sans Pro Medium" panose="020B0704030504040204" pitchFamily="34" charset="0"/>
                <a:ea typeface="Source Sans Pro SemiBold" panose="020B0603030403020204" pitchFamily="34" charset="0"/>
              </a:rPr>
              <a:t>Cycle</a:t>
            </a:r>
            <a:r>
              <a:rPr lang="sl-SI" sz="1800" dirty="0">
                <a:solidFill>
                  <a:srgbClr val="99CC00"/>
                </a:solidFill>
                <a:latin typeface="Neo Sans Pro Medium" panose="020B0704030504040204" pitchFamily="34" charset="0"/>
                <a:ea typeface="Source Sans Pro SemiBold" panose="020B0603030403020204" pitchFamily="34" charset="0"/>
              </a:rPr>
              <a:t> </a:t>
            </a:r>
            <a:r>
              <a:rPr lang="sl-SI" sz="1800" dirty="0" err="1">
                <a:solidFill>
                  <a:srgbClr val="99CC00"/>
                </a:solidFill>
                <a:latin typeface="Neo Sans Pro Medium" panose="020B0704030504040204" pitchFamily="34" charset="0"/>
                <a:ea typeface="Source Sans Pro SemiBold" panose="020B0603030403020204" pitchFamily="34" charset="0"/>
              </a:rPr>
              <a:t>Assessment</a:t>
            </a:r>
            <a:r>
              <a:rPr lang="sl-SI" sz="1800" dirty="0">
                <a:solidFill>
                  <a:srgbClr val="99CC00"/>
                </a:solidFill>
                <a:latin typeface="Neo Sans Pro Medium" panose="020B0704030504040204" pitchFamily="34" charset="0"/>
                <a:ea typeface="Source Sans Pro SemiBold" panose="020B0603030403020204" pitchFamily="34" charset="0"/>
              </a:rPr>
              <a:t> - LCA</a:t>
            </a:r>
            <a:endParaRPr lang="sl-SI" dirty="0">
              <a:latin typeface="Raleway" panose="020B0503030101060003" pitchFamily="34" charset="-18"/>
            </a:endParaRPr>
          </a:p>
        </p:txBody>
      </p:sp>
      <p:sp>
        <p:nvSpPr>
          <p:cNvPr id="11" name="TextBox 10">
            <a:extLst>
              <a:ext uri="{FF2B5EF4-FFF2-40B4-BE49-F238E27FC236}">
                <a16:creationId xmlns:a16="http://schemas.microsoft.com/office/drawing/2014/main" id="{8450B1A7-0142-E1FC-5D8E-E4D45B2BABE6}"/>
              </a:ext>
            </a:extLst>
          </p:cNvPr>
          <p:cNvSpPr txBox="1"/>
          <p:nvPr/>
        </p:nvSpPr>
        <p:spPr>
          <a:xfrm>
            <a:off x="1621980" y="3667350"/>
            <a:ext cx="8581771" cy="1200329"/>
          </a:xfrm>
          <a:prstGeom prst="rect">
            <a:avLst/>
          </a:prstGeom>
          <a:noFill/>
        </p:spPr>
        <p:txBody>
          <a:bodyPr wrap="square" rtlCol="0">
            <a:spAutoFit/>
          </a:bodyPr>
          <a:lstStyle/>
          <a:p>
            <a:r>
              <a:rPr lang="sl-SI" sz="2400" dirty="0">
                <a:latin typeface="Raleway" panose="020B0503030101060003" pitchFamily="34" charset="-18"/>
              </a:rPr>
              <a:t>Metoda za zbiranje in vrednotenje vtokov, iztokov in potencialnih okoljskih vplivov proizvodnega sistema skozi njegov življenjski cikel</a:t>
            </a:r>
            <a:r>
              <a:rPr lang="sl-SI" sz="2400" baseline="30000" dirty="0">
                <a:latin typeface="Raleway" panose="020B0503030101060003" pitchFamily="34" charset="-18"/>
              </a:rPr>
              <a:t>*</a:t>
            </a:r>
            <a:r>
              <a:rPr lang="sl-SI" sz="2400" dirty="0">
                <a:latin typeface="Raleway" panose="020B0503030101060003" pitchFamily="34" charset="-18"/>
              </a:rPr>
              <a:t> </a:t>
            </a:r>
          </a:p>
        </p:txBody>
      </p:sp>
    </p:spTree>
    <p:extLst>
      <p:ext uri="{BB962C8B-B14F-4D97-AF65-F5344CB8AC3E}">
        <p14:creationId xmlns:p14="http://schemas.microsoft.com/office/powerpoint/2010/main" val="289014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4294967295"/>
          </p:nvPr>
        </p:nvSpPr>
        <p:spPr>
          <a:xfrm>
            <a:off x="1117600" y="1522413"/>
            <a:ext cx="11074400" cy="982662"/>
          </a:xfrm>
          <a:prstGeom prst="rect">
            <a:avLst/>
          </a:prstGeom>
        </p:spPr>
        <p:txBody>
          <a:bodyPr>
            <a:normAutofit fontScale="77500" lnSpcReduction="20000"/>
          </a:bodyPr>
          <a:lstStyle/>
          <a:p>
            <a:pPr marL="457200" indent="-457200">
              <a:defRPr/>
            </a:pPr>
            <a:r>
              <a:rPr lang="sl-SI" kern="0" dirty="0">
                <a:latin typeface="Raleway" panose="020B0503030101060003" pitchFamily="34" charset="-18"/>
              </a:rPr>
              <a:t>Zunanji in notranji preizkuševalci</a:t>
            </a:r>
          </a:p>
          <a:p>
            <a:pPr marL="457200" indent="-457200">
              <a:defRPr/>
            </a:pPr>
            <a:r>
              <a:rPr lang="sl-SI" kern="0" dirty="0">
                <a:latin typeface="Raleway" panose="020B0503030101060003" pitchFamily="34" charset="-18"/>
              </a:rPr>
              <a:t>Beta različice pred končno objavo → več povratnih informacij uporabnikov</a:t>
            </a:r>
            <a:endParaRPr lang="en-US" kern="0" dirty="0">
              <a:latin typeface="Raleway" panose="020B0503030101060003" pitchFamily="34" charset="-18"/>
            </a:endParaRPr>
          </a:p>
        </p:txBody>
      </p:sp>
      <p:sp>
        <p:nvSpPr>
          <p:cNvPr id="2" name="Titel 1"/>
          <p:cNvSpPr>
            <a:spLocks noGrp="1"/>
          </p:cNvSpPr>
          <p:nvPr>
            <p:ph type="title" idx="4294967295"/>
          </p:nvPr>
        </p:nvSpPr>
        <p:spPr>
          <a:xfrm>
            <a:off x="0" y="274638"/>
            <a:ext cx="10972800" cy="1143000"/>
          </a:xfrm>
          <a:prstGeom prst="rect">
            <a:avLst/>
          </a:prstGeom>
        </p:spPr>
        <p:txBody>
          <a:bodyPr/>
          <a:lstStyle/>
          <a:p>
            <a:r>
              <a:rPr lang="sl-SI" dirty="0">
                <a:solidFill>
                  <a:srgbClr val="00B1F1"/>
                </a:solidFill>
              </a:rPr>
              <a:t>Zagotavljanje kakovosti v openLCA</a:t>
            </a:r>
            <a:endParaRPr lang="de-DE" dirty="0">
              <a:solidFill>
                <a:srgbClr val="00B1F1"/>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24000" y="3429000"/>
            <a:ext cx="6996590" cy="3223009"/>
          </a:xfrm>
          <a:prstGeom prst="rect">
            <a:avLst/>
          </a:prstGeom>
        </p:spPr>
      </p:pic>
      <p:sp>
        <p:nvSpPr>
          <p:cNvPr id="7" name="TextBox 6">
            <a:extLst>
              <a:ext uri="{FF2B5EF4-FFF2-40B4-BE49-F238E27FC236}">
                <a16:creationId xmlns:a16="http://schemas.microsoft.com/office/drawing/2014/main" id="{32B77932-30C9-AADE-A606-B0D0F4F0BC42}"/>
              </a:ext>
            </a:extLst>
          </p:cNvPr>
          <p:cNvSpPr txBox="1"/>
          <p:nvPr/>
        </p:nvSpPr>
        <p:spPr>
          <a:xfrm>
            <a:off x="1066800" y="2400681"/>
            <a:ext cx="6096000" cy="923330"/>
          </a:xfrm>
          <a:prstGeom prst="rect">
            <a:avLst/>
          </a:prstGeom>
          <a:noFill/>
        </p:spPr>
        <p:txBody>
          <a:bodyPr wrap="square">
            <a:spAutoFit/>
          </a:bodyPr>
          <a:lstStyle/>
          <a:p>
            <a:r>
              <a:rPr lang="sl-SI" dirty="0">
                <a:solidFill>
                  <a:schemeClr val="tx1">
                    <a:lumMod val="65000"/>
                    <a:lumOff val="35000"/>
                  </a:schemeClr>
                </a:solidFill>
                <a:latin typeface="Raleway" panose="020B0503030101060003" pitchFamily="34" charset="-18"/>
              </a:rPr>
              <a:t>(Graf prikazuje razmerje med rezultati v </a:t>
            </a:r>
            <a:r>
              <a:rPr lang="sl-SI" dirty="0" err="1">
                <a:solidFill>
                  <a:schemeClr val="tx1">
                    <a:lumMod val="65000"/>
                    <a:lumOff val="35000"/>
                  </a:schemeClr>
                </a:solidFill>
                <a:latin typeface="Raleway" panose="020B0503030101060003" pitchFamily="34" charset="-18"/>
              </a:rPr>
              <a:t>SimaPro</a:t>
            </a:r>
            <a:r>
              <a:rPr lang="sl-SI" dirty="0">
                <a:solidFill>
                  <a:schemeClr val="tx1">
                    <a:lumMod val="65000"/>
                    <a:lumOff val="35000"/>
                  </a:schemeClr>
                </a:solidFill>
                <a:latin typeface="Raleway" panose="020B0503030101060003" pitchFamily="34" charset="-18"/>
              </a:rPr>
              <a:t> in openLCA za tokove električne energije – skoraj popolno ujemanje)</a:t>
            </a:r>
            <a:endParaRPr lang="en-GB" dirty="0">
              <a:solidFill>
                <a:schemeClr val="tx1">
                  <a:lumMod val="65000"/>
                  <a:lumOff val="35000"/>
                </a:schemeClr>
              </a:solidFill>
              <a:latin typeface="Raleway" panose="020B0503030101060003" pitchFamily="34" charset="-18"/>
            </a:endParaRPr>
          </a:p>
        </p:txBody>
      </p:sp>
    </p:spTree>
    <p:extLst>
      <p:ext uri="{BB962C8B-B14F-4D97-AF65-F5344CB8AC3E}">
        <p14:creationId xmlns:p14="http://schemas.microsoft.com/office/powerpoint/2010/main" val="25487008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4294967295"/>
          </p:nvPr>
        </p:nvSpPr>
        <p:spPr>
          <a:xfrm>
            <a:off x="1117600" y="1676400"/>
            <a:ext cx="11074400" cy="4724400"/>
          </a:xfrm>
          <a:prstGeom prst="rect">
            <a:avLst/>
          </a:prstGeom>
        </p:spPr>
        <p:txBody>
          <a:bodyPr>
            <a:normAutofit/>
          </a:bodyPr>
          <a:lstStyle/>
          <a:p>
            <a:pPr marL="457200" indent="-457200">
              <a:defRPr/>
            </a:pPr>
            <a:r>
              <a:rPr lang="sl-SI" kern="0" dirty="0">
                <a:latin typeface="Raleway" panose="020B0503030101060003" pitchFamily="34" charset="-18"/>
              </a:rPr>
              <a:t>Fleksibilnost in svoboda, tako za uporabnika kot razvijalca</a:t>
            </a:r>
          </a:p>
          <a:p>
            <a:pPr marL="457200" indent="-457200">
              <a:defRPr/>
            </a:pPr>
            <a:r>
              <a:rPr lang="sl-SI" kern="0" dirty="0">
                <a:latin typeface="Raleway" panose="020B0503030101060003" pitchFamily="34" charset="-18"/>
              </a:rPr>
              <a:t>Varnost, odgovornost in visoka kakovost – slog programiranja je vsem viden; »hitre in površne« rešitve niso skrite</a:t>
            </a:r>
          </a:p>
          <a:p>
            <a:pPr marL="457200" indent="-457200">
              <a:defRPr/>
            </a:pPr>
            <a:r>
              <a:rPr lang="sl-SI" kern="0" dirty="0">
                <a:latin typeface="Raleway" panose="020B0503030101060003" pitchFamily="34" charset="-18"/>
              </a:rPr>
              <a:t>Stroškovna učinkovitost, kljub stroškom vzdrževanja, konfiguracije in podpore za razvijalca v ozadju</a:t>
            </a:r>
          </a:p>
          <a:p>
            <a:pPr marL="457200" indent="-457200">
              <a:defRPr/>
            </a:pPr>
            <a:r>
              <a:rPr lang="sl-SI" kern="0" dirty="0">
                <a:latin typeface="Raleway" panose="020B0503030101060003" pitchFamily="34" charset="-18"/>
              </a:rPr>
              <a:t>Odprtokodna narava programske opreme omogoča varno uporabo z občutljivimi podatki (to je poudaril tudi </a:t>
            </a:r>
            <a:r>
              <a:rPr lang="sl-SI" kern="0" dirty="0" err="1">
                <a:latin typeface="Raleway" panose="020B0503030101060003" pitchFamily="34" charset="-18"/>
              </a:rPr>
              <a:t>Lockheed</a:t>
            </a:r>
            <a:r>
              <a:rPr lang="sl-SI" kern="0" dirty="0">
                <a:latin typeface="Raleway" panose="020B0503030101060003" pitchFamily="34" charset="-18"/>
              </a:rPr>
              <a:t> Martin, uporabnik openLCA)</a:t>
            </a:r>
          </a:p>
          <a:p>
            <a:pPr marL="457200" indent="-457200">
              <a:defRPr/>
            </a:pPr>
            <a:r>
              <a:rPr lang="sl-SI" kern="0" dirty="0">
                <a:latin typeface="Raleway" panose="020B0503030101060003" pitchFamily="34" charset="-18"/>
              </a:rPr>
              <a:t>Brez dodatnih obveznosti za uporabnike – zlasti ni obveznosti za deljenje ali distribucijo ustvarjenih LCA procesov in sistemov</a:t>
            </a:r>
            <a:endParaRPr lang="sl" kern="0" dirty="0">
              <a:latin typeface="Raleway" panose="020B0503030101060003" pitchFamily="34" charset="-18"/>
            </a:endParaRPr>
          </a:p>
        </p:txBody>
      </p:sp>
      <p:sp>
        <p:nvSpPr>
          <p:cNvPr id="2" name="Titel 1"/>
          <p:cNvSpPr>
            <a:spLocks noGrp="1"/>
          </p:cNvSpPr>
          <p:nvPr>
            <p:ph type="title" idx="4294967295"/>
          </p:nvPr>
        </p:nvSpPr>
        <p:spPr>
          <a:xfrm>
            <a:off x="0" y="274638"/>
            <a:ext cx="10972800" cy="1143000"/>
          </a:xfrm>
          <a:prstGeom prst="rect">
            <a:avLst/>
          </a:prstGeom>
        </p:spPr>
        <p:txBody>
          <a:bodyPr/>
          <a:lstStyle/>
          <a:p>
            <a:r>
              <a:rPr lang="sl" dirty="0"/>
              <a:t>openLCA: </a:t>
            </a:r>
            <a:r>
              <a:rPr lang="sl" dirty="0" err="1">
                <a:solidFill>
                  <a:srgbClr val="00B1F1"/>
                </a:solidFill>
              </a:rPr>
              <a:t>Zakaj </a:t>
            </a:r>
            <a:r>
              <a:rPr lang="sl" dirty="0">
                <a:solidFill>
                  <a:srgbClr val="00B1F1"/>
                </a:solidFill>
              </a:rPr>
              <a:t>odprtokodni?</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3357A-C95E-96AB-142E-1351940E7F6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678799" y="1600200"/>
            <a:ext cx="6120280" cy="3276600"/>
          </a:xfrm>
          <a:prstGeom prst="rect">
            <a:avLst/>
          </a:prstGeom>
          <a:effectLst>
            <a:reflection blurRad="6350" stA="50000" endA="300" endPos="55000" dir="5400000" sy="-100000" algn="bl" rotWithShape="0"/>
          </a:effectLst>
          <a:scene3d>
            <a:camera prst="perspectiveHeroicExtremeLeftFacing"/>
            <a:lightRig rig="threePt" dir="t"/>
          </a:scene3d>
        </p:spPr>
      </p:pic>
      <p:sp>
        <p:nvSpPr>
          <p:cNvPr id="6" name="Abgerundetes Rechteck 5"/>
          <p:cNvSpPr/>
          <p:nvPr/>
        </p:nvSpPr>
        <p:spPr>
          <a:xfrm>
            <a:off x="2024064" y="2928938"/>
            <a:ext cx="4714875" cy="1143000"/>
          </a:xfrm>
          <a:prstGeom prst="roundRect">
            <a:avLst>
              <a:gd name="adj" fmla="val 6287"/>
            </a:avLst>
          </a:prstGeom>
          <a:solidFill>
            <a:srgbClr val="12598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3600" dirty="0">
                <a:solidFill>
                  <a:schemeClr val="bg1"/>
                </a:solidFill>
                <a:latin typeface="Raleway" panose="020B0503030101060003" pitchFamily="34" charset="-18"/>
              </a:rPr>
              <a:t>Namestitev</a:t>
            </a:r>
            <a:endParaRPr lang="de-DE" dirty="0">
              <a:solidFill>
                <a:schemeClr val="bg1"/>
              </a:solidFill>
              <a:latin typeface="Raleway" panose="020B0503030101060003" pitchFamily="34" charset="-18"/>
            </a:endParaRPr>
          </a:p>
        </p:txBody>
      </p:sp>
      <p:sp>
        <p:nvSpPr>
          <p:cNvPr id="2" name="Textfeld 1"/>
          <p:cNvSpPr txBox="1"/>
          <p:nvPr/>
        </p:nvSpPr>
        <p:spPr>
          <a:xfrm>
            <a:off x="1846385" y="5470769"/>
            <a:ext cx="184666" cy="369332"/>
          </a:xfrm>
          <a:prstGeom prst="rect">
            <a:avLst/>
          </a:prstGeom>
          <a:noFill/>
        </p:spPr>
        <p:txBody>
          <a:bodyPr wrap="none" rtlCol="0">
            <a:spAutoFit/>
          </a:bodyPr>
          <a:lstStyle/>
          <a:p>
            <a:endParaRPr lang="de-DE" dirty="0">
              <a:latin typeface="Raleway" panose="020B0503030101060003" pitchFamily="34" charset="-18"/>
            </a:endParaRPr>
          </a:p>
        </p:txBody>
      </p:sp>
    </p:spTree>
    <p:extLst>
      <p:ext uri="{BB962C8B-B14F-4D97-AF65-F5344CB8AC3E}">
        <p14:creationId xmlns:p14="http://schemas.microsoft.com/office/powerpoint/2010/main" val="29549440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type="body" sz="quarter" idx="4294967295"/>
          </p:nvPr>
        </p:nvSpPr>
        <p:spPr>
          <a:xfrm>
            <a:off x="1117600" y="1676400"/>
            <a:ext cx="11074400" cy="4724400"/>
          </a:xfrm>
          <a:prstGeom prst="rect">
            <a:avLst/>
          </a:prstGeom>
        </p:spPr>
        <p:txBody>
          <a:bodyPr>
            <a:normAutofit/>
          </a:bodyPr>
          <a:lstStyle/>
          <a:p>
            <a:pPr marL="0" indent="0">
              <a:buNone/>
              <a:defRPr/>
            </a:pPr>
            <a:r>
              <a:rPr lang="sl" dirty="0">
                <a:latin typeface="TheSansBold-Plain" panose="02000803000000000000" pitchFamily="2" charset="0"/>
              </a:rPr>
              <a:t>Strojna oprema:</a:t>
            </a:r>
          </a:p>
          <a:p>
            <a:pPr>
              <a:defRPr/>
            </a:pPr>
            <a:r>
              <a:rPr lang="sl" dirty="0">
                <a:latin typeface="Raleway" panose="020B0503030101060003" pitchFamily="34" charset="-18"/>
              </a:rPr>
              <a:t>10 GB za optimalno delovanje</a:t>
            </a:r>
          </a:p>
          <a:p>
            <a:pPr>
              <a:defRPr/>
            </a:pPr>
            <a:r>
              <a:rPr lang="sl" dirty="0">
                <a:latin typeface="Raleway" panose="020B0503030101060003" pitchFamily="34" charset="-18"/>
              </a:rPr>
              <a:t>500 MB prostega prostora na disku + prostor za baze podatkov (npr. </a:t>
            </a:r>
            <a:r>
              <a:rPr lang="sl" dirty="0" err="1">
                <a:latin typeface="Raleway" panose="020B0503030101060003" pitchFamily="34" charset="-18"/>
              </a:rPr>
              <a:t>ecoinvent </a:t>
            </a:r>
            <a:r>
              <a:rPr lang="sl" dirty="0">
                <a:latin typeface="Raleway" panose="020B0503030101060003" pitchFamily="34" charset="-18"/>
              </a:rPr>
              <a:t>3 zahteva ~250 MB)</a:t>
            </a:r>
            <a:endParaRPr lang="en-US" dirty="0">
              <a:latin typeface="Raleway" panose="020B0503030101060003" pitchFamily="34" charset="-18"/>
            </a:endParaRPr>
          </a:p>
        </p:txBody>
      </p:sp>
      <p:sp>
        <p:nvSpPr>
          <p:cNvPr id="14338" name="Rectangle 2"/>
          <p:cNvSpPr>
            <a:spLocks noGrp="1"/>
          </p:cNvSpPr>
          <p:nvPr>
            <p:ph type="title" idx="4294967295"/>
          </p:nvPr>
        </p:nvSpPr>
        <p:spPr>
          <a:xfrm>
            <a:off x="0" y="274638"/>
            <a:ext cx="10972800" cy="1143000"/>
          </a:xfrm>
          <a:prstGeom prst="rect">
            <a:avLst/>
          </a:prstGeom>
        </p:spPr>
        <p:txBody>
          <a:bodyPr>
            <a:normAutofit/>
          </a:bodyPr>
          <a:lstStyle/>
          <a:p>
            <a:pPr algn="l" eaLnBrk="1" hangingPunct="1"/>
            <a:r>
              <a:rPr lang="sl" dirty="0">
                <a:solidFill>
                  <a:srgbClr val="00B1F1"/>
                </a:solidFill>
              </a:rPr>
              <a:t>Sistemske </a:t>
            </a:r>
            <a:r>
              <a:rPr lang="sl" dirty="0" err="1">
                <a:solidFill>
                  <a:srgbClr val="00B1F1"/>
                </a:solidFill>
              </a:rPr>
              <a:t>zahteve</a:t>
            </a:r>
            <a:endParaRPr lang="de-DE" dirty="0">
              <a:solidFill>
                <a:srgbClr val="00B1F1"/>
              </a:solidFill>
            </a:endParaRPr>
          </a:p>
        </p:txBody>
      </p:sp>
    </p:spTree>
    <p:extLst>
      <p:ext uri="{BB962C8B-B14F-4D97-AF65-F5344CB8AC3E}">
        <p14:creationId xmlns:p14="http://schemas.microsoft.com/office/powerpoint/2010/main" val="1905879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Grp="1"/>
          </p:cNvSpPr>
          <p:nvPr>
            <p:ph type="body" sz="quarter" idx="4294967295"/>
          </p:nvPr>
        </p:nvSpPr>
        <p:spPr>
          <a:xfrm>
            <a:off x="1117600" y="1676400"/>
            <a:ext cx="11074400" cy="4724400"/>
          </a:xfrm>
          <a:prstGeom prst="rect">
            <a:avLst/>
          </a:prstGeom>
        </p:spPr>
        <p:txBody>
          <a:bodyPr>
            <a:normAutofit fontScale="92500" lnSpcReduction="20000"/>
          </a:bodyPr>
          <a:lstStyle/>
          <a:p>
            <a:pPr eaLnBrk="1" hangingPunct="1">
              <a:buClr>
                <a:schemeClr val="bg2">
                  <a:lumMod val="50000"/>
                </a:schemeClr>
              </a:buClr>
              <a:buNone/>
            </a:pPr>
            <a:r>
              <a:rPr lang="sl" sz="2000" dirty="0">
                <a:latin typeface="Raleway" panose="020B0503030101060003" pitchFamily="34" charset="-18"/>
              </a:rPr>
              <a:t>Prenesite openLCA na </a:t>
            </a:r>
            <a:r>
              <a:rPr lang="sl" sz="2000" dirty="0">
                <a:solidFill>
                  <a:srgbClr val="00B1F1"/>
                </a:solidFill>
                <a:latin typeface="Raleway" panose="020B0503030101060003" pitchFamily="34" charset="-18"/>
              </a:rPr>
              <a:t>http://openlca.org/downloads</a:t>
            </a:r>
          </a:p>
          <a:p>
            <a:pPr eaLnBrk="1" hangingPunct="1">
              <a:buClr>
                <a:schemeClr val="bg2">
                  <a:lumMod val="50000"/>
                </a:schemeClr>
              </a:buClr>
              <a:buNone/>
            </a:pPr>
            <a:endParaRPr lang="en-US" sz="2000" dirty="0">
              <a:solidFill>
                <a:srgbClr val="00B1F1"/>
              </a:solidFill>
              <a:latin typeface="Raleway" panose="020B0503030101060003" pitchFamily="34" charset="-18"/>
            </a:endParaRPr>
          </a:p>
          <a:p>
            <a:pPr eaLnBrk="1" hangingPunct="1">
              <a:buClr>
                <a:schemeClr val="bg2">
                  <a:lumMod val="50000"/>
                </a:schemeClr>
              </a:buClr>
              <a:buNone/>
            </a:pPr>
            <a:endParaRPr lang="en-US" sz="2000" dirty="0">
              <a:solidFill>
                <a:srgbClr val="00B1F1"/>
              </a:solidFill>
              <a:latin typeface="Raleway" panose="020B0503030101060003" pitchFamily="34" charset="-18"/>
            </a:endParaRPr>
          </a:p>
          <a:p>
            <a:pPr eaLnBrk="1" hangingPunct="1">
              <a:buClr>
                <a:schemeClr val="bg2">
                  <a:lumMod val="50000"/>
                </a:schemeClr>
              </a:buClr>
              <a:buNone/>
            </a:pPr>
            <a:endParaRPr lang="en-US" sz="2000" dirty="0">
              <a:solidFill>
                <a:srgbClr val="00B1F1"/>
              </a:solidFill>
              <a:latin typeface="Raleway" panose="020B0503030101060003" pitchFamily="34" charset="-18"/>
            </a:endParaRPr>
          </a:p>
          <a:p>
            <a:pPr eaLnBrk="1" hangingPunct="1">
              <a:buClr>
                <a:schemeClr val="bg2">
                  <a:lumMod val="50000"/>
                </a:schemeClr>
              </a:buClr>
              <a:buNone/>
            </a:pPr>
            <a:endParaRPr lang="en-US" sz="2000" dirty="0">
              <a:solidFill>
                <a:srgbClr val="00B1F1"/>
              </a:solidFill>
              <a:latin typeface="Raleway" panose="020B0503030101060003" pitchFamily="34" charset="-18"/>
            </a:endParaRPr>
          </a:p>
          <a:p>
            <a:pPr eaLnBrk="1" hangingPunct="1">
              <a:buClr>
                <a:schemeClr val="bg2">
                  <a:lumMod val="50000"/>
                </a:schemeClr>
              </a:buClr>
              <a:buNone/>
            </a:pPr>
            <a:endParaRPr lang="en-US" sz="2000" dirty="0">
              <a:solidFill>
                <a:srgbClr val="00B1F1"/>
              </a:solidFill>
              <a:latin typeface="Raleway" panose="020B0503030101060003" pitchFamily="34" charset="-18"/>
            </a:endParaRPr>
          </a:p>
          <a:p>
            <a:pPr eaLnBrk="1" hangingPunct="1">
              <a:buClr>
                <a:schemeClr val="bg2">
                  <a:lumMod val="50000"/>
                </a:schemeClr>
              </a:buClr>
              <a:buNone/>
            </a:pPr>
            <a:endParaRPr lang="en-US" sz="2000" dirty="0">
              <a:solidFill>
                <a:srgbClr val="00B1F1"/>
              </a:solidFill>
              <a:latin typeface="Raleway" panose="020B0503030101060003" pitchFamily="34" charset="-18"/>
            </a:endParaRPr>
          </a:p>
          <a:p>
            <a:pPr eaLnBrk="1" hangingPunct="1">
              <a:buClr>
                <a:schemeClr val="bg2">
                  <a:lumMod val="50000"/>
                </a:schemeClr>
              </a:buClr>
              <a:buNone/>
            </a:pPr>
            <a:endParaRPr lang="en-US" sz="2000" dirty="0">
              <a:solidFill>
                <a:srgbClr val="00B1F1"/>
              </a:solidFill>
              <a:latin typeface="Raleway" panose="020B0503030101060003" pitchFamily="34" charset="-18"/>
            </a:endParaRPr>
          </a:p>
          <a:p>
            <a:pPr eaLnBrk="1" hangingPunct="1">
              <a:buClr>
                <a:schemeClr val="bg2">
                  <a:lumMod val="50000"/>
                </a:schemeClr>
              </a:buClr>
              <a:buNone/>
            </a:pPr>
            <a:endParaRPr lang="en-US" sz="2000" dirty="0">
              <a:solidFill>
                <a:srgbClr val="00B1F1"/>
              </a:solidFill>
              <a:latin typeface="Raleway" panose="020B0503030101060003" pitchFamily="34" charset="-18"/>
            </a:endParaRPr>
          </a:p>
          <a:p>
            <a:pPr eaLnBrk="1" hangingPunct="1">
              <a:buClr>
                <a:schemeClr val="bg2">
                  <a:lumMod val="50000"/>
                </a:schemeClr>
              </a:buClr>
              <a:buNone/>
            </a:pPr>
            <a:endParaRPr lang="en-US" sz="2000" dirty="0">
              <a:solidFill>
                <a:srgbClr val="00B1F1"/>
              </a:solidFill>
              <a:latin typeface="Raleway" panose="020B0503030101060003" pitchFamily="34" charset="-18"/>
            </a:endParaRPr>
          </a:p>
          <a:p>
            <a:pPr eaLnBrk="1" hangingPunct="1">
              <a:buClr>
                <a:schemeClr val="bg2">
                  <a:lumMod val="50000"/>
                </a:schemeClr>
              </a:buClr>
              <a:buNone/>
            </a:pPr>
            <a:endParaRPr lang="en-US" sz="2000" dirty="0">
              <a:solidFill>
                <a:srgbClr val="00B1F1"/>
              </a:solidFill>
              <a:latin typeface="Raleway" panose="020B0503030101060003" pitchFamily="34" charset="-18"/>
            </a:endParaRPr>
          </a:p>
          <a:p>
            <a:pPr eaLnBrk="1" hangingPunct="1">
              <a:buClr>
                <a:schemeClr val="bg2">
                  <a:lumMod val="50000"/>
                </a:schemeClr>
              </a:buClr>
              <a:buNone/>
            </a:pPr>
            <a:endParaRPr lang="en-US" sz="2000" dirty="0">
              <a:solidFill>
                <a:srgbClr val="00B1F1"/>
              </a:solidFill>
              <a:latin typeface="Raleway" panose="020B0503030101060003" pitchFamily="34" charset="-18"/>
            </a:endParaRPr>
          </a:p>
          <a:p>
            <a:pPr eaLnBrk="1" hangingPunct="1">
              <a:buClr>
                <a:schemeClr val="bg2">
                  <a:lumMod val="50000"/>
                </a:schemeClr>
              </a:buClr>
              <a:buNone/>
            </a:pPr>
            <a:endParaRPr lang="en-US" sz="2000" dirty="0">
              <a:solidFill>
                <a:srgbClr val="00B1F1"/>
              </a:solidFill>
              <a:latin typeface="Raleway" panose="020B0503030101060003" pitchFamily="34" charset="-18"/>
            </a:endParaRPr>
          </a:p>
          <a:p>
            <a:pPr eaLnBrk="1" hangingPunct="1">
              <a:buClr>
                <a:schemeClr val="bg2">
                  <a:lumMod val="50000"/>
                </a:schemeClr>
              </a:buClr>
              <a:buNone/>
            </a:pPr>
            <a:r>
              <a:rPr lang="sl" sz="2000" dirty="0">
                <a:latin typeface="Raleway" panose="020B0503030101060003" pitchFamily="34" charset="-18"/>
              </a:rPr>
              <a:t>Dve možnosti: različica namestitvenega programa in datoteka zip</a:t>
            </a:r>
          </a:p>
          <a:p>
            <a:pPr eaLnBrk="1" hangingPunct="1">
              <a:buClr>
                <a:schemeClr val="bg2">
                  <a:lumMod val="50000"/>
                </a:schemeClr>
              </a:buClr>
              <a:buNone/>
            </a:pPr>
            <a:endParaRPr lang="en-US" dirty="0">
              <a:latin typeface="Raleway" panose="020B0503030101060003" pitchFamily="34" charset="-18"/>
            </a:endParaRPr>
          </a:p>
          <a:p>
            <a:pPr eaLnBrk="1" hangingPunct="1">
              <a:buClr>
                <a:schemeClr val="bg2">
                  <a:lumMod val="50000"/>
                </a:schemeClr>
              </a:buClr>
              <a:buNone/>
            </a:pPr>
            <a:endParaRPr lang="en-US" dirty="0">
              <a:latin typeface="Raleway" panose="020B0503030101060003" pitchFamily="34" charset="-18"/>
            </a:endParaRPr>
          </a:p>
          <a:p>
            <a:pPr eaLnBrk="1" hangingPunct="1">
              <a:buClr>
                <a:schemeClr val="bg2">
                  <a:lumMod val="50000"/>
                </a:schemeClr>
              </a:buClr>
              <a:buNone/>
            </a:pPr>
            <a:endParaRPr lang="en-US" dirty="0">
              <a:latin typeface="Raleway" panose="020B0503030101060003" pitchFamily="34" charset="-18"/>
            </a:endParaRPr>
          </a:p>
          <a:p>
            <a:pPr eaLnBrk="1" hangingPunct="1">
              <a:buClr>
                <a:schemeClr val="bg2">
                  <a:lumMod val="50000"/>
                </a:schemeClr>
              </a:buClr>
              <a:buNone/>
            </a:pPr>
            <a:endParaRPr lang="en-US" dirty="0">
              <a:latin typeface="Raleway" panose="020B0503030101060003" pitchFamily="34" charset="-18"/>
            </a:endParaRPr>
          </a:p>
          <a:p>
            <a:pPr eaLnBrk="1" hangingPunct="1">
              <a:buClr>
                <a:schemeClr val="bg2">
                  <a:lumMod val="50000"/>
                </a:schemeClr>
              </a:buClr>
              <a:buNone/>
            </a:pPr>
            <a:endParaRPr lang="en-US" dirty="0">
              <a:latin typeface="Raleway" panose="020B0503030101060003" pitchFamily="34" charset="-18"/>
            </a:endParaRPr>
          </a:p>
          <a:p>
            <a:pPr eaLnBrk="1" hangingPunct="1">
              <a:buClr>
                <a:schemeClr val="bg2">
                  <a:lumMod val="50000"/>
                </a:schemeClr>
              </a:buClr>
              <a:buNone/>
            </a:pPr>
            <a:endParaRPr lang="en-US" dirty="0">
              <a:latin typeface="Raleway" panose="020B0503030101060003" pitchFamily="34" charset="-18"/>
            </a:endParaRPr>
          </a:p>
        </p:txBody>
      </p:sp>
      <p:sp>
        <p:nvSpPr>
          <p:cNvPr id="14338" name="Rectangle 2"/>
          <p:cNvSpPr>
            <a:spLocks noGrp="1"/>
          </p:cNvSpPr>
          <p:nvPr>
            <p:ph type="title" idx="4294967295"/>
          </p:nvPr>
        </p:nvSpPr>
        <p:spPr>
          <a:xfrm>
            <a:off x="0" y="274638"/>
            <a:ext cx="10972800" cy="1143000"/>
          </a:xfrm>
          <a:prstGeom prst="rect">
            <a:avLst/>
          </a:prstGeom>
        </p:spPr>
        <p:txBody>
          <a:bodyPr>
            <a:normAutofit/>
          </a:bodyPr>
          <a:lstStyle/>
          <a:p>
            <a:pPr algn="l" eaLnBrk="1" hangingPunct="1"/>
            <a:r>
              <a:rPr lang="sl" sz="4000" dirty="0"/>
              <a:t>Prenos in namestitev openLCA</a:t>
            </a:r>
          </a:p>
        </p:txBody>
      </p:sp>
      <p:pic>
        <p:nvPicPr>
          <p:cNvPr id="4" name="Picture 3">
            <a:extLst>
              <a:ext uri="{FF2B5EF4-FFF2-40B4-BE49-F238E27FC236}">
                <a16:creationId xmlns:a16="http://schemas.microsoft.com/office/drawing/2014/main" id="{C36CDB74-06EB-43C8-B26A-111F69A9E9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3200" y="2281362"/>
            <a:ext cx="5969589" cy="35144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82083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10972800" cy="1143000"/>
          </a:xfrm>
          <a:prstGeom prst="rect">
            <a:avLst/>
          </a:prstGeom>
        </p:spPr>
        <p:txBody>
          <a:bodyPr/>
          <a:lstStyle/>
          <a:p>
            <a:r>
              <a:rPr lang="sl" dirty="0" err="1">
                <a:solidFill>
                  <a:srgbClr val="00B1F1"/>
                </a:solidFill>
              </a:rPr>
              <a:t>namestitveni program </a:t>
            </a:r>
            <a:endParaRPr lang="en-GB" dirty="0">
              <a:solidFill>
                <a:srgbClr val="00B1F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16985" y="1752600"/>
            <a:ext cx="4758030" cy="38862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8073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F16586E-71EB-4053-A7AA-F15DABD145C3}"/>
              </a:ext>
            </a:extLst>
          </p:cNvPr>
          <p:cNvSpPr>
            <a:spLocks noGrp="1"/>
          </p:cNvSpPr>
          <p:nvPr>
            <p:ph type="body" sz="quarter" idx="4294967295"/>
          </p:nvPr>
        </p:nvSpPr>
        <p:spPr>
          <a:xfrm>
            <a:off x="1117600" y="1676400"/>
            <a:ext cx="11074400" cy="4724400"/>
          </a:xfrm>
          <a:prstGeom prst="rect">
            <a:avLst/>
          </a:prstGeom>
        </p:spPr>
        <p:txBody>
          <a:bodyPr/>
          <a:lstStyle/>
          <a:p>
            <a:r>
              <a:rPr lang="sl-SI" dirty="0">
                <a:latin typeface="Raleway" panose="020B0503030101060003" pitchFamily="34" charset="-18"/>
              </a:rPr>
              <a:t>Povečajte prostor, namenjen izvajanju izračunov:</a:t>
            </a:r>
            <a:endParaRPr lang="sl" dirty="0">
              <a:latin typeface="Raleway" panose="020B0503030101060003" pitchFamily="34" charset="-18"/>
            </a:endParaRPr>
          </a:p>
          <a:p>
            <a:endParaRPr lang="de-DE" dirty="0">
              <a:latin typeface="Raleway" panose="020B0503030101060003" pitchFamily="34" charset="-18"/>
            </a:endParaRPr>
          </a:p>
          <a:p>
            <a:endParaRPr lang="de-DE" dirty="0">
              <a:latin typeface="Raleway" panose="020B0503030101060003" pitchFamily="34" charset="-18"/>
            </a:endParaRPr>
          </a:p>
          <a:p>
            <a:endParaRPr lang="de-DE" dirty="0">
              <a:latin typeface="Raleway" panose="020B0503030101060003" pitchFamily="34" charset="-18"/>
            </a:endParaRPr>
          </a:p>
          <a:p>
            <a:endParaRPr lang="de-DE" dirty="0">
              <a:latin typeface="Raleway" panose="020B0503030101060003" pitchFamily="34" charset="-18"/>
            </a:endParaRPr>
          </a:p>
          <a:p>
            <a:endParaRPr lang="de-DE" dirty="0">
              <a:latin typeface="Raleway" panose="020B0503030101060003" pitchFamily="34" charset="-18"/>
            </a:endParaRPr>
          </a:p>
          <a:p>
            <a:endParaRPr lang="de-DE" dirty="0">
              <a:latin typeface="Raleway" panose="020B0503030101060003" pitchFamily="34" charset="-18"/>
            </a:endParaRPr>
          </a:p>
          <a:p>
            <a:endParaRPr lang="de-DE" dirty="0">
              <a:latin typeface="Raleway" panose="020B0503030101060003" pitchFamily="34" charset="-18"/>
            </a:endParaRPr>
          </a:p>
          <a:p>
            <a:pPr marL="0" indent="0">
              <a:buNone/>
            </a:pPr>
            <a:r>
              <a:rPr lang="sl" dirty="0">
                <a:latin typeface="Raleway" panose="020B0503030101060003" pitchFamily="34" charset="-18"/>
              </a:rPr>
              <a:t>IN</a:t>
            </a:r>
          </a:p>
          <a:p>
            <a:pPr marL="0" indent="0">
              <a:buNone/>
            </a:pPr>
            <a:endParaRPr lang="de-DE" dirty="0">
              <a:latin typeface="Raleway" panose="020B0503030101060003" pitchFamily="34" charset="-18"/>
            </a:endParaRPr>
          </a:p>
          <a:p>
            <a:pPr marL="0" indent="0">
              <a:buNone/>
            </a:pPr>
            <a:endParaRPr lang="de-DE" dirty="0">
              <a:latin typeface="Raleway" panose="020B0503030101060003" pitchFamily="34" charset="-18"/>
            </a:endParaRPr>
          </a:p>
          <a:p>
            <a:r>
              <a:rPr lang="sl-SI" dirty="0">
                <a:latin typeface="Raleway" panose="020B0503030101060003" pitchFamily="34" charset="-18"/>
              </a:rPr>
              <a:t>Prenesite »Knjižnice« (</a:t>
            </a:r>
            <a:r>
              <a:rPr lang="sl-SI" dirty="0" err="1">
                <a:latin typeface="Raleway" panose="020B0503030101060003" pitchFamily="34" charset="-18"/>
              </a:rPr>
              <a:t>Libraries</a:t>
            </a:r>
            <a:r>
              <a:rPr lang="sl-SI" dirty="0">
                <a:latin typeface="Raleway" panose="020B0503030101060003" pitchFamily="34" charset="-18"/>
              </a:rPr>
              <a:t>) preko začetne strani aplikacije openLCA</a:t>
            </a:r>
            <a:endParaRPr lang="de-DE" dirty="0">
              <a:latin typeface="Raleway" panose="020B0503030101060003" pitchFamily="34" charset="-18"/>
            </a:endParaRPr>
          </a:p>
        </p:txBody>
      </p:sp>
      <p:sp>
        <p:nvSpPr>
          <p:cNvPr id="5" name="Title 4"/>
          <p:cNvSpPr>
            <a:spLocks noGrp="1"/>
          </p:cNvSpPr>
          <p:nvPr>
            <p:ph type="title" idx="4294967295"/>
          </p:nvPr>
        </p:nvSpPr>
        <p:spPr>
          <a:xfrm>
            <a:off x="0" y="274638"/>
            <a:ext cx="10972800" cy="1143000"/>
          </a:xfrm>
          <a:prstGeom prst="rect">
            <a:avLst/>
          </a:prstGeom>
        </p:spPr>
        <p:txBody>
          <a:bodyPr/>
          <a:lstStyle/>
          <a:p>
            <a:r>
              <a:rPr lang="pl-PL" dirty="0"/>
              <a:t>Naslednji koraki takoj po prenosu</a:t>
            </a:r>
            <a:endParaRPr lang="en-GB" dirty="0">
              <a:solidFill>
                <a:srgbClr val="00B1F1"/>
              </a:solidFill>
            </a:endParaRPr>
          </a:p>
        </p:txBody>
      </p:sp>
      <p:pic>
        <p:nvPicPr>
          <p:cNvPr id="10" name="Picture 9">
            <a:extLst>
              <a:ext uri="{FF2B5EF4-FFF2-40B4-BE49-F238E27FC236}">
                <a16:creationId xmlns:a16="http://schemas.microsoft.com/office/drawing/2014/main" id="{C9189E48-5AE3-66C0-20EC-76CC03BF83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2743200"/>
            <a:ext cx="3999163" cy="23622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22F233D-5A16-6F2E-7878-8494861A4A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8500" y="2378076"/>
            <a:ext cx="1371600" cy="16204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83709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p:cNvSpPr>
          <p:nvPr>
            <p:ph type="body" sz="quarter" idx="4294967295"/>
          </p:nvPr>
        </p:nvSpPr>
        <p:spPr>
          <a:xfrm>
            <a:off x="1117600" y="1676400"/>
            <a:ext cx="11074400" cy="4724400"/>
          </a:xfrm>
          <a:prstGeom prst="rect">
            <a:avLst/>
          </a:prstGeom>
        </p:spPr>
        <p:txBody>
          <a:bodyPr>
            <a:normAutofit/>
          </a:bodyPr>
          <a:lstStyle/>
          <a:p>
            <a:pPr>
              <a:defRPr/>
            </a:pPr>
            <a:r>
              <a:rPr lang="sl" dirty="0">
                <a:latin typeface="Raleway" panose="020B0503030101060003" pitchFamily="34" charset="-18"/>
              </a:rPr>
              <a:t>Namestite openLCA na svoj računalnik in ga zaženite</a:t>
            </a:r>
          </a:p>
          <a:p>
            <a:pPr marL="0" indent="0">
              <a:buNone/>
              <a:defRPr/>
            </a:pPr>
            <a:endParaRPr lang="en-US" dirty="0">
              <a:latin typeface="Raleway" panose="020B0503030101060003" pitchFamily="34" charset="-18"/>
            </a:endParaRPr>
          </a:p>
          <a:p>
            <a:pPr>
              <a:defRPr/>
            </a:pPr>
            <a:r>
              <a:rPr lang="sl" dirty="0">
                <a:latin typeface="Raleway" panose="020B0503030101060003" pitchFamily="34" charset="-18"/>
              </a:rPr>
              <a:t>5 min</a:t>
            </a:r>
          </a:p>
          <a:p>
            <a:pPr eaLnBrk="1" hangingPunct="1">
              <a:buClr>
                <a:schemeClr val="bg2">
                  <a:lumMod val="50000"/>
                </a:schemeClr>
              </a:buClr>
              <a:buNone/>
            </a:pPr>
            <a:endParaRPr lang="en-US" dirty="0">
              <a:latin typeface="Raleway" panose="020B0503030101060003" pitchFamily="34" charset="-18"/>
            </a:endParaRPr>
          </a:p>
          <a:p>
            <a:pPr eaLnBrk="1" hangingPunct="1">
              <a:buClr>
                <a:schemeClr val="bg2">
                  <a:lumMod val="50000"/>
                </a:schemeClr>
              </a:buClr>
              <a:buNone/>
            </a:pPr>
            <a:endParaRPr lang="en-US" dirty="0">
              <a:latin typeface="Raleway" panose="020B0503030101060003" pitchFamily="34" charset="-18"/>
            </a:endParaRPr>
          </a:p>
          <a:p>
            <a:pPr eaLnBrk="1" hangingPunct="1">
              <a:buClr>
                <a:schemeClr val="bg2">
                  <a:lumMod val="50000"/>
                </a:schemeClr>
              </a:buClr>
              <a:buNone/>
            </a:pPr>
            <a:endParaRPr lang="en-US" dirty="0">
              <a:latin typeface="Raleway" panose="020B0503030101060003" pitchFamily="34" charset="-18"/>
            </a:endParaRPr>
          </a:p>
          <a:p>
            <a:pPr eaLnBrk="1" hangingPunct="1">
              <a:buClr>
                <a:schemeClr val="bg2">
                  <a:lumMod val="50000"/>
                </a:schemeClr>
              </a:buClr>
              <a:buNone/>
            </a:pPr>
            <a:endParaRPr lang="en-US" dirty="0">
              <a:latin typeface="Raleway" panose="020B0503030101060003" pitchFamily="34" charset="-18"/>
            </a:endParaRPr>
          </a:p>
          <a:p>
            <a:pPr eaLnBrk="1" hangingPunct="1">
              <a:buClr>
                <a:schemeClr val="bg2">
                  <a:lumMod val="50000"/>
                </a:schemeClr>
              </a:buClr>
              <a:buNone/>
            </a:pPr>
            <a:endParaRPr lang="en-US" dirty="0">
              <a:latin typeface="Raleway" panose="020B0503030101060003" pitchFamily="34" charset="-18"/>
            </a:endParaRPr>
          </a:p>
          <a:p>
            <a:pPr eaLnBrk="1" hangingPunct="1">
              <a:buClr>
                <a:schemeClr val="bg2">
                  <a:lumMod val="50000"/>
                </a:schemeClr>
              </a:buClr>
              <a:buNone/>
            </a:pPr>
            <a:endParaRPr lang="en-US" dirty="0">
              <a:latin typeface="Raleway" panose="020B0503030101060003" pitchFamily="34" charset="-18"/>
            </a:endParaRPr>
          </a:p>
          <a:p>
            <a:pPr eaLnBrk="1" hangingPunct="1">
              <a:buClr>
                <a:schemeClr val="bg2">
                  <a:lumMod val="50000"/>
                </a:schemeClr>
              </a:buClr>
              <a:buNone/>
            </a:pPr>
            <a:endParaRPr lang="en-US" dirty="0">
              <a:latin typeface="Raleway" panose="020B0503030101060003" pitchFamily="34" charset="-18"/>
            </a:endParaRPr>
          </a:p>
          <a:p>
            <a:pPr eaLnBrk="1" hangingPunct="1">
              <a:buClr>
                <a:schemeClr val="bg2">
                  <a:lumMod val="50000"/>
                </a:schemeClr>
              </a:buClr>
              <a:buNone/>
            </a:pPr>
            <a:endParaRPr lang="en-US" dirty="0">
              <a:latin typeface="Raleway" panose="020B0503030101060003" pitchFamily="34" charset="-18"/>
            </a:endParaRPr>
          </a:p>
          <a:p>
            <a:pPr eaLnBrk="1" hangingPunct="1">
              <a:buClr>
                <a:schemeClr val="bg2">
                  <a:lumMod val="50000"/>
                </a:schemeClr>
              </a:buClr>
              <a:buNone/>
            </a:pPr>
            <a:endParaRPr lang="en-US" dirty="0">
              <a:latin typeface="Raleway" panose="020B0503030101060003" pitchFamily="34" charset="-18"/>
            </a:endParaRPr>
          </a:p>
          <a:p>
            <a:pPr eaLnBrk="1" hangingPunct="1">
              <a:buClr>
                <a:schemeClr val="bg2">
                  <a:lumMod val="50000"/>
                </a:schemeClr>
              </a:buClr>
              <a:buNone/>
            </a:pPr>
            <a:endParaRPr lang="en-US" dirty="0">
              <a:latin typeface="Raleway" panose="020B0503030101060003" pitchFamily="34" charset="-18"/>
            </a:endParaRPr>
          </a:p>
        </p:txBody>
      </p:sp>
      <p:sp>
        <p:nvSpPr>
          <p:cNvPr id="14338" name="Rectangle 2"/>
          <p:cNvSpPr>
            <a:spLocks noGrp="1"/>
          </p:cNvSpPr>
          <p:nvPr>
            <p:ph type="title" idx="4294967295"/>
          </p:nvPr>
        </p:nvSpPr>
        <p:spPr>
          <a:xfrm>
            <a:off x="1117600" y="274638"/>
            <a:ext cx="9855200" cy="1143000"/>
          </a:xfrm>
          <a:prstGeom prst="rect">
            <a:avLst/>
          </a:prstGeom>
        </p:spPr>
        <p:txBody>
          <a:bodyPr>
            <a:normAutofit/>
          </a:bodyPr>
          <a:lstStyle/>
          <a:p>
            <a:pPr algn="l" eaLnBrk="1" hangingPunct="1"/>
            <a:r>
              <a:rPr lang="sl-SI" dirty="0">
                <a:solidFill>
                  <a:srgbClr val="00B1F1"/>
                </a:solidFill>
              </a:rPr>
              <a:t>Vaja 1: Zagon openLCA</a:t>
            </a:r>
            <a:endParaRPr lang="de-DE" dirty="0">
              <a:solidFill>
                <a:srgbClr val="00B1F1"/>
              </a:solidFill>
            </a:endParaRPr>
          </a:p>
        </p:txBody>
      </p:sp>
    </p:spTree>
    <p:extLst>
      <p:ext uri="{BB962C8B-B14F-4D97-AF65-F5344CB8AC3E}">
        <p14:creationId xmlns:p14="http://schemas.microsoft.com/office/powerpoint/2010/main" val="19815761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3357A-C95E-96AB-142E-1351940E7F6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678799" y="1600200"/>
            <a:ext cx="6120280" cy="3276600"/>
          </a:xfrm>
          <a:prstGeom prst="rect">
            <a:avLst/>
          </a:prstGeom>
          <a:effectLst>
            <a:reflection blurRad="6350" stA="50000" endA="300" endPos="55000" dir="5400000" sy="-100000" algn="bl" rotWithShape="0"/>
          </a:effectLst>
          <a:scene3d>
            <a:camera prst="perspectiveHeroicExtremeLeftFacing"/>
            <a:lightRig rig="threePt" dir="t"/>
          </a:scene3d>
        </p:spPr>
      </p:pic>
      <p:sp>
        <p:nvSpPr>
          <p:cNvPr id="6" name="Abgerundetes Rechteck 5"/>
          <p:cNvSpPr/>
          <p:nvPr/>
        </p:nvSpPr>
        <p:spPr>
          <a:xfrm>
            <a:off x="2031051" y="2667000"/>
            <a:ext cx="4707888" cy="1404938"/>
          </a:xfrm>
          <a:prstGeom prst="roundRect">
            <a:avLst>
              <a:gd name="adj" fmla="val 6287"/>
            </a:avLst>
          </a:prstGeom>
          <a:solidFill>
            <a:srgbClr val="12598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3600" dirty="0">
                <a:solidFill>
                  <a:schemeClr val="bg1"/>
                </a:solidFill>
                <a:latin typeface="Raleway" panose="020B0503030101060003" pitchFamily="34" charset="-18"/>
              </a:rPr>
              <a:t>Najprej si oglejmo programsko opremo</a:t>
            </a:r>
            <a:endParaRPr lang="de-DE" dirty="0">
              <a:solidFill>
                <a:schemeClr val="bg1"/>
              </a:solidFill>
              <a:latin typeface="Raleway" panose="020B0503030101060003" pitchFamily="34" charset="-18"/>
            </a:endParaRPr>
          </a:p>
        </p:txBody>
      </p:sp>
      <p:sp>
        <p:nvSpPr>
          <p:cNvPr id="2" name="Textfeld 1"/>
          <p:cNvSpPr txBox="1"/>
          <p:nvPr/>
        </p:nvSpPr>
        <p:spPr>
          <a:xfrm>
            <a:off x="1846385" y="5470769"/>
            <a:ext cx="184666" cy="369332"/>
          </a:xfrm>
          <a:prstGeom prst="rect">
            <a:avLst/>
          </a:prstGeom>
          <a:noFill/>
        </p:spPr>
        <p:txBody>
          <a:bodyPr wrap="none" rtlCol="0">
            <a:spAutoFit/>
          </a:bodyPr>
          <a:lstStyle/>
          <a:p>
            <a:endParaRPr lang="de-DE" dirty="0">
              <a:latin typeface="Raleway" panose="020B0503030101060003" pitchFamily="34" charset="-18"/>
            </a:endParaRPr>
          </a:p>
        </p:txBody>
      </p:sp>
    </p:spTree>
    <p:extLst>
      <p:ext uri="{BB962C8B-B14F-4D97-AF65-F5344CB8AC3E}">
        <p14:creationId xmlns:p14="http://schemas.microsoft.com/office/powerpoint/2010/main" val="30316425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10972800" cy="1143000"/>
          </a:xfrm>
          <a:prstGeom prst="rect">
            <a:avLst/>
          </a:prstGeom>
        </p:spPr>
        <p:txBody>
          <a:bodyPr/>
          <a:lstStyle/>
          <a:p>
            <a:r>
              <a:rPr lang="sl" dirty="0" err="1"/>
              <a:t>Dobrodošli </a:t>
            </a:r>
            <a:r>
              <a:rPr lang="sl" dirty="0"/>
              <a:t>v openLCA!</a:t>
            </a:r>
            <a:endParaRPr lang="en-GB" dirty="0">
              <a:solidFill>
                <a:srgbClr val="00B1F1"/>
              </a:solidFill>
            </a:endParaRPr>
          </a:p>
        </p:txBody>
      </p:sp>
      <p:pic>
        <p:nvPicPr>
          <p:cNvPr id="7" name="Grafik 6">
            <a:extLst>
              <a:ext uri="{FF2B5EF4-FFF2-40B4-BE49-F238E27FC236}">
                <a16:creationId xmlns:a16="http://schemas.microsoft.com/office/drawing/2014/main" id="{F212F46B-7049-4E4E-BE91-B90B9AFF3B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8100" y="1219200"/>
            <a:ext cx="9575800" cy="5002582"/>
          </a:xfrm>
          <a:prstGeom prst="rect">
            <a:avLst/>
          </a:prstGeom>
        </p:spPr>
      </p:pic>
      <p:sp>
        <p:nvSpPr>
          <p:cNvPr id="6" name="Rechteck 5">
            <a:extLst>
              <a:ext uri="{FF2B5EF4-FFF2-40B4-BE49-F238E27FC236}">
                <a16:creationId xmlns:a16="http://schemas.microsoft.com/office/drawing/2014/main" id="{DFAC8BA3-10B8-480E-8842-D8D5B157CA8C}"/>
              </a:ext>
            </a:extLst>
          </p:cNvPr>
          <p:cNvSpPr/>
          <p:nvPr/>
        </p:nvSpPr>
        <p:spPr>
          <a:xfrm>
            <a:off x="1371600" y="1981200"/>
            <a:ext cx="2057400" cy="41148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Raleway" panose="020B0503030101060003" pitchFamily="34" charset="-18"/>
            </a:endParaRPr>
          </a:p>
        </p:txBody>
      </p:sp>
    </p:spTree>
    <p:extLst>
      <p:ext uri="{BB962C8B-B14F-4D97-AF65-F5344CB8AC3E}">
        <p14:creationId xmlns:p14="http://schemas.microsoft.com/office/powerpoint/2010/main" val="844678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F9DFC-4924-86F8-3A2D-76090721B365}"/>
            </a:ext>
          </a:extLst>
        </p:cNvPr>
        <p:cNvGrpSpPr/>
        <p:nvPr/>
      </p:nvGrpSpPr>
      <p:grpSpPr>
        <a:xfrm>
          <a:off x="0" y="0"/>
          <a:ext cx="0" cy="0"/>
          <a:chOff x="0" y="0"/>
          <a:chExt cx="0" cy="0"/>
        </a:xfrm>
      </p:grpSpPr>
      <p:sp>
        <p:nvSpPr>
          <p:cNvPr id="2" name="PoljeZBesedilom 1">
            <a:extLst>
              <a:ext uri="{FF2B5EF4-FFF2-40B4-BE49-F238E27FC236}">
                <a16:creationId xmlns:a16="http://schemas.microsoft.com/office/drawing/2014/main" id="{E3D2BAC5-5F75-8F92-0A35-621BCC19F3B5}"/>
              </a:ext>
            </a:extLst>
          </p:cNvPr>
          <p:cNvSpPr txBox="1"/>
          <p:nvPr/>
        </p:nvSpPr>
        <p:spPr>
          <a:xfrm>
            <a:off x="1388614" y="386140"/>
            <a:ext cx="7994156" cy="553998"/>
          </a:xfrm>
          <a:prstGeom prst="rect">
            <a:avLst/>
          </a:prstGeom>
          <a:noFill/>
        </p:spPr>
        <p:txBody>
          <a:bodyPr wrap="square" rtlCol="0">
            <a:spAutoFit/>
          </a:bodyPr>
          <a:lstStyle/>
          <a:p>
            <a:r>
              <a:rPr lang="sl-SI" sz="3000" dirty="0">
                <a:solidFill>
                  <a:srgbClr val="222A54"/>
                </a:solidFill>
                <a:latin typeface="Raleway Black" panose="020B0A03030101060003" pitchFamily="34" charset="-18"/>
                <a:ea typeface="Source Sans Pro Black" panose="020B0803030403020204" pitchFamily="34" charset="0"/>
                <a:cs typeface="+mj-cs"/>
              </a:rPr>
              <a:t>OCENA ŽIVLJENJSKEGA CIKLA</a:t>
            </a:r>
          </a:p>
        </p:txBody>
      </p:sp>
      <p:sp>
        <p:nvSpPr>
          <p:cNvPr id="3" name="Round Same Side Corner Rectangle 11">
            <a:extLst>
              <a:ext uri="{FF2B5EF4-FFF2-40B4-BE49-F238E27FC236}">
                <a16:creationId xmlns:a16="http://schemas.microsoft.com/office/drawing/2014/main" id="{52BDEC48-8D6B-9F32-AC9D-3BE9524F734A}"/>
              </a:ext>
            </a:extLst>
          </p:cNvPr>
          <p:cNvSpPr/>
          <p:nvPr/>
        </p:nvSpPr>
        <p:spPr>
          <a:xfrm flipV="1">
            <a:off x="5905429" y="1789664"/>
            <a:ext cx="5798036" cy="4270268"/>
          </a:xfrm>
          <a:prstGeom prst="round2SameRect">
            <a:avLst/>
          </a:prstGeom>
          <a:solidFill>
            <a:srgbClr val="99CC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Raleway" panose="020B0503030101060003" pitchFamily="34" charset="-18"/>
            </a:endParaRPr>
          </a:p>
        </p:txBody>
      </p:sp>
      <p:sp>
        <p:nvSpPr>
          <p:cNvPr id="10" name="TextBox 9">
            <a:extLst>
              <a:ext uri="{FF2B5EF4-FFF2-40B4-BE49-F238E27FC236}">
                <a16:creationId xmlns:a16="http://schemas.microsoft.com/office/drawing/2014/main" id="{B409285E-5461-3781-BDA8-B40BB429DC00}"/>
              </a:ext>
            </a:extLst>
          </p:cNvPr>
          <p:cNvSpPr txBox="1"/>
          <p:nvPr/>
        </p:nvSpPr>
        <p:spPr>
          <a:xfrm>
            <a:off x="1388614" y="798067"/>
            <a:ext cx="6094602" cy="369332"/>
          </a:xfrm>
          <a:prstGeom prst="rect">
            <a:avLst/>
          </a:prstGeom>
          <a:noFill/>
        </p:spPr>
        <p:txBody>
          <a:bodyPr wrap="square">
            <a:spAutoFit/>
          </a:bodyPr>
          <a:lstStyle/>
          <a:p>
            <a:r>
              <a:rPr lang="sl-SI" sz="1800" dirty="0" err="1">
                <a:solidFill>
                  <a:srgbClr val="99CC00"/>
                </a:solidFill>
                <a:latin typeface="Neo Sans Pro Medium" panose="020B0704030504040204" pitchFamily="34" charset="0"/>
                <a:ea typeface="Source Sans Pro SemiBold" panose="020B0603030403020204" pitchFamily="34" charset="0"/>
              </a:rPr>
              <a:t>Life</a:t>
            </a:r>
            <a:r>
              <a:rPr lang="sl-SI" sz="1800" dirty="0">
                <a:solidFill>
                  <a:srgbClr val="99CC00"/>
                </a:solidFill>
                <a:latin typeface="Neo Sans Pro Medium" panose="020B0704030504040204" pitchFamily="34" charset="0"/>
                <a:ea typeface="Source Sans Pro SemiBold" panose="020B0603030403020204" pitchFamily="34" charset="0"/>
              </a:rPr>
              <a:t> </a:t>
            </a:r>
            <a:r>
              <a:rPr lang="sl-SI" sz="1800" dirty="0" err="1">
                <a:solidFill>
                  <a:srgbClr val="99CC00"/>
                </a:solidFill>
                <a:latin typeface="Neo Sans Pro Medium" panose="020B0704030504040204" pitchFamily="34" charset="0"/>
                <a:ea typeface="Source Sans Pro SemiBold" panose="020B0603030403020204" pitchFamily="34" charset="0"/>
              </a:rPr>
              <a:t>Cycle</a:t>
            </a:r>
            <a:r>
              <a:rPr lang="sl-SI" sz="1800" dirty="0">
                <a:solidFill>
                  <a:srgbClr val="99CC00"/>
                </a:solidFill>
                <a:latin typeface="Neo Sans Pro Medium" panose="020B0704030504040204" pitchFamily="34" charset="0"/>
                <a:ea typeface="Source Sans Pro SemiBold" panose="020B0603030403020204" pitchFamily="34" charset="0"/>
              </a:rPr>
              <a:t> </a:t>
            </a:r>
            <a:r>
              <a:rPr lang="sl-SI" sz="1800" dirty="0" err="1">
                <a:solidFill>
                  <a:srgbClr val="99CC00"/>
                </a:solidFill>
                <a:latin typeface="Neo Sans Pro Medium" panose="020B0704030504040204" pitchFamily="34" charset="0"/>
                <a:ea typeface="Source Sans Pro SemiBold" panose="020B0603030403020204" pitchFamily="34" charset="0"/>
              </a:rPr>
              <a:t>Assessment</a:t>
            </a:r>
            <a:r>
              <a:rPr lang="sl-SI" sz="1800" dirty="0">
                <a:solidFill>
                  <a:srgbClr val="99CC00"/>
                </a:solidFill>
                <a:latin typeface="Neo Sans Pro Medium" panose="020B0704030504040204" pitchFamily="34" charset="0"/>
                <a:ea typeface="Source Sans Pro SemiBold" panose="020B0603030403020204" pitchFamily="34" charset="0"/>
              </a:rPr>
              <a:t> - LCA</a:t>
            </a:r>
            <a:endParaRPr lang="sl-SI" dirty="0">
              <a:latin typeface="Raleway" panose="020B0503030101060003" pitchFamily="34" charset="-18"/>
            </a:endParaRPr>
          </a:p>
        </p:txBody>
      </p:sp>
      <p:sp>
        <p:nvSpPr>
          <p:cNvPr id="11" name="TextBox 10">
            <a:extLst>
              <a:ext uri="{FF2B5EF4-FFF2-40B4-BE49-F238E27FC236}">
                <a16:creationId xmlns:a16="http://schemas.microsoft.com/office/drawing/2014/main" id="{CB8A2853-D0BB-F4F6-BEFA-DF41317868F1}"/>
              </a:ext>
            </a:extLst>
          </p:cNvPr>
          <p:cNvSpPr txBox="1"/>
          <p:nvPr/>
        </p:nvSpPr>
        <p:spPr>
          <a:xfrm>
            <a:off x="5988465" y="1932090"/>
            <a:ext cx="5622510" cy="3477875"/>
          </a:xfrm>
          <a:prstGeom prst="rect">
            <a:avLst/>
          </a:prstGeom>
          <a:noFill/>
        </p:spPr>
        <p:txBody>
          <a:bodyPr wrap="square" rtlCol="0">
            <a:spAutoFit/>
          </a:bodyPr>
          <a:lstStyle/>
          <a:p>
            <a:r>
              <a:rPr lang="sl-SI" sz="2200" dirty="0">
                <a:latin typeface="Raleway" panose="020B0503030101060003" pitchFamily="34" charset="-18"/>
              </a:rPr>
              <a:t>• </a:t>
            </a:r>
            <a:r>
              <a:rPr lang="sl-SI" sz="2200" b="1" dirty="0">
                <a:solidFill>
                  <a:srgbClr val="0F4761"/>
                </a:solidFill>
                <a:latin typeface="Raleway" panose="020B0503030101060003" pitchFamily="34" charset="-18"/>
              </a:rPr>
              <a:t>Metodologija</a:t>
            </a:r>
            <a:r>
              <a:rPr lang="sl-SI" sz="2200" dirty="0">
                <a:latin typeface="Raleway" panose="020B0503030101060003" pitchFamily="34" charset="-18"/>
              </a:rPr>
              <a:t> za oceno </a:t>
            </a:r>
            <a:r>
              <a:rPr lang="sl-SI" sz="2200" dirty="0" err="1">
                <a:latin typeface="Raleway" panose="020B0503030101060003" pitchFamily="34" charset="-18"/>
              </a:rPr>
              <a:t>okoljskih</a:t>
            </a:r>
            <a:r>
              <a:rPr lang="sl-SI" sz="2200" dirty="0">
                <a:latin typeface="Raleway" panose="020B0503030101060003" pitchFamily="34" charset="-18"/>
              </a:rPr>
              <a:t> vplivov skozi celoten življenjski cikel izdelka ali storitve.</a:t>
            </a:r>
          </a:p>
          <a:p>
            <a:endParaRPr lang="sl-SI" sz="2200" dirty="0">
              <a:latin typeface="Raleway" panose="020B0503030101060003" pitchFamily="34" charset="-18"/>
            </a:endParaRPr>
          </a:p>
          <a:p>
            <a:r>
              <a:rPr lang="sl-SI" sz="2200" dirty="0">
                <a:latin typeface="Raleway" panose="020B0503030101060003" pitchFamily="34" charset="-18"/>
              </a:rPr>
              <a:t>• Osredotoča se na </a:t>
            </a:r>
            <a:r>
              <a:rPr lang="sl-SI" sz="2200" b="1" dirty="0">
                <a:solidFill>
                  <a:srgbClr val="0F4761"/>
                </a:solidFill>
                <a:latin typeface="Raleway" panose="020B0503030101060003" pitchFamily="34" charset="-18"/>
              </a:rPr>
              <a:t>vse faze življenjskega cikla</a:t>
            </a:r>
            <a:r>
              <a:rPr lang="sl-SI" sz="2200" dirty="0">
                <a:latin typeface="Raleway" panose="020B0503030101060003" pitchFamily="34" charset="-18"/>
              </a:rPr>
              <a:t>: od surovin, proizvodnje, uporabe, do konca življenjske dobe.</a:t>
            </a:r>
          </a:p>
          <a:p>
            <a:endParaRPr lang="sl-SI" sz="2200" dirty="0">
              <a:latin typeface="Raleway" panose="020B0503030101060003" pitchFamily="34" charset="-18"/>
            </a:endParaRPr>
          </a:p>
          <a:p>
            <a:r>
              <a:rPr lang="sl-SI" sz="2200" dirty="0">
                <a:latin typeface="Raleway" panose="020B0503030101060003" pitchFamily="34" charset="-18"/>
              </a:rPr>
              <a:t>• Poudarja </a:t>
            </a:r>
            <a:r>
              <a:rPr lang="sl-SI" sz="2200" b="1" dirty="0">
                <a:solidFill>
                  <a:srgbClr val="0F4761"/>
                </a:solidFill>
                <a:latin typeface="Raleway" panose="020B0503030101060003" pitchFamily="34" charset="-18"/>
              </a:rPr>
              <a:t>trajnostno upravljanje virov </a:t>
            </a:r>
            <a:r>
              <a:rPr lang="sl-SI" sz="2200" dirty="0">
                <a:latin typeface="Raleway" panose="020B0503030101060003" pitchFamily="34" charset="-18"/>
              </a:rPr>
              <a:t>in zmanjševanje </a:t>
            </a:r>
            <a:r>
              <a:rPr lang="sl-SI" sz="2200" dirty="0" err="1">
                <a:latin typeface="Raleway" panose="020B0503030101060003" pitchFamily="34" charset="-18"/>
              </a:rPr>
              <a:t>okoljskih</a:t>
            </a:r>
            <a:r>
              <a:rPr lang="sl-SI" sz="2200" dirty="0">
                <a:latin typeface="Raleway" panose="020B0503030101060003" pitchFamily="34" charset="-18"/>
              </a:rPr>
              <a:t> vplivov.</a:t>
            </a:r>
          </a:p>
        </p:txBody>
      </p:sp>
      <p:graphicFrame>
        <p:nvGraphicFramePr>
          <p:cNvPr id="12" name="Object 11">
            <a:extLst>
              <a:ext uri="{FF2B5EF4-FFF2-40B4-BE49-F238E27FC236}">
                <a16:creationId xmlns:a16="http://schemas.microsoft.com/office/drawing/2014/main" id="{1105DC1E-3C8E-F7CA-C887-3D53187F8758}"/>
              </a:ext>
            </a:extLst>
          </p:cNvPr>
          <p:cNvGraphicFramePr>
            <a:graphicFrameLocks noChangeAspect="1"/>
          </p:cNvGraphicFramePr>
          <p:nvPr/>
        </p:nvGraphicFramePr>
        <p:xfrm>
          <a:off x="326882" y="1732695"/>
          <a:ext cx="5117140" cy="4327237"/>
        </p:xfrm>
        <a:graphic>
          <a:graphicData uri="http://schemas.openxmlformats.org/presentationml/2006/ole">
            <mc:AlternateContent xmlns:mc="http://schemas.openxmlformats.org/markup-compatibility/2006">
              <mc:Choice xmlns:v="urn:schemas-microsoft-com:vml" Requires="v">
                <p:oleObj name="CorelDRAW" r:id="rId3" imgW="5893219" imgH="4983009" progId="CorelDraw.Graphic.16">
                  <p:embed/>
                </p:oleObj>
              </mc:Choice>
              <mc:Fallback>
                <p:oleObj name="CorelDRAW" r:id="rId3" imgW="5893219" imgH="4983009" progId="CorelDraw.Graphic.16">
                  <p:embed/>
                  <p:pic>
                    <p:nvPicPr>
                      <p:cNvPr id="12" name="Object 11">
                        <a:extLst>
                          <a:ext uri="{FF2B5EF4-FFF2-40B4-BE49-F238E27FC236}">
                            <a16:creationId xmlns:a16="http://schemas.microsoft.com/office/drawing/2014/main" id="{1105DC1E-3C8E-F7CA-C887-3D53187F8758}"/>
                          </a:ext>
                        </a:extLst>
                      </p:cNvPr>
                      <p:cNvPicPr/>
                      <p:nvPr/>
                    </p:nvPicPr>
                    <p:blipFill>
                      <a:blip r:embed="rId4"/>
                      <a:stretch>
                        <a:fillRect/>
                      </a:stretch>
                    </p:blipFill>
                    <p:spPr>
                      <a:xfrm>
                        <a:off x="326882" y="1732695"/>
                        <a:ext cx="5117140" cy="4327237"/>
                      </a:xfrm>
                      <a:prstGeom prst="rect">
                        <a:avLst/>
                      </a:prstGeom>
                    </p:spPr>
                  </p:pic>
                </p:oleObj>
              </mc:Fallback>
            </mc:AlternateContent>
          </a:graphicData>
        </a:graphic>
      </p:graphicFrame>
    </p:spTree>
    <p:extLst>
      <p:ext uri="{BB962C8B-B14F-4D97-AF65-F5344CB8AC3E}">
        <p14:creationId xmlns:p14="http://schemas.microsoft.com/office/powerpoint/2010/main" val="272069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E09ED0-8481-4ABD-8797-880BE2A669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5400" y="1417638"/>
            <a:ext cx="9067800" cy="4695316"/>
          </a:xfrm>
          <a:prstGeom prst="rect">
            <a:avLst/>
          </a:prstGeom>
        </p:spPr>
      </p:pic>
      <p:sp>
        <p:nvSpPr>
          <p:cNvPr id="2" name="Title 1"/>
          <p:cNvSpPr>
            <a:spLocks noGrp="1"/>
          </p:cNvSpPr>
          <p:nvPr>
            <p:ph type="title" idx="4294967295"/>
          </p:nvPr>
        </p:nvSpPr>
        <p:spPr>
          <a:xfrm>
            <a:off x="1295400" y="274638"/>
            <a:ext cx="9677400" cy="1143000"/>
          </a:xfrm>
          <a:prstGeom prst="rect">
            <a:avLst/>
          </a:prstGeom>
        </p:spPr>
        <p:txBody>
          <a:bodyPr/>
          <a:lstStyle/>
          <a:p>
            <a:r>
              <a:rPr lang="sl" dirty="0" err="1">
                <a:solidFill>
                  <a:srgbClr val="00B1F1"/>
                </a:solidFill>
              </a:rPr>
              <a:t>pregled </a:t>
            </a:r>
            <a:endParaRPr lang="en-GB" dirty="0">
              <a:solidFill>
                <a:srgbClr val="00B1F1"/>
              </a:solidFill>
            </a:endParaRPr>
          </a:p>
        </p:txBody>
      </p:sp>
      <p:sp>
        <p:nvSpPr>
          <p:cNvPr id="10" name="Abgerundete rechteckige Legende 12"/>
          <p:cNvSpPr/>
          <p:nvPr/>
        </p:nvSpPr>
        <p:spPr>
          <a:xfrm>
            <a:off x="2667000" y="2200276"/>
            <a:ext cx="1428750" cy="428625"/>
          </a:xfrm>
          <a:prstGeom prst="wedgeRoundRectCallout">
            <a:avLst>
              <a:gd name="adj1" fmla="val -86270"/>
              <a:gd name="adj2" fmla="val -185890"/>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dirty="0">
                <a:solidFill>
                  <a:schemeClr val="bg1"/>
                </a:solidFill>
                <a:latin typeface="Raleway" panose="020B0503030101060003" pitchFamily="34" charset="-18"/>
              </a:rPr>
              <a:t>Glavni meni</a:t>
            </a:r>
          </a:p>
        </p:txBody>
      </p:sp>
      <p:sp>
        <p:nvSpPr>
          <p:cNvPr id="11" name="Abgerundete rechteckige Legende 19"/>
          <p:cNvSpPr/>
          <p:nvPr/>
        </p:nvSpPr>
        <p:spPr>
          <a:xfrm flipH="1">
            <a:off x="5906442" y="2667001"/>
            <a:ext cx="1428750" cy="428625"/>
          </a:xfrm>
          <a:prstGeom prst="wedgeRoundRectCallout">
            <a:avLst>
              <a:gd name="adj1" fmla="val 45648"/>
              <a:gd name="adj2" fmla="val -183713"/>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dirty="0">
                <a:solidFill>
                  <a:schemeClr val="bg1"/>
                </a:solidFill>
                <a:latin typeface="Raleway" panose="020B0503030101060003" pitchFamily="34" charset="-18"/>
              </a:rPr>
              <a:t>Urednik</a:t>
            </a:r>
          </a:p>
        </p:txBody>
      </p:sp>
      <p:sp>
        <p:nvSpPr>
          <p:cNvPr id="12" name="Abgerundete rechteckige Legende 18"/>
          <p:cNvSpPr/>
          <p:nvPr/>
        </p:nvSpPr>
        <p:spPr>
          <a:xfrm flipH="1">
            <a:off x="8686800" y="2452688"/>
            <a:ext cx="1428750" cy="428625"/>
          </a:xfrm>
          <a:prstGeom prst="wedgeRoundRectCallout">
            <a:avLst>
              <a:gd name="adj1" fmla="val -29430"/>
              <a:gd name="adj2" fmla="val -231111"/>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dirty="0" err="1">
                <a:solidFill>
                  <a:schemeClr val="bg1"/>
                </a:solidFill>
                <a:latin typeface="Raleway" panose="020B0503030101060003" pitchFamily="34" charset="-18"/>
              </a:rPr>
              <a:t>Iskanje</a:t>
            </a:r>
            <a:endParaRPr lang="de-DE" dirty="0">
              <a:solidFill>
                <a:schemeClr val="bg1"/>
              </a:solidFill>
              <a:latin typeface="Raleway" panose="020B0503030101060003" pitchFamily="34" charset="-18"/>
            </a:endParaRPr>
          </a:p>
        </p:txBody>
      </p:sp>
      <p:sp>
        <p:nvSpPr>
          <p:cNvPr id="14" name="Abgerundete rechteckige Legende 17"/>
          <p:cNvSpPr/>
          <p:nvPr/>
        </p:nvSpPr>
        <p:spPr>
          <a:xfrm>
            <a:off x="2057400" y="5105401"/>
            <a:ext cx="1428750" cy="428625"/>
          </a:xfrm>
          <a:prstGeom prst="wedgeRoundRectCallout">
            <a:avLst>
              <a:gd name="adj1" fmla="val 34219"/>
              <a:gd name="adj2" fmla="val -290380"/>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dirty="0">
                <a:solidFill>
                  <a:schemeClr val="bg1"/>
                </a:solidFill>
                <a:latin typeface="Raleway" panose="020B0503030101060003" pitchFamily="34" charset="-18"/>
              </a:rPr>
              <a:t>Navigacija</a:t>
            </a:r>
          </a:p>
        </p:txBody>
      </p:sp>
    </p:spTree>
    <p:extLst>
      <p:ext uri="{BB962C8B-B14F-4D97-AF65-F5344CB8AC3E}">
        <p14:creationId xmlns:p14="http://schemas.microsoft.com/office/powerpoint/2010/main" val="200054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lefon, Straße enthält.&#10;&#10;Automatisch generierte Beschreibung">
            <a:extLst>
              <a:ext uri="{FF2B5EF4-FFF2-40B4-BE49-F238E27FC236}">
                <a16:creationId xmlns:a16="http://schemas.microsoft.com/office/drawing/2014/main" id="{42DDA44C-72C6-4FF3-8FBC-C132512FC8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6850" y="1295401"/>
            <a:ext cx="2086872" cy="239990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idx="4294967295"/>
          </p:nvPr>
        </p:nvSpPr>
        <p:spPr>
          <a:xfrm>
            <a:off x="0" y="274638"/>
            <a:ext cx="10972800" cy="1143000"/>
          </a:xfrm>
          <a:prstGeom prst="rect">
            <a:avLst/>
          </a:prstGeom>
        </p:spPr>
        <p:txBody>
          <a:bodyPr/>
          <a:lstStyle/>
          <a:p>
            <a:r>
              <a:rPr lang="sl" dirty="0" err="1"/>
              <a:t>Glavni</a:t>
            </a:r>
            <a:r>
              <a:rPr lang="sl" dirty="0"/>
              <a:t> </a:t>
            </a:r>
            <a:r>
              <a:rPr lang="sl" dirty="0" err="1"/>
              <a:t>meni</a:t>
            </a:r>
            <a:r>
              <a:rPr lang="sl" dirty="0"/>
              <a:t> </a:t>
            </a:r>
            <a:r>
              <a:rPr lang="sl" dirty="0" err="1"/>
              <a:t>funkcije</a:t>
            </a:r>
            <a:endParaRPr lang="en-GB" dirty="0"/>
          </a:p>
        </p:txBody>
      </p:sp>
      <p:cxnSp>
        <p:nvCxnSpPr>
          <p:cNvPr id="29" name="Gerade Verbindung mit Pfeil 28"/>
          <p:cNvCxnSpPr>
            <a:cxnSpLocks/>
          </p:cNvCxnSpPr>
          <p:nvPr/>
        </p:nvCxnSpPr>
        <p:spPr>
          <a:xfrm flipV="1">
            <a:off x="2895600" y="1661478"/>
            <a:ext cx="2819401" cy="1134460"/>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a:cxnSpLocks/>
          </p:cNvCxnSpPr>
          <p:nvPr/>
        </p:nvCxnSpPr>
        <p:spPr>
          <a:xfrm>
            <a:off x="2838532" y="3098804"/>
            <a:ext cx="3181268" cy="543557"/>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a:cxnSpLocks/>
          </p:cNvCxnSpPr>
          <p:nvPr/>
        </p:nvCxnSpPr>
        <p:spPr>
          <a:xfrm>
            <a:off x="2685784" y="3438456"/>
            <a:ext cx="133617" cy="531647"/>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DD1BC4A-5E7B-4C05-8329-2728529C5B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7400" y="649197"/>
            <a:ext cx="4162427" cy="277980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E02CC85-5285-4FEB-8141-C2495D21FA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38931" y="3356774"/>
            <a:ext cx="3714669" cy="293614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E0E1926A-CB54-487B-A58C-EFF17D8F55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09800" y="4012456"/>
            <a:ext cx="3048000" cy="23681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49124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62A108-75DD-4730-9F7D-B0709A115BBD}"/>
              </a:ext>
            </a:extLst>
          </p:cNvPr>
          <p:cNvPicPr>
            <a:picLocks noChangeAspect="1"/>
          </p:cNvPicPr>
          <p:nvPr/>
        </p:nvPicPr>
        <p:blipFill>
          <a:blip r:embed="rId3"/>
          <a:stretch>
            <a:fillRect/>
          </a:stretch>
        </p:blipFill>
        <p:spPr>
          <a:xfrm>
            <a:off x="1605732" y="2997200"/>
            <a:ext cx="6200775" cy="3562350"/>
          </a:xfrm>
          <a:prstGeom prst="rect">
            <a:avLst/>
          </a:prstGeom>
        </p:spPr>
      </p:pic>
      <p:sp>
        <p:nvSpPr>
          <p:cNvPr id="14339" name="Rectangle 3"/>
          <p:cNvSpPr>
            <a:spLocks noGrp="1"/>
          </p:cNvSpPr>
          <p:nvPr>
            <p:ph type="body" sz="quarter" idx="4294967295"/>
          </p:nvPr>
        </p:nvSpPr>
        <p:spPr>
          <a:xfrm>
            <a:off x="1117600" y="1676400"/>
            <a:ext cx="11074400" cy="1143000"/>
          </a:xfrm>
          <a:prstGeom prst="rect">
            <a:avLst/>
          </a:prstGeom>
        </p:spPr>
        <p:txBody>
          <a:bodyPr>
            <a:normAutofit fontScale="85000" lnSpcReduction="20000"/>
          </a:bodyPr>
          <a:lstStyle/>
          <a:p>
            <a:pPr>
              <a:defRPr/>
            </a:pPr>
            <a:r>
              <a:rPr lang="sl-SI" b="1" dirty="0">
                <a:latin typeface="Raleway" panose="020B0503030101060003" pitchFamily="34" charset="-18"/>
              </a:rPr>
              <a:t>Baza podatkov</a:t>
            </a:r>
            <a:r>
              <a:rPr lang="sl-SI" dirty="0">
                <a:latin typeface="Raleway" panose="020B0503030101060003" pitchFamily="34" charset="-18"/>
              </a:rPr>
              <a:t> je </a:t>
            </a:r>
            <a:r>
              <a:rPr lang="sl-SI" b="1" dirty="0">
                <a:latin typeface="Raleway" panose="020B0503030101060003" pitchFamily="34" charset="-18"/>
              </a:rPr>
              <a:t>organizirana zbirka naborov podatkov LCI</a:t>
            </a:r>
            <a:r>
              <a:rPr lang="sl-SI" dirty="0">
                <a:latin typeface="Raleway" panose="020B0503030101060003" pitchFamily="34" charset="-18"/>
              </a:rPr>
              <a:t>, ki v celoti ali delno ustreza skupnemu naboru meril – </a:t>
            </a:r>
            <a:r>
              <a:rPr lang="sl-SI" b="1" dirty="0">
                <a:latin typeface="Raleway" panose="020B0503030101060003" pitchFamily="34" charset="-18"/>
              </a:rPr>
              <a:t>vključno z metodologijo, obliko, preglednostjo in nomenklaturo</a:t>
            </a:r>
            <a:r>
              <a:rPr lang="sl-SI" dirty="0">
                <a:latin typeface="Raleway" panose="020B0503030101060003" pitchFamily="34" charset="-18"/>
              </a:rPr>
              <a:t> (</a:t>
            </a:r>
            <a:r>
              <a:rPr lang="sl-SI" dirty="0" err="1">
                <a:latin typeface="Raleway" panose="020B0503030101060003" pitchFamily="34" charset="-18"/>
              </a:rPr>
              <a:t>Shonan</a:t>
            </a:r>
            <a:r>
              <a:rPr lang="sl-SI" dirty="0">
                <a:latin typeface="Raleway" panose="020B0503030101060003" pitchFamily="34" charset="-18"/>
              </a:rPr>
              <a:t> Vodilna načela, UNEP/SETAC 2011)</a:t>
            </a:r>
            <a:endParaRPr lang="en-US" dirty="0">
              <a:latin typeface="Raleway" panose="020B0503030101060003" pitchFamily="34" charset="-18"/>
            </a:endParaRPr>
          </a:p>
        </p:txBody>
      </p:sp>
      <p:sp>
        <p:nvSpPr>
          <p:cNvPr id="14338" name="Rectangle 2"/>
          <p:cNvSpPr>
            <a:spLocks noGrp="1"/>
          </p:cNvSpPr>
          <p:nvPr>
            <p:ph type="title" idx="4294967295"/>
          </p:nvPr>
        </p:nvSpPr>
        <p:spPr>
          <a:xfrm>
            <a:off x="1219200" y="193675"/>
            <a:ext cx="10972800" cy="1143000"/>
          </a:xfrm>
          <a:prstGeom prst="rect">
            <a:avLst/>
          </a:prstGeom>
        </p:spPr>
        <p:txBody>
          <a:bodyPr>
            <a:normAutofit/>
          </a:bodyPr>
          <a:lstStyle/>
          <a:p>
            <a:pPr algn="l" eaLnBrk="1" hangingPunct="1"/>
            <a:r>
              <a:rPr lang="sl" dirty="0"/>
              <a:t>Podatkovni nizi in </a:t>
            </a:r>
            <a:r>
              <a:rPr lang="sl" dirty="0" err="1">
                <a:solidFill>
                  <a:srgbClr val="00B1F1"/>
                </a:solidFill>
              </a:rPr>
              <a:t>zbirke podatkov</a:t>
            </a:r>
            <a:endParaRPr lang="de-DE" dirty="0">
              <a:solidFill>
                <a:srgbClr val="00B1F1"/>
              </a:solidFill>
            </a:endParaRPr>
          </a:p>
        </p:txBody>
      </p:sp>
      <p:sp>
        <p:nvSpPr>
          <p:cNvPr id="3" name="Arrow: Right 2">
            <a:extLst>
              <a:ext uri="{FF2B5EF4-FFF2-40B4-BE49-F238E27FC236}">
                <a16:creationId xmlns:a16="http://schemas.microsoft.com/office/drawing/2014/main" id="{3014766C-D838-4B1D-9228-954BEADCA28D}"/>
              </a:ext>
            </a:extLst>
          </p:cNvPr>
          <p:cNvSpPr/>
          <p:nvPr/>
        </p:nvSpPr>
        <p:spPr>
          <a:xfrm rot="10800000">
            <a:off x="4419600" y="3397385"/>
            <a:ext cx="990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aleway" panose="020B0503030101060003" pitchFamily="34" charset="-18"/>
            </a:endParaRPr>
          </a:p>
        </p:txBody>
      </p:sp>
      <p:sp>
        <p:nvSpPr>
          <p:cNvPr id="6" name="Arrow: Right 5">
            <a:extLst>
              <a:ext uri="{FF2B5EF4-FFF2-40B4-BE49-F238E27FC236}">
                <a16:creationId xmlns:a16="http://schemas.microsoft.com/office/drawing/2014/main" id="{C0C043FD-2C16-4C2B-8973-51369D2FFC56}"/>
              </a:ext>
            </a:extLst>
          </p:cNvPr>
          <p:cNvSpPr/>
          <p:nvPr/>
        </p:nvSpPr>
        <p:spPr>
          <a:xfrm rot="10800000">
            <a:off x="7130249" y="5214161"/>
            <a:ext cx="1280326"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aleway" panose="020B0503030101060003" pitchFamily="34" charset="-18"/>
            </a:endParaRPr>
          </a:p>
        </p:txBody>
      </p:sp>
      <p:sp>
        <p:nvSpPr>
          <p:cNvPr id="7" name="Rectangle 3">
            <a:extLst>
              <a:ext uri="{FF2B5EF4-FFF2-40B4-BE49-F238E27FC236}">
                <a16:creationId xmlns:a16="http://schemas.microsoft.com/office/drawing/2014/main" id="{9DC1BF55-90FD-4F96-983B-547F6A4C2D39}"/>
              </a:ext>
            </a:extLst>
          </p:cNvPr>
          <p:cNvSpPr txBox="1">
            <a:spLocks/>
          </p:cNvSpPr>
          <p:nvPr/>
        </p:nvSpPr>
        <p:spPr>
          <a:xfrm>
            <a:off x="5493543" y="3367662"/>
            <a:ext cx="3429000" cy="4931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1">
                  <a:lumMod val="65000"/>
                  <a:lumOff val="35000"/>
                </a:schemeClr>
              </a:buClr>
              <a:buFont typeface="Arial" pitchFamily="34" charset="0"/>
              <a:buChar char="•"/>
              <a:defRPr sz="2400" kern="1200">
                <a:solidFill>
                  <a:schemeClr val="tx1">
                    <a:lumMod val="65000"/>
                    <a:lumOff val="35000"/>
                  </a:schemeClr>
                </a:solidFill>
                <a:latin typeface="TheSans-Plain" pitchFamily="2" charset="0"/>
                <a:ea typeface="+mn-ea"/>
                <a:cs typeface="+mn-cs"/>
              </a:defRPr>
            </a:lvl1pPr>
            <a:lvl2pPr marL="742950" indent="-285750" algn="l" defTabSz="914400" rtl="0" eaLnBrk="1" latinLnBrk="0" hangingPunct="1">
              <a:spcBef>
                <a:spcPct val="20000"/>
              </a:spcBef>
              <a:buClr>
                <a:schemeClr val="tx1">
                  <a:lumMod val="65000"/>
                  <a:lumOff val="35000"/>
                </a:schemeClr>
              </a:buClr>
              <a:buFont typeface="Arial" pitchFamily="34" charset="0"/>
              <a:buChar char="•"/>
              <a:defRPr sz="2000" kern="1200">
                <a:solidFill>
                  <a:schemeClr val="tx1">
                    <a:lumMod val="65000"/>
                    <a:lumOff val="35000"/>
                  </a:schemeClr>
                </a:solidFill>
                <a:latin typeface="TheSans-Plain" pitchFamily="2" charset="0"/>
                <a:ea typeface="+mn-ea"/>
                <a:cs typeface="+mn-cs"/>
              </a:defRPr>
            </a:lvl2pPr>
            <a:lvl3pPr marL="1143000" indent="-228600" algn="l" defTabSz="914400" rtl="0" eaLnBrk="1" latinLnBrk="0" hangingPunct="1">
              <a:spcBef>
                <a:spcPct val="20000"/>
              </a:spcBef>
              <a:buClr>
                <a:schemeClr val="tx1">
                  <a:lumMod val="65000"/>
                  <a:lumOff val="35000"/>
                </a:schemeClr>
              </a:buClr>
              <a:buFont typeface="Arial" pitchFamily="34" charset="0"/>
              <a:buChar char="•"/>
              <a:defRPr sz="1800" kern="1200">
                <a:solidFill>
                  <a:schemeClr val="tx1">
                    <a:lumMod val="65000"/>
                    <a:lumOff val="35000"/>
                  </a:schemeClr>
                </a:solidFill>
                <a:latin typeface="TheSans-Plain" pitchFamily="2" charset="0"/>
                <a:ea typeface="+mn-ea"/>
                <a:cs typeface="+mn-cs"/>
              </a:defRPr>
            </a:lvl3pPr>
            <a:lvl4pPr marL="1600200" indent="-228600" algn="l" defTabSz="914400" rtl="0" eaLnBrk="1" latinLnBrk="0" hangingPunct="1">
              <a:spcBef>
                <a:spcPct val="20000"/>
              </a:spcBef>
              <a:buClr>
                <a:schemeClr val="tx1">
                  <a:lumMod val="65000"/>
                  <a:lumOff val="35000"/>
                </a:schemeClr>
              </a:buClr>
              <a:buFont typeface="Arial" pitchFamily="34" charset="0"/>
              <a:buChar char="•"/>
              <a:defRPr sz="1800" kern="1200">
                <a:solidFill>
                  <a:schemeClr val="tx1">
                    <a:lumMod val="65000"/>
                    <a:lumOff val="35000"/>
                  </a:schemeClr>
                </a:solidFill>
                <a:latin typeface="TheSans-Plain" pitchFamily="2" charset="0"/>
                <a:ea typeface="+mn-ea"/>
                <a:cs typeface="+mn-cs"/>
              </a:defRPr>
            </a:lvl4pPr>
            <a:lvl5pPr marL="2057400" indent="-228600" algn="l" defTabSz="914400" rtl="0" eaLnBrk="1" latinLnBrk="0" hangingPunct="1">
              <a:spcBef>
                <a:spcPct val="20000"/>
              </a:spcBef>
              <a:buClr>
                <a:schemeClr val="tx1">
                  <a:lumMod val="65000"/>
                  <a:lumOff val="35000"/>
                </a:schemeClr>
              </a:buClr>
              <a:buFont typeface="Arial" pitchFamily="34" charset="0"/>
              <a:buChar char="•"/>
              <a:defRPr sz="1600" kern="1200">
                <a:solidFill>
                  <a:schemeClr val="tx1">
                    <a:lumMod val="65000"/>
                    <a:lumOff val="35000"/>
                  </a:schemeClr>
                </a:solidFill>
                <a:latin typeface="TheSans-Plain"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sl" dirty="0" err="1">
                <a:solidFill>
                  <a:schemeClr val="tx2"/>
                </a:solidFill>
              </a:rPr>
              <a:t>zbirka podatkov</a:t>
            </a: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p:txBody>
      </p:sp>
      <p:sp>
        <p:nvSpPr>
          <p:cNvPr id="8" name="Rectangle 3">
            <a:extLst>
              <a:ext uri="{FF2B5EF4-FFF2-40B4-BE49-F238E27FC236}">
                <a16:creationId xmlns:a16="http://schemas.microsoft.com/office/drawing/2014/main" id="{10085480-1313-4B9E-BD8D-4F1F19B2DDFE}"/>
              </a:ext>
            </a:extLst>
          </p:cNvPr>
          <p:cNvSpPr txBox="1">
            <a:spLocks/>
          </p:cNvSpPr>
          <p:nvPr/>
        </p:nvSpPr>
        <p:spPr>
          <a:xfrm>
            <a:off x="8510984" y="5181600"/>
            <a:ext cx="3429000" cy="4931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1">
                  <a:lumMod val="65000"/>
                  <a:lumOff val="35000"/>
                </a:schemeClr>
              </a:buClr>
              <a:buFont typeface="Arial" pitchFamily="34" charset="0"/>
              <a:buChar char="•"/>
              <a:defRPr sz="2400" kern="1200">
                <a:solidFill>
                  <a:schemeClr val="tx1">
                    <a:lumMod val="65000"/>
                    <a:lumOff val="35000"/>
                  </a:schemeClr>
                </a:solidFill>
                <a:latin typeface="TheSans-Plain" pitchFamily="2" charset="0"/>
                <a:ea typeface="+mn-ea"/>
                <a:cs typeface="+mn-cs"/>
              </a:defRPr>
            </a:lvl1pPr>
            <a:lvl2pPr marL="742950" indent="-285750" algn="l" defTabSz="914400" rtl="0" eaLnBrk="1" latinLnBrk="0" hangingPunct="1">
              <a:spcBef>
                <a:spcPct val="20000"/>
              </a:spcBef>
              <a:buClr>
                <a:schemeClr val="tx1">
                  <a:lumMod val="65000"/>
                  <a:lumOff val="35000"/>
                </a:schemeClr>
              </a:buClr>
              <a:buFont typeface="Arial" pitchFamily="34" charset="0"/>
              <a:buChar char="•"/>
              <a:defRPr sz="2000" kern="1200">
                <a:solidFill>
                  <a:schemeClr val="tx1">
                    <a:lumMod val="65000"/>
                    <a:lumOff val="35000"/>
                  </a:schemeClr>
                </a:solidFill>
                <a:latin typeface="TheSans-Plain" pitchFamily="2" charset="0"/>
                <a:ea typeface="+mn-ea"/>
                <a:cs typeface="+mn-cs"/>
              </a:defRPr>
            </a:lvl2pPr>
            <a:lvl3pPr marL="1143000" indent="-228600" algn="l" defTabSz="914400" rtl="0" eaLnBrk="1" latinLnBrk="0" hangingPunct="1">
              <a:spcBef>
                <a:spcPct val="20000"/>
              </a:spcBef>
              <a:buClr>
                <a:schemeClr val="tx1">
                  <a:lumMod val="65000"/>
                  <a:lumOff val="35000"/>
                </a:schemeClr>
              </a:buClr>
              <a:buFont typeface="Arial" pitchFamily="34" charset="0"/>
              <a:buChar char="•"/>
              <a:defRPr sz="1800" kern="1200">
                <a:solidFill>
                  <a:schemeClr val="tx1">
                    <a:lumMod val="65000"/>
                    <a:lumOff val="35000"/>
                  </a:schemeClr>
                </a:solidFill>
                <a:latin typeface="TheSans-Plain" pitchFamily="2" charset="0"/>
                <a:ea typeface="+mn-ea"/>
                <a:cs typeface="+mn-cs"/>
              </a:defRPr>
            </a:lvl3pPr>
            <a:lvl4pPr marL="1600200" indent="-228600" algn="l" defTabSz="914400" rtl="0" eaLnBrk="1" latinLnBrk="0" hangingPunct="1">
              <a:spcBef>
                <a:spcPct val="20000"/>
              </a:spcBef>
              <a:buClr>
                <a:schemeClr val="tx1">
                  <a:lumMod val="65000"/>
                  <a:lumOff val="35000"/>
                </a:schemeClr>
              </a:buClr>
              <a:buFont typeface="Arial" pitchFamily="34" charset="0"/>
              <a:buChar char="•"/>
              <a:defRPr sz="1800" kern="1200">
                <a:solidFill>
                  <a:schemeClr val="tx1">
                    <a:lumMod val="65000"/>
                    <a:lumOff val="35000"/>
                  </a:schemeClr>
                </a:solidFill>
                <a:latin typeface="TheSans-Plain" pitchFamily="2" charset="0"/>
                <a:ea typeface="+mn-ea"/>
                <a:cs typeface="+mn-cs"/>
              </a:defRPr>
            </a:lvl4pPr>
            <a:lvl5pPr marL="2057400" indent="-228600" algn="l" defTabSz="914400" rtl="0" eaLnBrk="1" latinLnBrk="0" hangingPunct="1">
              <a:spcBef>
                <a:spcPct val="20000"/>
              </a:spcBef>
              <a:buClr>
                <a:schemeClr val="tx1">
                  <a:lumMod val="65000"/>
                  <a:lumOff val="35000"/>
                </a:schemeClr>
              </a:buClr>
              <a:buFont typeface="Arial" pitchFamily="34" charset="0"/>
              <a:buChar char="•"/>
              <a:defRPr sz="1600" kern="1200">
                <a:solidFill>
                  <a:schemeClr val="tx1">
                    <a:lumMod val="65000"/>
                    <a:lumOff val="35000"/>
                  </a:schemeClr>
                </a:solidFill>
                <a:latin typeface="TheSans-Plain"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sl" dirty="0" err="1">
                <a:solidFill>
                  <a:schemeClr val="tx2"/>
                </a:solidFill>
              </a:rPr>
              <a:t>nabor podatkov</a:t>
            </a: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a:p>
            <a:pPr>
              <a:buClr>
                <a:schemeClr val="bg2">
                  <a:lumMod val="50000"/>
                </a:schemeClr>
              </a:buClr>
              <a:buFont typeface="Arial" pitchFamily="34" charset="0"/>
              <a:buNone/>
            </a:pPr>
            <a:endParaRPr lang="en-US" dirty="0">
              <a:solidFill>
                <a:schemeClr val="tx2"/>
              </a:solidFill>
            </a:endParaRPr>
          </a:p>
        </p:txBody>
      </p:sp>
    </p:spTree>
    <p:extLst>
      <p:ext uri="{BB962C8B-B14F-4D97-AF65-F5344CB8AC3E}">
        <p14:creationId xmlns:p14="http://schemas.microsoft.com/office/powerpoint/2010/main" val="32664094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3357A-C95E-96AB-142E-1351940E7F6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678799" y="1600200"/>
            <a:ext cx="6120280" cy="3276600"/>
          </a:xfrm>
          <a:prstGeom prst="rect">
            <a:avLst/>
          </a:prstGeom>
          <a:effectLst>
            <a:reflection blurRad="6350" stA="50000" endA="300" endPos="55000" dir="5400000" sy="-100000" algn="bl" rotWithShape="0"/>
          </a:effectLst>
          <a:scene3d>
            <a:camera prst="perspectiveHeroicExtremeLeftFacing"/>
            <a:lightRig rig="threePt" dir="t"/>
          </a:scene3d>
        </p:spPr>
      </p:pic>
      <p:sp>
        <p:nvSpPr>
          <p:cNvPr id="6" name="Abgerundetes Rechteck 5"/>
          <p:cNvSpPr/>
          <p:nvPr/>
        </p:nvSpPr>
        <p:spPr>
          <a:xfrm>
            <a:off x="2024064" y="2928938"/>
            <a:ext cx="4714875" cy="1143000"/>
          </a:xfrm>
          <a:prstGeom prst="roundRect">
            <a:avLst>
              <a:gd name="adj" fmla="val 6287"/>
            </a:avLst>
          </a:prstGeom>
          <a:solidFill>
            <a:srgbClr val="12598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3600" dirty="0">
                <a:solidFill>
                  <a:schemeClr val="bg1"/>
                </a:solidFill>
                <a:latin typeface="Raleway" panose="020B0503030101060003" pitchFamily="34" charset="-18"/>
              </a:rPr>
              <a:t>Uvoz podatkov LCA</a:t>
            </a:r>
            <a:endParaRPr lang="de-DE" dirty="0">
              <a:solidFill>
                <a:schemeClr val="bg1"/>
              </a:solidFill>
              <a:latin typeface="Raleway" panose="020B0503030101060003" pitchFamily="34" charset="-18"/>
            </a:endParaRPr>
          </a:p>
        </p:txBody>
      </p:sp>
      <p:sp>
        <p:nvSpPr>
          <p:cNvPr id="2" name="Textfeld 1"/>
          <p:cNvSpPr txBox="1"/>
          <p:nvPr/>
        </p:nvSpPr>
        <p:spPr>
          <a:xfrm>
            <a:off x="1846385" y="5470769"/>
            <a:ext cx="184666" cy="369332"/>
          </a:xfrm>
          <a:prstGeom prst="rect">
            <a:avLst/>
          </a:prstGeom>
          <a:noFill/>
        </p:spPr>
        <p:txBody>
          <a:bodyPr wrap="none" rtlCol="0">
            <a:spAutoFit/>
          </a:bodyPr>
          <a:lstStyle/>
          <a:p>
            <a:endParaRPr lang="de-DE" dirty="0">
              <a:latin typeface="Raleway" panose="020B0503030101060003" pitchFamily="34" charset="-18"/>
            </a:endParaRPr>
          </a:p>
        </p:txBody>
      </p:sp>
    </p:spTree>
    <p:extLst>
      <p:ext uri="{BB962C8B-B14F-4D97-AF65-F5344CB8AC3E}">
        <p14:creationId xmlns:p14="http://schemas.microsoft.com/office/powerpoint/2010/main" val="15334359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2CFFD8-0091-28D7-CE33-1F05543F2E92}"/>
              </a:ext>
            </a:extLst>
          </p:cNvPr>
          <p:cNvPicPr>
            <a:picLocks noChangeAspect="1"/>
          </p:cNvPicPr>
          <p:nvPr/>
        </p:nvPicPr>
        <p:blipFill>
          <a:blip r:embed="rId3"/>
          <a:stretch>
            <a:fillRect/>
          </a:stretch>
        </p:blipFill>
        <p:spPr>
          <a:xfrm>
            <a:off x="6849282" y="1520076"/>
            <a:ext cx="3257686" cy="830390"/>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type="body" sz="quarter" idx="4294967295"/>
          </p:nvPr>
        </p:nvSpPr>
        <p:spPr>
          <a:xfrm>
            <a:off x="0" y="1417638"/>
            <a:ext cx="6934200" cy="5029200"/>
          </a:xfrm>
          <a:prstGeom prst="rect">
            <a:avLst/>
          </a:prstGeom>
        </p:spPr>
        <p:txBody>
          <a:bodyPr>
            <a:normAutofit/>
          </a:bodyPr>
          <a:lstStyle/>
          <a:p>
            <a:pPr marL="0" indent="0">
              <a:buNone/>
              <a:defRPr/>
            </a:pPr>
            <a:r>
              <a:rPr lang="sl" sz="1600" b="1" dirty="0">
                <a:latin typeface="Raleway" panose="020B0503030101060003" pitchFamily="34" charset="-18"/>
                <a:sym typeface="Wingdings" pitchFamily="2" charset="2"/>
              </a:rPr>
              <a:t>Dve možnosti:</a:t>
            </a:r>
          </a:p>
          <a:p>
            <a:pPr>
              <a:buAutoNum type="arabicPeriod"/>
              <a:defRPr/>
            </a:pPr>
            <a:r>
              <a:rPr lang="sl-SI" sz="1600" b="1" dirty="0">
                <a:latin typeface="Raleway" panose="020B0503030101060003" pitchFamily="34" charset="-18"/>
                <a:sym typeface="Wingdings" pitchFamily="2" charset="2"/>
              </a:rPr>
              <a:t>Obnovitev celotne baze podatkov</a:t>
            </a:r>
          </a:p>
          <a:p>
            <a:pPr marL="457200" lvl="1" indent="0">
              <a:buNone/>
              <a:defRPr/>
            </a:pPr>
            <a:r>
              <a:rPr lang="sl-SI" sz="1200" b="1" dirty="0">
                <a:latin typeface="Raleway" panose="020B0503030101060003" pitchFamily="34" charset="-18"/>
                <a:sym typeface="Wingdings" pitchFamily="2" charset="2"/>
              </a:rPr>
              <a:t>Format: .</a:t>
            </a:r>
            <a:r>
              <a:rPr lang="sl-SI" sz="1200" b="1" dirty="0" err="1">
                <a:latin typeface="Raleway" panose="020B0503030101060003" pitchFamily="34" charset="-18"/>
                <a:sym typeface="Wingdings" pitchFamily="2" charset="2"/>
              </a:rPr>
              <a:t>zolca</a:t>
            </a:r>
            <a:endParaRPr lang="sl-SI" sz="1200" b="1" dirty="0">
              <a:latin typeface="Raleway" panose="020B0503030101060003" pitchFamily="34" charset="-18"/>
              <a:sym typeface="Wingdings" pitchFamily="2" charset="2"/>
            </a:endParaRPr>
          </a:p>
          <a:p>
            <a:pPr marL="457200" lvl="1" indent="0">
              <a:buNone/>
              <a:defRPr/>
            </a:pPr>
            <a:r>
              <a:rPr lang="sl-SI" sz="1200" b="1" dirty="0">
                <a:latin typeface="Raleway" panose="020B0503030101060003" pitchFamily="34" charset="-18"/>
                <a:sym typeface="Wingdings" pitchFamily="2" charset="2"/>
              </a:rPr>
              <a:t>Desni klik v navigacijski plošči → </a:t>
            </a:r>
            <a:r>
              <a:rPr lang="sl-SI" sz="1200" b="1" dirty="0" err="1">
                <a:latin typeface="Raleway" panose="020B0503030101060003" pitchFamily="34" charset="-18"/>
                <a:sym typeface="Wingdings" pitchFamily="2" charset="2"/>
              </a:rPr>
              <a:t>Restore</a:t>
            </a:r>
            <a:r>
              <a:rPr lang="sl-SI" sz="1200" b="1" dirty="0">
                <a:latin typeface="Raleway" panose="020B0503030101060003" pitchFamily="34" charset="-18"/>
                <a:sym typeface="Wingdings" pitchFamily="2" charset="2"/>
              </a:rPr>
              <a:t> </a:t>
            </a:r>
            <a:r>
              <a:rPr lang="sl-SI" sz="1200" b="1" dirty="0" err="1">
                <a:latin typeface="Raleway" panose="020B0503030101060003" pitchFamily="34" charset="-18"/>
                <a:sym typeface="Wingdings" pitchFamily="2" charset="2"/>
              </a:rPr>
              <a:t>database</a:t>
            </a:r>
            <a:endParaRPr lang="sl-SI" sz="1200" b="1" dirty="0">
              <a:latin typeface="Raleway" panose="020B0503030101060003" pitchFamily="34" charset="-18"/>
              <a:sym typeface="Wingdings" pitchFamily="2" charset="2"/>
            </a:endParaRPr>
          </a:p>
          <a:p>
            <a:pPr lvl="1">
              <a:buAutoNum type="arabicPeriod"/>
              <a:defRPr/>
            </a:pPr>
            <a:endParaRPr lang="sl-SI" sz="1200" b="1" dirty="0">
              <a:latin typeface="Raleway" panose="020B0503030101060003" pitchFamily="34" charset="-18"/>
              <a:sym typeface="Wingdings" pitchFamily="2" charset="2"/>
            </a:endParaRPr>
          </a:p>
          <a:p>
            <a:pPr>
              <a:buAutoNum type="arabicPeriod"/>
              <a:defRPr/>
            </a:pPr>
            <a:r>
              <a:rPr lang="sl-SI" sz="1600" b="1" dirty="0">
                <a:latin typeface="Raleway" panose="020B0503030101060003" pitchFamily="34" charset="-18"/>
                <a:sym typeface="Wingdings" pitchFamily="2" charset="2"/>
              </a:rPr>
              <a:t>Uvoz celotne baze podatkov</a:t>
            </a:r>
          </a:p>
          <a:p>
            <a:pPr marL="457200" lvl="1" indent="0">
              <a:buNone/>
              <a:defRPr/>
            </a:pPr>
            <a:r>
              <a:rPr lang="sl-SI" sz="1600" b="1" dirty="0">
                <a:latin typeface="Raleway" panose="020B0503030101060003" pitchFamily="34" charset="-18"/>
                <a:sym typeface="Wingdings" pitchFamily="2" charset="2"/>
              </a:rPr>
              <a:t>Format: .</a:t>
            </a:r>
            <a:r>
              <a:rPr lang="sl-SI" sz="1600" b="1" dirty="0" err="1">
                <a:latin typeface="Raleway" panose="020B0503030101060003" pitchFamily="34" charset="-18"/>
                <a:sym typeface="Wingdings" pitchFamily="2" charset="2"/>
              </a:rPr>
              <a:t>zolca</a:t>
            </a:r>
            <a:endParaRPr lang="sl-SI" sz="1600" b="1" dirty="0">
              <a:latin typeface="Raleway" panose="020B0503030101060003" pitchFamily="34" charset="-18"/>
              <a:sym typeface="Wingdings" pitchFamily="2" charset="2"/>
            </a:endParaRPr>
          </a:p>
          <a:p>
            <a:pPr marL="457200" lvl="1" indent="0">
              <a:buNone/>
              <a:defRPr/>
            </a:pPr>
            <a:r>
              <a:rPr lang="sl-SI" sz="1600" b="1" dirty="0">
                <a:latin typeface="Raleway" panose="020B0503030101060003" pitchFamily="34" charset="-18"/>
                <a:sym typeface="Wingdings" pitchFamily="2" charset="2"/>
              </a:rPr>
              <a:t>Izberite: Import → </a:t>
            </a:r>
            <a:r>
              <a:rPr lang="sl-SI" sz="1600" b="1" dirty="0" err="1">
                <a:latin typeface="Raleway" panose="020B0503030101060003" pitchFamily="34" charset="-18"/>
                <a:sym typeface="Wingdings" pitchFamily="2" charset="2"/>
              </a:rPr>
              <a:t>FileMožnost</a:t>
            </a:r>
            <a:r>
              <a:rPr lang="sl-SI" sz="1600" b="1" dirty="0">
                <a:latin typeface="Raleway" panose="020B0503030101060003" pitchFamily="34" charset="-18"/>
                <a:sym typeface="Wingdings" pitchFamily="2" charset="2"/>
              </a:rPr>
              <a:t> uvoza kot samostojna baza</a:t>
            </a:r>
          </a:p>
          <a:p>
            <a:pPr marL="457200" lvl="1" indent="0">
              <a:buNone/>
              <a:defRPr/>
            </a:pPr>
            <a:r>
              <a:rPr lang="sl-SI" sz="1600" b="1" dirty="0">
                <a:latin typeface="Raleway" panose="020B0503030101060003" pitchFamily="34" charset="-18"/>
                <a:sym typeface="Wingdings" pitchFamily="2" charset="2"/>
              </a:rPr>
              <a:t>Možnost uvoza v obstoječo (aktivno) bazo</a:t>
            </a:r>
            <a:endParaRPr lang="sl" sz="1600" b="1" dirty="0">
              <a:latin typeface="Raleway" panose="020B0503030101060003" pitchFamily="34" charset="-18"/>
              <a:sym typeface="Wingdings" pitchFamily="2" charset="2"/>
            </a:endParaRPr>
          </a:p>
          <a:p>
            <a:pPr marL="400050" lvl="1" indent="0">
              <a:buNone/>
              <a:defRPr/>
            </a:pPr>
            <a:endParaRPr lang="sl" sz="1600" dirty="0">
              <a:latin typeface="Raleway" panose="020B0503030101060003" pitchFamily="34" charset="-18"/>
              <a:sym typeface="Wingdings" pitchFamily="2" charset="2"/>
            </a:endParaRPr>
          </a:p>
          <a:p>
            <a:pPr marL="400050" lvl="1" indent="0">
              <a:buNone/>
              <a:defRPr/>
            </a:pPr>
            <a:r>
              <a:rPr lang="sl" sz="1600" dirty="0">
                <a:latin typeface="Raleway" panose="020B0503030101060003" pitchFamily="34" charset="-18"/>
                <a:sym typeface="Wingdings" pitchFamily="2" charset="2"/>
              </a:rPr>
              <a:t>rezultat :</a:t>
            </a:r>
          </a:p>
          <a:p>
            <a:pPr marL="914400" lvl="1" indent="-514350">
              <a:defRPr/>
            </a:pPr>
            <a:endParaRPr lang="de-DE" sz="1600" b="1" dirty="0">
              <a:latin typeface="Raleway" panose="020B0503030101060003" pitchFamily="34" charset="-18"/>
              <a:sym typeface="Wingdings" pitchFamily="2" charset="2"/>
            </a:endParaRPr>
          </a:p>
        </p:txBody>
      </p:sp>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 dirty="0"/>
              <a:t>Pridobivanje </a:t>
            </a:r>
            <a:r>
              <a:rPr lang="sl" dirty="0">
                <a:solidFill>
                  <a:srgbClr val="00B1F1"/>
                </a:solidFill>
              </a:rPr>
              <a:t>baze podatkov v openLCA</a:t>
            </a:r>
            <a:endParaRPr lang="en-GB" dirty="0">
              <a:solidFill>
                <a:srgbClr val="00B1F1"/>
              </a:solidFill>
            </a:endParaRPr>
          </a:p>
        </p:txBody>
      </p:sp>
      <p:pic>
        <p:nvPicPr>
          <p:cNvPr id="9" name="Grafik 8">
            <a:extLst>
              <a:ext uri="{FF2B5EF4-FFF2-40B4-BE49-F238E27FC236}">
                <a16:creationId xmlns:a16="http://schemas.microsoft.com/office/drawing/2014/main" id="{4957861F-448F-4899-861E-049A5511D9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39200" y="2148922"/>
            <a:ext cx="1984778" cy="1426913"/>
          </a:xfrm>
          <a:prstGeom prst="rect">
            <a:avLst/>
          </a:prstGeom>
        </p:spPr>
      </p:pic>
      <p:pic>
        <p:nvPicPr>
          <p:cNvPr id="7" name="Picture 6">
            <a:extLst>
              <a:ext uri="{FF2B5EF4-FFF2-40B4-BE49-F238E27FC236}">
                <a16:creationId xmlns:a16="http://schemas.microsoft.com/office/drawing/2014/main" id="{68ED8410-8AEC-97F9-2D80-7E4E12DEEC4D}"/>
              </a:ext>
            </a:extLst>
          </p:cNvPr>
          <p:cNvPicPr>
            <a:picLocks noChangeAspect="1"/>
          </p:cNvPicPr>
          <p:nvPr/>
        </p:nvPicPr>
        <p:blipFill>
          <a:blip r:embed="rId5"/>
          <a:stretch>
            <a:fillRect/>
          </a:stretch>
        </p:blipFill>
        <p:spPr>
          <a:xfrm>
            <a:off x="6767309" y="3705833"/>
            <a:ext cx="2924583" cy="743054"/>
          </a:xfrm>
          <a:prstGeom prst="rect">
            <a:avLst/>
          </a:prstGeom>
          <a:ln>
            <a:noFill/>
          </a:ln>
          <a:effectLst>
            <a:outerShdw blurRad="292100" dist="139700" dir="2700000" algn="tl" rotWithShape="0">
              <a:srgbClr val="333333">
                <a:alpha val="65000"/>
              </a:srgbClr>
            </a:outerShdw>
          </a:effectLst>
        </p:spPr>
      </p:pic>
      <p:pic>
        <p:nvPicPr>
          <p:cNvPr id="10" name="Grafik 9">
            <a:extLst>
              <a:ext uri="{FF2B5EF4-FFF2-40B4-BE49-F238E27FC236}">
                <a16:creationId xmlns:a16="http://schemas.microsoft.com/office/drawing/2014/main" id="{0F060571-99D4-4AAE-962B-35D511853318}"/>
              </a:ext>
            </a:extLst>
          </p:cNvPr>
          <p:cNvPicPr>
            <a:picLocks noChangeAspect="1"/>
          </p:cNvPicPr>
          <p:nvPr/>
        </p:nvPicPr>
        <p:blipFill>
          <a:blip r:embed="rId6"/>
          <a:stretch>
            <a:fillRect/>
          </a:stretch>
        </p:blipFill>
        <p:spPr>
          <a:xfrm>
            <a:off x="8211084" y="4541319"/>
            <a:ext cx="3482642" cy="2316681"/>
          </a:xfrm>
          <a:prstGeom prst="rect">
            <a:avLst/>
          </a:prstGeom>
          <a:ln>
            <a:noFill/>
          </a:ln>
          <a:effectLst>
            <a:outerShdw blurRad="292100" dist="139700" dir="2700000" algn="tl" rotWithShape="0">
              <a:srgbClr val="333333">
                <a:alpha val="65000"/>
              </a:srgbClr>
            </a:outerShdw>
          </a:effectLst>
        </p:spPr>
      </p:pic>
      <p:grpSp>
        <p:nvGrpSpPr>
          <p:cNvPr id="13" name="Group 12">
            <a:extLst>
              <a:ext uri="{FF2B5EF4-FFF2-40B4-BE49-F238E27FC236}">
                <a16:creationId xmlns:a16="http://schemas.microsoft.com/office/drawing/2014/main" id="{34E71EB8-8905-9D38-2A7B-653C9716AC38}"/>
              </a:ext>
            </a:extLst>
          </p:cNvPr>
          <p:cNvGrpSpPr/>
          <p:nvPr/>
        </p:nvGrpSpPr>
        <p:grpSpPr>
          <a:xfrm>
            <a:off x="1772722" y="4709059"/>
            <a:ext cx="4994587" cy="1981200"/>
            <a:chOff x="2505105" y="5333235"/>
            <a:chExt cx="4994587" cy="1981200"/>
          </a:xfrm>
        </p:grpSpPr>
        <p:pic>
          <p:nvPicPr>
            <p:cNvPr id="11" name="Picture 10">
              <a:extLst>
                <a:ext uri="{FF2B5EF4-FFF2-40B4-BE49-F238E27FC236}">
                  <a16:creationId xmlns:a16="http://schemas.microsoft.com/office/drawing/2014/main" id="{D2BAB70F-5882-ACCE-9D8D-ED1CD79C7EE4}"/>
                </a:ext>
              </a:extLst>
            </p:cNvPr>
            <p:cNvPicPr>
              <a:picLocks noChangeAspect="1"/>
            </p:cNvPicPr>
            <p:nvPr/>
          </p:nvPicPr>
          <p:blipFill>
            <a:blip r:embed="rId7" cstate="screen">
              <a:extLst>
                <a:ext uri="{28A0092B-C50C-407E-A947-70E740481C1C}">
                  <a14:useLocalDpi xmlns:a14="http://schemas.microsoft.com/office/drawing/2010/main"/>
                </a:ext>
              </a:extLst>
            </a:blip>
            <a:srcRect t="-2"/>
            <a:stretch>
              <a:fillRect/>
            </a:stretch>
          </p:blipFill>
          <p:spPr>
            <a:xfrm>
              <a:off x="2819400" y="5333235"/>
              <a:ext cx="4680292" cy="1981200"/>
            </a:xfrm>
            <a:prstGeom prst="rect">
              <a:avLst/>
            </a:prstGeom>
          </p:spPr>
        </p:pic>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6F01B7A7-68DC-A938-BE31-E4BE8E7DD46B}"/>
                    </a:ext>
                  </a:extLst>
                </p14:cNvPr>
                <p14:cNvContentPartPr/>
                <p14:nvPr/>
              </p14:nvContentPartPr>
              <p14:xfrm>
                <a:off x="2505105" y="5875859"/>
                <a:ext cx="1451520" cy="803160"/>
              </p14:xfrm>
            </p:contentPart>
          </mc:Choice>
          <mc:Fallback xmlns="">
            <p:pic>
              <p:nvPicPr>
                <p:cNvPr id="12" name="Ink 11">
                  <a:extLst>
                    <a:ext uri="{FF2B5EF4-FFF2-40B4-BE49-F238E27FC236}">
                      <a16:creationId xmlns:a16="http://schemas.microsoft.com/office/drawing/2014/main" id="{6F01B7A7-68DC-A938-BE31-E4BE8E7DD46B}"/>
                    </a:ext>
                  </a:extLst>
                </p:cNvPr>
                <p:cNvPicPr/>
                <p:nvPr/>
              </p:nvPicPr>
              <p:blipFill>
                <a:blip r:embed="rId9"/>
                <a:stretch>
                  <a:fillRect/>
                </a:stretch>
              </p:blipFill>
              <p:spPr>
                <a:xfrm>
                  <a:off x="2469105" y="5804219"/>
                  <a:ext cx="1523160" cy="946800"/>
                </a:xfrm>
                <a:prstGeom prst="rect">
                  <a:avLst/>
                </a:prstGeom>
              </p:spPr>
            </p:pic>
          </mc:Fallback>
        </mc:AlternateContent>
      </p:grpSp>
    </p:spTree>
    <p:extLst>
      <p:ext uri="{BB962C8B-B14F-4D97-AF65-F5344CB8AC3E}">
        <p14:creationId xmlns:p14="http://schemas.microsoft.com/office/powerpoint/2010/main" val="12141475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6CD6D1C-33BF-4AF4-ACDA-5B89B9305C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8100" y="1219200"/>
            <a:ext cx="9575800" cy="5002582"/>
          </a:xfrm>
          <a:prstGeom prst="rect">
            <a:avLst/>
          </a:prstGeom>
        </p:spPr>
      </p:pic>
      <p:sp>
        <p:nvSpPr>
          <p:cNvPr id="7" name="Rechteck 6">
            <a:extLst>
              <a:ext uri="{FF2B5EF4-FFF2-40B4-BE49-F238E27FC236}">
                <a16:creationId xmlns:a16="http://schemas.microsoft.com/office/drawing/2014/main" id="{37DC0701-AEC7-45AB-97F5-EF170672A564}"/>
              </a:ext>
            </a:extLst>
          </p:cNvPr>
          <p:cNvSpPr/>
          <p:nvPr/>
        </p:nvSpPr>
        <p:spPr>
          <a:xfrm>
            <a:off x="1371600" y="1981200"/>
            <a:ext cx="2057400" cy="41148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 dirty="0"/>
              <a:t>Lahko tudi: ustvarimo </a:t>
            </a:r>
            <a:r>
              <a:rPr lang="sl" dirty="0">
                <a:solidFill>
                  <a:srgbClr val="00B1F1"/>
                </a:solidFill>
              </a:rPr>
              <a:t>novo </a:t>
            </a:r>
            <a:r>
              <a:rPr lang="sl" dirty="0"/>
              <a:t>bazo podatkov</a:t>
            </a:r>
            <a:endParaRPr lang="en-GB" dirty="0"/>
          </a:p>
        </p:txBody>
      </p:sp>
      <p:sp>
        <p:nvSpPr>
          <p:cNvPr id="13" name="Abgerundete rechteckige Legende 17"/>
          <p:cNvSpPr/>
          <p:nvPr/>
        </p:nvSpPr>
        <p:spPr>
          <a:xfrm>
            <a:off x="1676400" y="3810000"/>
            <a:ext cx="2209800" cy="1295400"/>
          </a:xfrm>
          <a:prstGeom prst="wedgeRoundRectCallout">
            <a:avLst>
              <a:gd name="adj1" fmla="val 1000"/>
              <a:gd name="adj2" fmla="val -239717"/>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dirty="0">
                <a:solidFill>
                  <a:schemeClr val="bg1"/>
                </a:solidFill>
                <a:latin typeface="Raleway" panose="020B0503030101060003" pitchFamily="34" charset="-18"/>
              </a:rPr>
              <a:t>Desni klik na navigaciji, izberite "Nova baza podatkov"</a:t>
            </a:r>
          </a:p>
        </p:txBody>
      </p:sp>
    </p:spTree>
    <p:extLst>
      <p:ext uri="{BB962C8B-B14F-4D97-AF65-F5344CB8AC3E}">
        <p14:creationId xmlns:p14="http://schemas.microsoft.com/office/powerpoint/2010/main" val="223259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778E4E-3C2E-EDF6-109E-1CF16C708D05}"/>
              </a:ext>
            </a:extLst>
          </p:cNvPr>
          <p:cNvPicPr>
            <a:picLocks noChangeAspect="1"/>
          </p:cNvPicPr>
          <p:nvPr/>
        </p:nvPicPr>
        <p:blipFill>
          <a:blip r:embed="rId3"/>
          <a:stretch>
            <a:fillRect/>
          </a:stretch>
        </p:blipFill>
        <p:spPr>
          <a:xfrm>
            <a:off x="3298146" y="2014255"/>
            <a:ext cx="4867954" cy="4048690"/>
          </a:xfrm>
          <a:prstGeom prst="rect">
            <a:avLst/>
          </a:prstGeom>
        </p:spPr>
      </p:pic>
      <p:sp>
        <p:nvSpPr>
          <p:cNvPr id="13" name="Abgerundete rechteckige Legende 17"/>
          <p:cNvSpPr/>
          <p:nvPr/>
        </p:nvSpPr>
        <p:spPr>
          <a:xfrm>
            <a:off x="5638800" y="4419600"/>
            <a:ext cx="3886200" cy="1143000"/>
          </a:xfrm>
          <a:prstGeom prst="wedgeRoundRectCallout">
            <a:avLst>
              <a:gd name="adj1" fmla="val -41441"/>
              <a:gd name="adj2" fmla="val -101964"/>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dirty="0">
                <a:solidFill>
                  <a:schemeClr val="bg1"/>
                </a:solidFill>
                <a:latin typeface="Raleway" panose="020B0503030101060003" pitchFamily="34" charset="-18"/>
              </a:rPr>
              <a:t>Vsebuje referenčne tokove, ki jih uporabljajo metode ocenjevanja vplivov (LCIA) v openLCA.</a:t>
            </a:r>
            <a:endParaRPr lang="sl" dirty="0">
              <a:solidFill>
                <a:schemeClr val="bg1"/>
              </a:solidFill>
              <a:latin typeface="Raleway" panose="020B0503030101060003" pitchFamily="34" charset="-18"/>
            </a:endParaRPr>
          </a:p>
        </p:txBody>
      </p:sp>
      <p:sp>
        <p:nvSpPr>
          <p:cNvPr id="9" name="Title 1">
            <a:extLst>
              <a:ext uri="{FF2B5EF4-FFF2-40B4-BE49-F238E27FC236}">
                <a16:creationId xmlns:a16="http://schemas.microsoft.com/office/drawing/2014/main" id="{D0FDE4F3-0741-40C3-AC3B-CBE8A7BB68B9}"/>
              </a:ext>
            </a:extLst>
          </p:cNvPr>
          <p:cNvSpPr>
            <a:spLocks noGrp="1"/>
          </p:cNvSpPr>
          <p:nvPr>
            <p:ph type="title" idx="4294967295"/>
          </p:nvPr>
        </p:nvSpPr>
        <p:spPr>
          <a:xfrm>
            <a:off x="0" y="274638"/>
            <a:ext cx="10972800" cy="1143000"/>
          </a:xfrm>
          <a:prstGeom prst="rect">
            <a:avLst/>
          </a:prstGeom>
        </p:spPr>
        <p:txBody>
          <a:bodyPr>
            <a:normAutofit/>
          </a:bodyPr>
          <a:lstStyle/>
          <a:p>
            <a:r>
              <a:rPr lang="sl" dirty="0"/>
              <a:t>Ustvari novo zbirko podatkov</a:t>
            </a:r>
            <a:endParaRPr lang="en-GB" dirty="0">
              <a:solidFill>
                <a:srgbClr val="00B1F1"/>
              </a:solidFill>
            </a:endParaRPr>
          </a:p>
        </p:txBody>
      </p:sp>
    </p:spTree>
    <p:extLst>
      <p:ext uri="{BB962C8B-B14F-4D97-AF65-F5344CB8AC3E}">
        <p14:creationId xmlns:p14="http://schemas.microsoft.com/office/powerpoint/2010/main" val="277062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A67154-7CFA-4EFF-A435-E88BCFF9D468}"/>
              </a:ext>
            </a:extLst>
          </p:cNvPr>
          <p:cNvSpPr/>
          <p:nvPr/>
        </p:nvSpPr>
        <p:spPr>
          <a:xfrm>
            <a:off x="8290147" y="560289"/>
            <a:ext cx="3680397" cy="5688111"/>
          </a:xfrm>
          <a:prstGeom prst="rect">
            <a:avLst/>
          </a:prstGeom>
          <a:solidFill>
            <a:srgbClr val="FF99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lgn="just">
              <a:buFont typeface="Arial" panose="020B0604020202020204" pitchFamily="34" charset="0"/>
              <a:buChar char="•"/>
            </a:pPr>
            <a:r>
              <a:rPr lang="sl-SI" sz="1200" dirty="0">
                <a:solidFill>
                  <a:schemeClr val="tx1">
                    <a:lumMod val="65000"/>
                    <a:lumOff val="35000"/>
                  </a:schemeClr>
                </a:solidFill>
                <a:latin typeface="TheSans-Plain" panose="02000503000000000000" pitchFamily="2" charset="0"/>
              </a:rPr>
              <a:t>Z desnim klikom na Navigacijo izberite “</a:t>
            </a:r>
            <a:r>
              <a:rPr lang="sl-SI" sz="1200" dirty="0" err="1">
                <a:solidFill>
                  <a:schemeClr val="tx1">
                    <a:lumMod val="65000"/>
                    <a:lumOff val="35000"/>
                  </a:schemeClr>
                </a:solidFill>
                <a:latin typeface="TheSans-Plain" panose="02000503000000000000" pitchFamily="2" charset="0"/>
              </a:rPr>
              <a:t>Restore</a:t>
            </a:r>
            <a:r>
              <a:rPr lang="sl-SI" sz="1200" dirty="0">
                <a:solidFill>
                  <a:schemeClr val="tx1">
                    <a:lumMod val="65000"/>
                    <a:lumOff val="35000"/>
                  </a:schemeClr>
                </a:solidFill>
                <a:latin typeface="TheSans-Plain" panose="02000503000000000000" pitchFamily="2" charset="0"/>
              </a:rPr>
              <a:t> </a:t>
            </a:r>
            <a:r>
              <a:rPr lang="sl-SI" sz="1200" dirty="0" err="1">
                <a:solidFill>
                  <a:schemeClr val="tx1">
                    <a:lumMod val="65000"/>
                    <a:lumOff val="35000"/>
                  </a:schemeClr>
                </a:solidFill>
                <a:latin typeface="TheSans-Plain" panose="02000503000000000000" pitchFamily="2" charset="0"/>
              </a:rPr>
              <a:t>database</a:t>
            </a:r>
            <a:r>
              <a:rPr lang="sl-SI" sz="1200" dirty="0">
                <a:solidFill>
                  <a:schemeClr val="tx1">
                    <a:lumMod val="65000"/>
                    <a:lumOff val="35000"/>
                  </a:schemeClr>
                </a:solidFill>
                <a:latin typeface="TheSans-Plain" panose="02000503000000000000" pitchFamily="2" charset="0"/>
              </a:rPr>
              <a:t>”</a:t>
            </a:r>
            <a:endParaRPr lang="sl"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lgn="just">
              <a:buFont typeface="Arial" panose="020B0604020202020204" pitchFamily="34" charset="0"/>
              <a:buChar char="•"/>
            </a:pPr>
            <a:r>
              <a:rPr lang="sl-SI" sz="1200" dirty="0">
                <a:solidFill>
                  <a:schemeClr val="tx1">
                    <a:lumMod val="65000"/>
                    <a:lumOff val="35000"/>
                  </a:schemeClr>
                </a:solidFill>
                <a:latin typeface="TheSans-Plain" panose="02000503000000000000" pitchFamily="2" charset="0"/>
              </a:rPr>
              <a:t>Posodobite bazo brez varnostne kopije</a:t>
            </a:r>
            <a:endParaRPr lang="sl"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de-DE" sz="1200" dirty="0">
              <a:latin typeface="TheSans-Plain" panose="02000503000000000000" pitchFamily="2" charset="0"/>
            </a:endParaRPr>
          </a:p>
        </p:txBody>
      </p:sp>
      <p:sp>
        <p:nvSpPr>
          <p:cNvPr id="3" name="Content Placeholder 2"/>
          <p:cNvSpPr>
            <a:spLocks noGrp="1"/>
          </p:cNvSpPr>
          <p:nvPr>
            <p:ph type="body" sz="quarter" idx="4294967295"/>
          </p:nvPr>
        </p:nvSpPr>
        <p:spPr>
          <a:xfrm>
            <a:off x="0" y="1676400"/>
            <a:ext cx="7623175" cy="4724400"/>
          </a:xfrm>
          <a:prstGeom prst="rect">
            <a:avLst/>
          </a:prstGeom>
        </p:spPr>
        <p:txBody>
          <a:bodyPr/>
          <a:lstStyle/>
          <a:p>
            <a:pPr marL="457200" indent="-457200" eaLnBrk="0" hangingPunct="0"/>
            <a:r>
              <a:rPr lang="sl-SI" dirty="0">
                <a:latin typeface="Raleway" panose="020B0503030101060003" pitchFamily="34" charset="-18"/>
              </a:rPr>
              <a:t>Uvozite datoteko baze podatkov openLCA</a:t>
            </a:r>
            <a:br>
              <a:rPr lang="sl-SI" dirty="0">
                <a:latin typeface="Raleway" panose="020B0503030101060003" pitchFamily="34" charset="-18"/>
              </a:rPr>
            </a:br>
            <a:r>
              <a:rPr lang="sl-SI" dirty="0">
                <a:latin typeface="Raleway" panose="020B0503030101060003" pitchFamily="34" charset="-18"/>
                <a:hlinkClick r:id="rId3"/>
              </a:rPr>
              <a:t>https://www.stajerskagz.si/wp-content/uploads/2025/11/elcd_3_2_greendelta_v2_18_correction_20220908-1.zip</a:t>
            </a:r>
            <a:endParaRPr lang="sl-SI" dirty="0">
              <a:latin typeface="Raleway" panose="020B0503030101060003" pitchFamily="34" charset="-18"/>
            </a:endParaRPr>
          </a:p>
          <a:p>
            <a:pPr marL="457200" indent="-457200" eaLnBrk="0" hangingPunct="0"/>
            <a:r>
              <a:rPr lang="sl-SI" dirty="0">
                <a:latin typeface="Raleway" panose="020B0503030101060003" pitchFamily="34" charset="-18"/>
              </a:rPr>
              <a:t>v openLCA s funkcijo obnovitve baze (</a:t>
            </a:r>
            <a:r>
              <a:rPr lang="sl-SI" dirty="0" err="1">
                <a:latin typeface="Raleway" panose="020B0503030101060003" pitchFamily="34" charset="-18"/>
              </a:rPr>
              <a:t>restore</a:t>
            </a:r>
            <a:r>
              <a:rPr lang="sl-SI" dirty="0">
                <a:latin typeface="Raleway" panose="020B0503030101060003" pitchFamily="34" charset="-18"/>
              </a:rPr>
              <a:t> </a:t>
            </a:r>
            <a:r>
              <a:rPr lang="sl-SI" dirty="0" err="1">
                <a:latin typeface="Raleway" panose="020B0503030101060003" pitchFamily="34" charset="-18"/>
              </a:rPr>
              <a:t>database</a:t>
            </a:r>
            <a:r>
              <a:rPr lang="sl-SI" dirty="0">
                <a:latin typeface="Raleway" panose="020B0503030101060003" pitchFamily="34" charset="-18"/>
              </a:rPr>
              <a:t>).</a:t>
            </a:r>
          </a:p>
          <a:p>
            <a:pPr marL="457200" indent="-457200" eaLnBrk="0" hangingPunct="0"/>
            <a:endParaRPr lang="sl-SI" dirty="0">
              <a:latin typeface="Raleway" panose="020B0503030101060003" pitchFamily="34" charset="-18"/>
            </a:endParaRPr>
          </a:p>
          <a:p>
            <a:pPr marL="457200" indent="-457200" eaLnBrk="0" hangingPunct="0"/>
            <a:r>
              <a:rPr lang="sl-SI" dirty="0">
                <a:latin typeface="Raleway" panose="020B0503030101060003" pitchFamily="34" charset="-18"/>
              </a:rPr>
              <a:t>Ko je baza obnovljena, jo odprite in posodobite,</a:t>
            </a:r>
            <a:br>
              <a:rPr lang="sl-SI" dirty="0">
                <a:latin typeface="Raleway" panose="020B0503030101060003" pitchFamily="34" charset="-18"/>
              </a:rPr>
            </a:br>
            <a:r>
              <a:rPr lang="sl-SI" dirty="0">
                <a:latin typeface="Raleway" panose="020B0503030101060003" pitchFamily="34" charset="-18"/>
              </a:rPr>
              <a:t>da zagotovite združljivost z vašo različico openLCA.</a:t>
            </a:r>
          </a:p>
          <a:p>
            <a:pPr marL="457200" indent="-457200" eaLnBrk="0" hangingPunct="0"/>
            <a:endParaRPr lang="sl-SI" dirty="0">
              <a:latin typeface="Raleway" panose="020B0503030101060003" pitchFamily="34" charset="-18"/>
            </a:endParaRPr>
          </a:p>
          <a:p>
            <a:pPr marL="457200" indent="-457200" eaLnBrk="0" hangingPunct="0"/>
            <a:r>
              <a:rPr lang="sl-SI" dirty="0">
                <a:latin typeface="Raleway" panose="020B0503030101060003" pitchFamily="34" charset="-18"/>
              </a:rPr>
              <a:t>⏱️ 5 minut</a:t>
            </a:r>
          </a:p>
        </p:txBody>
      </p:sp>
      <p:sp>
        <p:nvSpPr>
          <p:cNvPr id="2" name="Title 1"/>
          <p:cNvSpPr>
            <a:spLocks noGrp="1"/>
          </p:cNvSpPr>
          <p:nvPr>
            <p:ph type="title" idx="4294967295"/>
          </p:nvPr>
        </p:nvSpPr>
        <p:spPr>
          <a:xfrm>
            <a:off x="0" y="274638"/>
            <a:ext cx="7680325" cy="1143000"/>
          </a:xfrm>
          <a:prstGeom prst="rect">
            <a:avLst/>
          </a:prstGeom>
        </p:spPr>
        <p:txBody>
          <a:bodyPr/>
          <a:lstStyle/>
          <a:p>
            <a:r>
              <a:rPr lang="sl" dirty="0" err="1"/>
              <a:t>Vaja </a:t>
            </a:r>
            <a:r>
              <a:rPr lang="sl" dirty="0"/>
              <a:t>2a: </a:t>
            </a:r>
            <a:r>
              <a:rPr lang="sl" dirty="0" err="1">
                <a:solidFill>
                  <a:srgbClr val="00B1F1"/>
                </a:solidFill>
              </a:rPr>
              <a:t>Uvoz </a:t>
            </a:r>
            <a:r>
              <a:rPr lang="sl" dirty="0">
                <a:solidFill>
                  <a:srgbClr val="00B1F1"/>
                </a:solidFill>
              </a:rPr>
              <a:t>baze </a:t>
            </a:r>
            <a:r>
              <a:rPr lang="sl" dirty="0" err="1">
                <a:solidFill>
                  <a:srgbClr val="00B1F1"/>
                </a:solidFill>
              </a:rPr>
              <a:t>podatkov</a:t>
            </a:r>
            <a:endParaRPr lang="en-GB" dirty="0">
              <a:solidFill>
                <a:srgbClr val="00B1F1"/>
              </a:solidFill>
            </a:endParaRPr>
          </a:p>
        </p:txBody>
      </p:sp>
      <p:sp>
        <p:nvSpPr>
          <p:cNvPr id="9" name="Textfeld 5">
            <a:extLst>
              <a:ext uri="{FF2B5EF4-FFF2-40B4-BE49-F238E27FC236}">
                <a16:creationId xmlns:a16="http://schemas.microsoft.com/office/drawing/2014/main" id="{EC062E6E-A3D7-4405-A961-804CE79F9543}"/>
              </a:ext>
            </a:extLst>
          </p:cNvPr>
          <p:cNvSpPr txBox="1"/>
          <p:nvPr/>
        </p:nvSpPr>
        <p:spPr>
          <a:xfrm>
            <a:off x="11090672" y="227543"/>
            <a:ext cx="1371600" cy="307777"/>
          </a:xfrm>
          <a:prstGeom prst="rect">
            <a:avLst/>
          </a:prstGeom>
          <a:noFill/>
        </p:spPr>
        <p:txBody>
          <a:bodyPr wrap="square" rtlCol="0">
            <a:spAutoFit/>
          </a:bodyPr>
          <a:lstStyle/>
          <a:p>
            <a:r>
              <a:rPr lang="sl-SI" sz="1400" dirty="0">
                <a:solidFill>
                  <a:srgbClr val="C00000"/>
                </a:solidFill>
                <a:latin typeface="TheSans-Italic" pitchFamily="2" charset="0"/>
              </a:rPr>
              <a:t>Opomba</a:t>
            </a:r>
            <a:r>
              <a:rPr lang="sl" sz="1400" dirty="0">
                <a:solidFill>
                  <a:srgbClr val="C00000"/>
                </a:solidFill>
                <a:latin typeface="TheSans-Italic" pitchFamily="2" charset="0"/>
              </a:rPr>
              <a:t>!</a:t>
            </a:r>
          </a:p>
        </p:txBody>
      </p:sp>
      <p:pic>
        <p:nvPicPr>
          <p:cNvPr id="10" name="Grafik 6" descr="Ein Bild, das Schild enthält.&#10;&#10;Automatisch generierte Beschreibung">
            <a:extLst>
              <a:ext uri="{FF2B5EF4-FFF2-40B4-BE49-F238E27FC236}">
                <a16:creationId xmlns:a16="http://schemas.microsoft.com/office/drawing/2014/main" id="{4BC705CA-30C8-4B80-BDD7-41EF1C3745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85288" y="1219200"/>
            <a:ext cx="2359000" cy="2890777"/>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5F6B34D7-3FDD-47FA-97C9-9DB5245B0A3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538440" y="3625375"/>
            <a:ext cx="1169126" cy="304800"/>
          </a:xfrm>
          <a:prstGeom prst="rect">
            <a:avLst/>
          </a:prstGeom>
        </p:spPr>
      </p:pic>
      <p:pic>
        <p:nvPicPr>
          <p:cNvPr id="7" name="Grafik 6">
            <a:extLst>
              <a:ext uri="{FF2B5EF4-FFF2-40B4-BE49-F238E27FC236}">
                <a16:creationId xmlns:a16="http://schemas.microsoft.com/office/drawing/2014/main" id="{B716B1E3-09F6-AB7A-06DB-DCFAAF482E1F}"/>
              </a:ext>
            </a:extLst>
          </p:cNvPr>
          <p:cNvPicPr>
            <a:picLocks noChangeAspect="1"/>
          </p:cNvPicPr>
          <p:nvPr/>
        </p:nvPicPr>
        <p:blipFill>
          <a:blip r:embed="rId6"/>
          <a:stretch>
            <a:fillRect/>
          </a:stretch>
        </p:blipFill>
        <p:spPr>
          <a:xfrm>
            <a:off x="8686800" y="4696318"/>
            <a:ext cx="3065172" cy="12771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0086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0" y="1417638"/>
            <a:ext cx="7010400" cy="5029200"/>
          </a:xfrm>
          <a:prstGeom prst="rect">
            <a:avLst/>
          </a:prstGeom>
        </p:spPr>
        <p:txBody>
          <a:bodyPr>
            <a:normAutofit/>
          </a:bodyPr>
          <a:lstStyle/>
          <a:p>
            <a:pPr marL="0" indent="0">
              <a:buNone/>
              <a:defRPr/>
            </a:pPr>
            <a:r>
              <a:rPr lang="sl-SI" sz="2000" dirty="0">
                <a:latin typeface="Raleway" panose="020B0503030101060003" pitchFamily="34" charset="-18"/>
                <a:sym typeface="Wingdings" pitchFamily="2" charset="2"/>
              </a:rPr>
              <a:t>Običajno uvažamo podatkovne nize v obstoječo bazo podatkov ali v metode LCIA.</a:t>
            </a:r>
          </a:p>
          <a:p>
            <a:pPr marL="0" indent="0">
              <a:buNone/>
              <a:defRPr/>
            </a:pPr>
            <a:endParaRPr lang="sl-SI" sz="2000" dirty="0">
              <a:latin typeface="Raleway" panose="020B0503030101060003" pitchFamily="34" charset="-18"/>
              <a:sym typeface="Wingdings" pitchFamily="2" charset="2"/>
            </a:endParaRPr>
          </a:p>
          <a:p>
            <a:pPr marL="0" indent="0">
              <a:buNone/>
              <a:defRPr/>
            </a:pPr>
            <a:r>
              <a:rPr lang="sl-SI" sz="2000" b="1" dirty="0">
                <a:latin typeface="Raleway" panose="020B0503030101060003" pitchFamily="34" charset="-18"/>
                <a:sym typeface="Wingdings" pitchFamily="2" charset="2"/>
              </a:rPr>
              <a:t>1. Uvoz datoteke:</a:t>
            </a:r>
          </a:p>
          <a:p>
            <a:pPr>
              <a:defRPr/>
            </a:pPr>
            <a:r>
              <a:rPr lang="sl-SI" sz="2000" dirty="0">
                <a:latin typeface="Raleway" panose="020B0503030101060003" pitchFamily="34" charset="-18"/>
                <a:sym typeface="Wingdings" pitchFamily="2" charset="2"/>
              </a:rPr>
              <a:t>Lahko izberete katerokoli datoteko iz svoje naprave</a:t>
            </a:r>
          </a:p>
          <a:p>
            <a:pPr>
              <a:defRPr/>
            </a:pPr>
            <a:r>
              <a:rPr lang="sl-SI" sz="2000" dirty="0">
                <a:latin typeface="Raleway" panose="020B0503030101060003" pitchFamily="34" charset="-18"/>
                <a:sym typeface="Wingdings" pitchFamily="2" charset="2"/>
              </a:rPr>
              <a:t>Datoteka mora biti v formatu, ki ga podpira openLCA</a:t>
            </a:r>
          </a:p>
          <a:p>
            <a:pPr>
              <a:defRPr/>
            </a:pPr>
            <a:r>
              <a:rPr lang="sl-SI" sz="2000" dirty="0">
                <a:latin typeface="Raleway" panose="020B0503030101060003" pitchFamily="34" charset="-18"/>
                <a:sym typeface="Wingdings" pitchFamily="2" charset="2"/>
              </a:rPr>
              <a:t>Po izbiri datoteke se bo odprl čarovnik za uvoz</a:t>
            </a:r>
          </a:p>
          <a:p>
            <a:pPr>
              <a:defRPr/>
            </a:pPr>
            <a:r>
              <a:rPr lang="sl-SI" sz="2000" dirty="0">
                <a:latin typeface="Raleway" panose="020B0503030101060003" pitchFamily="34" charset="-18"/>
                <a:sym typeface="Wingdings" pitchFamily="2" charset="2"/>
              </a:rPr>
              <a:t>Program bo samodejno prepoznal format datoteke</a:t>
            </a:r>
          </a:p>
          <a:p>
            <a:pPr marL="0" indent="0">
              <a:buNone/>
              <a:defRPr/>
            </a:pPr>
            <a:endParaRPr lang="sl-SI" sz="2000" dirty="0">
              <a:latin typeface="Raleway" panose="020B0503030101060003" pitchFamily="34" charset="-18"/>
              <a:sym typeface="Wingdings" pitchFamily="2" charset="2"/>
            </a:endParaRPr>
          </a:p>
          <a:p>
            <a:pPr marL="0" indent="0">
              <a:buNone/>
              <a:defRPr/>
            </a:pPr>
            <a:r>
              <a:rPr lang="sl-SI" sz="2000" b="1" dirty="0">
                <a:latin typeface="Raleway" panose="020B0503030101060003" pitchFamily="34" charset="-18"/>
                <a:sym typeface="Wingdings" pitchFamily="2" charset="2"/>
              </a:rPr>
              <a:t>2. Uvoz iz </a:t>
            </a:r>
            <a:r>
              <a:rPr lang="sl-SI" sz="2000" b="1" dirty="0" err="1">
                <a:latin typeface="Raleway" panose="020B0503030101060003" pitchFamily="34" charset="-18"/>
                <a:sym typeface="Wingdings" pitchFamily="2" charset="2"/>
              </a:rPr>
              <a:t>Git</a:t>
            </a:r>
            <a:endParaRPr lang="sl-SI" sz="2000" b="1" dirty="0">
              <a:latin typeface="Raleway" panose="020B0503030101060003" pitchFamily="34" charset="-18"/>
              <a:sym typeface="Wingdings" pitchFamily="2" charset="2"/>
            </a:endParaRPr>
          </a:p>
          <a:p>
            <a:pPr>
              <a:defRPr/>
            </a:pPr>
            <a:r>
              <a:rPr lang="sl-SI" sz="2000" dirty="0">
                <a:latin typeface="Raleway" panose="020B0503030101060003" pitchFamily="34" charset="-18"/>
                <a:sym typeface="Wingdings" pitchFamily="2" charset="2"/>
              </a:rPr>
              <a:t>Odprl se bo čarovnik za uvoz</a:t>
            </a:r>
          </a:p>
          <a:p>
            <a:pPr>
              <a:defRPr/>
            </a:pPr>
            <a:r>
              <a:rPr lang="sl-SI" sz="2000" dirty="0">
                <a:latin typeface="Raleway" panose="020B0503030101060003" pitchFamily="34" charset="-18"/>
                <a:sym typeface="Wingdings" pitchFamily="2" charset="2"/>
              </a:rPr>
              <a:t>Potrebna je povezava z </a:t>
            </a:r>
            <a:r>
              <a:rPr lang="sl-SI" sz="2000" dirty="0" err="1">
                <a:latin typeface="Raleway" panose="020B0503030101060003" pitchFamily="34" charset="-18"/>
                <a:sym typeface="Wingdings" pitchFamily="2" charset="2"/>
              </a:rPr>
              <a:t>Git</a:t>
            </a:r>
            <a:r>
              <a:rPr lang="sl-SI" sz="2000" dirty="0">
                <a:latin typeface="Raleway" panose="020B0503030101060003" pitchFamily="34" charset="-18"/>
                <a:sym typeface="Wingdings" pitchFamily="2" charset="2"/>
              </a:rPr>
              <a:t> </a:t>
            </a:r>
            <a:r>
              <a:rPr lang="sl-SI" sz="2000" dirty="0" err="1">
                <a:latin typeface="Raleway" panose="020B0503030101060003" pitchFamily="34" charset="-18"/>
                <a:sym typeface="Wingdings" pitchFamily="2" charset="2"/>
              </a:rPr>
              <a:t>repozitorijem</a:t>
            </a:r>
            <a:endParaRPr lang="sl" sz="2000" dirty="0">
              <a:latin typeface="Raleway" panose="020B0503030101060003" pitchFamily="34" charset="-18"/>
              <a:sym typeface="Wingdings" pitchFamily="2" charset="2"/>
            </a:endParaRPr>
          </a:p>
          <a:p>
            <a:pPr marL="400050" lvl="1" indent="0">
              <a:buNone/>
              <a:defRPr/>
            </a:pPr>
            <a:endParaRPr lang="de-DE" dirty="0">
              <a:latin typeface="Raleway" panose="020B0503030101060003" pitchFamily="34" charset="-18"/>
              <a:sym typeface="Wingdings" pitchFamily="2" charset="2"/>
            </a:endParaRPr>
          </a:p>
          <a:p>
            <a:pPr marL="914400" lvl="1" indent="-514350">
              <a:defRPr/>
            </a:pPr>
            <a:endParaRPr lang="en-GB" dirty="0">
              <a:solidFill>
                <a:srgbClr val="595959"/>
              </a:solidFill>
              <a:latin typeface="Raleway" panose="020B0503030101060003" pitchFamily="34" charset="-18"/>
              <a:sym typeface="Wingdings" pitchFamily="2" charset="2"/>
            </a:endParaRPr>
          </a:p>
        </p:txBody>
      </p:sp>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 dirty="0"/>
              <a:t>Tri možnosti </a:t>
            </a:r>
            <a:r>
              <a:rPr lang="sl" dirty="0">
                <a:solidFill>
                  <a:srgbClr val="00B1F1"/>
                </a:solidFill>
              </a:rPr>
              <a:t>za uvoz podatkov</a:t>
            </a:r>
            <a:endParaRPr lang="en-GB" dirty="0">
              <a:solidFill>
                <a:srgbClr val="00B1F1"/>
              </a:solidFill>
            </a:endParaRPr>
          </a:p>
        </p:txBody>
      </p:sp>
      <p:pic>
        <p:nvPicPr>
          <p:cNvPr id="5" name="Grafik 4">
            <a:extLst>
              <a:ext uri="{FF2B5EF4-FFF2-40B4-BE49-F238E27FC236}">
                <a16:creationId xmlns:a16="http://schemas.microsoft.com/office/drawing/2014/main" id="{67D707F5-461A-440C-8E2E-433B968299B1}"/>
              </a:ext>
            </a:extLst>
          </p:cNvPr>
          <p:cNvPicPr>
            <a:picLocks noChangeAspect="1"/>
          </p:cNvPicPr>
          <p:nvPr/>
        </p:nvPicPr>
        <p:blipFill>
          <a:blip r:embed="rId3"/>
          <a:stretch>
            <a:fillRect/>
          </a:stretch>
        </p:blipFill>
        <p:spPr>
          <a:xfrm>
            <a:off x="8138908" y="2603367"/>
            <a:ext cx="3717697" cy="3964327"/>
          </a:xfrm>
          <a:prstGeom prst="rect">
            <a:avLst/>
          </a:prstGeom>
        </p:spPr>
      </p:pic>
      <p:pic>
        <p:nvPicPr>
          <p:cNvPr id="6" name="Picture 5">
            <a:extLst>
              <a:ext uri="{FF2B5EF4-FFF2-40B4-BE49-F238E27FC236}">
                <a16:creationId xmlns:a16="http://schemas.microsoft.com/office/drawing/2014/main" id="{A33F2CFF-AAF9-5F80-FBCF-60024AF5E115}"/>
              </a:ext>
            </a:extLst>
          </p:cNvPr>
          <p:cNvPicPr>
            <a:picLocks noChangeAspect="1"/>
          </p:cNvPicPr>
          <p:nvPr/>
        </p:nvPicPr>
        <p:blipFill>
          <a:blip r:embed="rId4"/>
          <a:stretch>
            <a:fillRect/>
          </a:stretch>
        </p:blipFill>
        <p:spPr>
          <a:xfrm>
            <a:off x="8138908" y="1417638"/>
            <a:ext cx="3717697" cy="944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27563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211D2818-FB81-44E1-9B8F-545278C9F7C2}"/>
              </a:ext>
            </a:extLst>
          </p:cNvPr>
          <p:cNvPicPr>
            <a:picLocks noChangeAspect="1"/>
          </p:cNvPicPr>
          <p:nvPr/>
        </p:nvPicPr>
        <p:blipFill>
          <a:blip r:embed="rId3"/>
          <a:stretch>
            <a:fillRect/>
          </a:stretch>
        </p:blipFill>
        <p:spPr>
          <a:xfrm>
            <a:off x="6215717" y="3109664"/>
            <a:ext cx="3961677" cy="2921237"/>
          </a:xfrm>
          <a:prstGeom prst="rect">
            <a:avLst/>
          </a:prstGeom>
        </p:spPr>
      </p:pic>
      <p:sp>
        <p:nvSpPr>
          <p:cNvPr id="3" name="Content Placeholder 2"/>
          <p:cNvSpPr>
            <a:spLocks noGrp="1"/>
          </p:cNvSpPr>
          <p:nvPr>
            <p:ph type="body" sz="quarter" idx="4294967295"/>
          </p:nvPr>
        </p:nvSpPr>
        <p:spPr>
          <a:xfrm>
            <a:off x="0" y="1485900"/>
            <a:ext cx="7010400" cy="5029200"/>
          </a:xfrm>
          <a:prstGeom prst="rect">
            <a:avLst/>
          </a:prstGeom>
        </p:spPr>
        <p:txBody>
          <a:bodyPr>
            <a:normAutofit/>
          </a:bodyPr>
          <a:lstStyle/>
          <a:p>
            <a:pPr marL="0" indent="0">
              <a:buNone/>
              <a:defRPr/>
            </a:pPr>
            <a:r>
              <a:rPr lang="sl" sz="1800" dirty="0">
                <a:solidFill>
                  <a:srgbClr val="595959"/>
                </a:solidFill>
                <a:latin typeface="Raleway" panose="020B0503030101060003" pitchFamily="34" charset="-18"/>
                <a:sym typeface="Wingdings" pitchFamily="2" charset="2"/>
              </a:rPr>
              <a:t>3. </a:t>
            </a:r>
            <a:r>
              <a:rPr lang="sl-SI" sz="1800" dirty="0">
                <a:solidFill>
                  <a:srgbClr val="595959"/>
                </a:solidFill>
                <a:latin typeface="Raleway" panose="020B0503030101060003" pitchFamily="34" charset="-18"/>
                <a:sym typeface="Wingdings" pitchFamily="2" charset="2"/>
              </a:rPr>
              <a:t>Uvoz iz drugih virov</a:t>
            </a:r>
          </a:p>
          <a:p>
            <a:pPr>
              <a:defRPr/>
            </a:pPr>
            <a:r>
              <a:rPr lang="sl-SI" sz="1800" dirty="0">
                <a:solidFill>
                  <a:srgbClr val="595959"/>
                </a:solidFill>
                <a:latin typeface="Raleway" panose="020B0503030101060003" pitchFamily="34" charset="-18"/>
                <a:sym typeface="Wingdings" pitchFamily="2" charset="2"/>
              </a:rPr>
              <a:t>Odpre se čarovnik za uvoz</a:t>
            </a:r>
          </a:p>
          <a:p>
            <a:pPr>
              <a:defRPr/>
            </a:pPr>
            <a:r>
              <a:rPr lang="sl-SI" sz="1800" dirty="0">
                <a:solidFill>
                  <a:srgbClr val="595959"/>
                </a:solidFill>
                <a:latin typeface="Raleway" panose="020B0503030101060003" pitchFamily="34" charset="-18"/>
                <a:sym typeface="Wingdings" pitchFamily="2" charset="2"/>
              </a:rPr>
              <a:t>Potrebno je izbrati vir podatkov</a:t>
            </a:r>
          </a:p>
          <a:p>
            <a:pPr>
              <a:defRPr/>
            </a:pPr>
            <a:r>
              <a:rPr lang="sl-SI" sz="1800" dirty="0">
                <a:solidFill>
                  <a:srgbClr val="595959"/>
                </a:solidFill>
                <a:latin typeface="Raleway" panose="020B0503030101060003" pitchFamily="34" charset="-18"/>
                <a:sym typeface="Wingdings" pitchFamily="2" charset="2"/>
              </a:rPr>
              <a:t>Nato izberete ustrezno datoteko iz izbranega direktorija</a:t>
            </a:r>
            <a:endParaRPr lang="en-GB" sz="1800" dirty="0">
              <a:solidFill>
                <a:srgbClr val="595959"/>
              </a:solidFill>
              <a:latin typeface="Raleway" panose="020B0503030101060003" pitchFamily="34" charset="-18"/>
              <a:sym typeface="Wingdings" pitchFamily="2" charset="2"/>
            </a:endParaRPr>
          </a:p>
        </p:txBody>
      </p:sp>
      <p:sp>
        <p:nvSpPr>
          <p:cNvPr id="2" name="Title 1"/>
          <p:cNvSpPr>
            <a:spLocks noGrp="1"/>
          </p:cNvSpPr>
          <p:nvPr>
            <p:ph type="title" idx="4294967295"/>
          </p:nvPr>
        </p:nvSpPr>
        <p:spPr>
          <a:xfrm>
            <a:off x="1219200" y="342900"/>
            <a:ext cx="10972800" cy="1143000"/>
          </a:xfrm>
          <a:prstGeom prst="rect">
            <a:avLst/>
          </a:prstGeom>
        </p:spPr>
        <p:txBody>
          <a:bodyPr>
            <a:normAutofit/>
          </a:bodyPr>
          <a:lstStyle/>
          <a:p>
            <a:r>
              <a:rPr lang="sl" dirty="0"/>
              <a:t>Tri možnosti </a:t>
            </a:r>
            <a:r>
              <a:rPr lang="sl" dirty="0">
                <a:solidFill>
                  <a:srgbClr val="00B1F1"/>
                </a:solidFill>
              </a:rPr>
              <a:t>za uvoz</a:t>
            </a:r>
            <a:endParaRPr lang="en-GB" dirty="0">
              <a:solidFill>
                <a:srgbClr val="00B1F1"/>
              </a:solidFill>
            </a:endParaRPr>
          </a:p>
        </p:txBody>
      </p:sp>
      <p:pic>
        <p:nvPicPr>
          <p:cNvPr id="6" name="Grafik 5">
            <a:extLst>
              <a:ext uri="{FF2B5EF4-FFF2-40B4-BE49-F238E27FC236}">
                <a16:creationId xmlns:a16="http://schemas.microsoft.com/office/drawing/2014/main" id="{081924FE-85DD-4910-A2BF-0138EE798C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3079" y="2963862"/>
            <a:ext cx="3941239" cy="3212844"/>
          </a:xfrm>
          <a:prstGeom prst="rect">
            <a:avLst/>
          </a:prstGeom>
        </p:spPr>
      </p:pic>
      <p:sp>
        <p:nvSpPr>
          <p:cNvPr id="7" name="Abgerundete rechteckige Legende 7">
            <a:extLst>
              <a:ext uri="{FF2B5EF4-FFF2-40B4-BE49-F238E27FC236}">
                <a16:creationId xmlns:a16="http://schemas.microsoft.com/office/drawing/2014/main" id="{D4C36EE5-02CE-4852-9C5D-6ED2BCDD464C}"/>
              </a:ext>
            </a:extLst>
          </p:cNvPr>
          <p:cNvSpPr/>
          <p:nvPr/>
        </p:nvSpPr>
        <p:spPr>
          <a:xfrm>
            <a:off x="3027078" y="4619177"/>
            <a:ext cx="2306921" cy="923507"/>
          </a:xfrm>
          <a:prstGeom prst="wedgeRoundRectCallout">
            <a:avLst>
              <a:gd name="adj1" fmla="val -73889"/>
              <a:gd name="adj2" fmla="val -44947"/>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1. </a:t>
            </a:r>
            <a:r>
              <a:rPr lang="pl-PL" sz="1600" dirty="0" err="1">
                <a:solidFill>
                  <a:schemeClr val="bg1"/>
                </a:solidFill>
                <a:latin typeface="Raleway" panose="020B0503030101060003" pitchFamily="34" charset="-18"/>
              </a:rPr>
              <a:t>Potrebno</a:t>
            </a:r>
            <a:r>
              <a:rPr lang="pl-PL" sz="1600" dirty="0">
                <a:solidFill>
                  <a:schemeClr val="bg1"/>
                </a:solidFill>
                <a:latin typeface="Raleway" panose="020B0503030101060003" pitchFamily="34" charset="-18"/>
              </a:rPr>
              <a:t> je </a:t>
            </a:r>
            <a:r>
              <a:rPr lang="pl-PL" sz="1600" dirty="0" err="1">
                <a:solidFill>
                  <a:schemeClr val="bg1"/>
                </a:solidFill>
                <a:latin typeface="Raleway" panose="020B0503030101060003" pitchFamily="34" charset="-18"/>
              </a:rPr>
              <a:t>izbrati</a:t>
            </a:r>
            <a:r>
              <a:rPr lang="pl-PL" sz="1600" dirty="0">
                <a:solidFill>
                  <a:schemeClr val="bg1"/>
                </a:solidFill>
                <a:latin typeface="Raleway" panose="020B0503030101060003" pitchFamily="34" charset="-18"/>
              </a:rPr>
              <a:t> </a:t>
            </a:r>
            <a:r>
              <a:rPr lang="pl-PL" sz="1600" dirty="0" err="1">
                <a:solidFill>
                  <a:schemeClr val="bg1"/>
                </a:solidFill>
                <a:latin typeface="Raleway" panose="020B0503030101060003" pitchFamily="34" charset="-18"/>
              </a:rPr>
              <a:t>vir</a:t>
            </a:r>
            <a:r>
              <a:rPr lang="pl-PL" sz="1600" dirty="0">
                <a:solidFill>
                  <a:schemeClr val="bg1"/>
                </a:solidFill>
                <a:latin typeface="Raleway" panose="020B0503030101060003" pitchFamily="34" charset="-18"/>
              </a:rPr>
              <a:t> </a:t>
            </a:r>
            <a:r>
              <a:rPr lang="pl-PL" sz="1600" dirty="0" err="1">
                <a:solidFill>
                  <a:schemeClr val="bg1"/>
                </a:solidFill>
                <a:latin typeface="Raleway" panose="020B0503030101060003" pitchFamily="34" charset="-18"/>
              </a:rPr>
              <a:t>podatkov</a:t>
            </a:r>
            <a:endParaRPr lang="sl" sz="1600" dirty="0" err="1">
              <a:solidFill>
                <a:schemeClr val="bg1"/>
              </a:solidFill>
              <a:latin typeface="Raleway" panose="020B0503030101060003" pitchFamily="34" charset="-18"/>
            </a:endParaRPr>
          </a:p>
        </p:txBody>
      </p:sp>
      <p:sp>
        <p:nvSpPr>
          <p:cNvPr id="9" name="Abgerundete rechteckige Legende 7">
            <a:extLst>
              <a:ext uri="{FF2B5EF4-FFF2-40B4-BE49-F238E27FC236}">
                <a16:creationId xmlns:a16="http://schemas.microsoft.com/office/drawing/2014/main" id="{B073F3FF-5309-4E2B-A648-7219013C6890}"/>
              </a:ext>
            </a:extLst>
          </p:cNvPr>
          <p:cNvSpPr/>
          <p:nvPr/>
        </p:nvSpPr>
        <p:spPr>
          <a:xfrm>
            <a:off x="8361078" y="4619177"/>
            <a:ext cx="2992721" cy="923507"/>
          </a:xfrm>
          <a:prstGeom prst="wedgeRoundRectCallout">
            <a:avLst>
              <a:gd name="adj1" fmla="val 9481"/>
              <a:gd name="adj2" fmla="val -147100"/>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3038" indent="-173038">
              <a:defRPr/>
            </a:pPr>
            <a:r>
              <a:rPr lang="sl" sz="1600" dirty="0">
                <a:solidFill>
                  <a:schemeClr val="bg1"/>
                </a:solidFill>
                <a:latin typeface="Raleway" panose="020B0503030101060003" pitchFamily="34" charset="-18"/>
              </a:rPr>
              <a:t>2. </a:t>
            </a:r>
            <a:r>
              <a:rPr lang="sl-SI" sz="1600" dirty="0">
                <a:solidFill>
                  <a:schemeClr val="bg1"/>
                </a:solidFill>
                <a:latin typeface="Raleway" panose="020B0503030101060003" pitchFamily="34" charset="-18"/>
              </a:rPr>
              <a:t>Nato izberete ustrezno datoteko iz izbranega direktorija</a:t>
            </a:r>
            <a:endParaRPr lang="de-DE" sz="1600" dirty="0">
              <a:solidFill>
                <a:schemeClr val="bg1"/>
              </a:solidFill>
              <a:latin typeface="Raleway" panose="020B0503030101060003" pitchFamily="34" charset="-18"/>
            </a:endParaRPr>
          </a:p>
        </p:txBody>
      </p:sp>
    </p:spTree>
    <p:extLst>
      <p:ext uri="{BB962C8B-B14F-4D97-AF65-F5344CB8AC3E}">
        <p14:creationId xmlns:p14="http://schemas.microsoft.com/office/powerpoint/2010/main" val="239080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B3E1C-6DA3-C9E9-A65B-38E08B0EBF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8C4D88-A49E-7128-B34F-87C551CE9F53}"/>
              </a:ext>
            </a:extLst>
          </p:cNvPr>
          <p:cNvSpPr>
            <a:spLocks noGrp="1"/>
          </p:cNvSpPr>
          <p:nvPr>
            <p:ph type="ctrTitle" idx="4294967295"/>
          </p:nvPr>
        </p:nvSpPr>
        <p:spPr>
          <a:xfrm>
            <a:off x="3276600" y="2590800"/>
            <a:ext cx="7462837" cy="2387600"/>
          </a:xfrm>
          <a:prstGeom prst="rect">
            <a:avLst/>
          </a:prstGeom>
        </p:spPr>
        <p:txBody>
          <a:bodyPr>
            <a:normAutofit/>
          </a:bodyPr>
          <a:lstStyle/>
          <a:p>
            <a:r>
              <a:rPr lang="sl-SI" dirty="0">
                <a:solidFill>
                  <a:srgbClr val="7EB34D"/>
                </a:solidFill>
              </a:rPr>
              <a:t>Sistem</a:t>
            </a:r>
            <a:r>
              <a:rPr lang="en-US" dirty="0">
                <a:solidFill>
                  <a:srgbClr val="7EB34D"/>
                </a:solidFill>
              </a:rPr>
              <a:t>, </a:t>
            </a:r>
            <a:r>
              <a:rPr lang="sl-SI" dirty="0">
                <a:solidFill>
                  <a:srgbClr val="7EB34D"/>
                </a:solidFill>
              </a:rPr>
              <a:t>meje sistema in</a:t>
            </a:r>
            <a:r>
              <a:rPr lang="en-US" dirty="0">
                <a:solidFill>
                  <a:srgbClr val="7EB34D"/>
                </a:solidFill>
              </a:rPr>
              <a:t> </a:t>
            </a:r>
            <a:r>
              <a:rPr lang="sl-SI" dirty="0">
                <a:solidFill>
                  <a:srgbClr val="7EB34D"/>
                </a:solidFill>
              </a:rPr>
              <a:t>alokacija</a:t>
            </a:r>
            <a:endParaRPr lang="en-US" dirty="0">
              <a:solidFill>
                <a:srgbClr val="7EB34D"/>
              </a:solidFill>
            </a:endParaRPr>
          </a:p>
        </p:txBody>
      </p:sp>
    </p:spTree>
    <p:extLst>
      <p:ext uri="{BB962C8B-B14F-4D97-AF65-F5344CB8AC3E}">
        <p14:creationId xmlns:p14="http://schemas.microsoft.com/office/powerpoint/2010/main" val="1610172686"/>
      </p:ext>
    </p:extLst>
  </p:cSld>
  <p:clrMapOvr>
    <a:masterClrMapping/>
  </p:clrMapOvr>
  <mc:AlternateContent xmlns:mc="http://schemas.openxmlformats.org/markup-compatibility/2006" xmlns:p14="http://schemas.microsoft.com/office/powerpoint/2010/main">
    <mc:Choice Requires="p14">
      <p:transition spd="slow" p14:dur="2000" advTm="10635"/>
    </mc:Choice>
    <mc:Fallback xmlns="">
      <p:transition spd="slow" advTm="10635"/>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450056" y="1676400"/>
            <a:ext cx="6468269" cy="4724400"/>
          </a:xfrm>
          <a:prstGeom prst="rect">
            <a:avLst/>
          </a:prstGeom>
        </p:spPr>
        <p:txBody>
          <a:bodyPr>
            <a:normAutofit/>
          </a:bodyPr>
          <a:lstStyle/>
          <a:p>
            <a:pPr marL="0" indent="0" eaLnBrk="0" hangingPunct="0">
              <a:buNone/>
            </a:pPr>
            <a:endParaRPr lang="en-US" sz="2000" dirty="0">
              <a:latin typeface="Raleway" panose="020B0503030101060003" pitchFamily="34" charset="-18"/>
            </a:endParaRPr>
          </a:p>
          <a:p>
            <a:pPr marL="457200" indent="-457200" eaLnBrk="0" hangingPunct="0"/>
            <a:r>
              <a:rPr lang="sl" sz="2000" dirty="0">
                <a:latin typeface="Raleway" panose="020B0503030101060003" pitchFamily="34" charset="-18"/>
              </a:rPr>
              <a:t>Uvozite datoteko JSON-LD</a:t>
            </a:r>
          </a:p>
          <a:p>
            <a:pPr marL="457200" indent="-457200" eaLnBrk="0" hangingPunct="0"/>
            <a:r>
              <a:rPr lang="sl-SI" sz="2000" dirty="0">
                <a:latin typeface="Raleway" panose="020B0503030101060003" pitchFamily="34" charset="-18"/>
                <a:hlinkClick r:id="rId3"/>
              </a:rPr>
              <a:t>https://www.stajerskagz.si/wp-content/uploads/2025/11/openLCA-LCIA-Methods-2.7.5-2025-06-13-2.zip</a:t>
            </a:r>
            <a:endParaRPr lang="sl-SI" sz="2000" dirty="0">
              <a:latin typeface="Raleway" panose="020B0503030101060003" pitchFamily="34" charset="-18"/>
            </a:endParaRPr>
          </a:p>
          <a:p>
            <a:pPr marL="457200" indent="-457200" eaLnBrk="0" hangingPunct="0"/>
            <a:endParaRPr lang="en-US" sz="2000" dirty="0">
              <a:latin typeface="Raleway" panose="020B0503030101060003" pitchFamily="34" charset="-18"/>
            </a:endParaRPr>
          </a:p>
          <a:p>
            <a:pPr marL="0" indent="0" eaLnBrk="0" hangingPunct="0">
              <a:buNone/>
            </a:pPr>
            <a:r>
              <a:rPr lang="sl" sz="2000" u="sng" dirty="0">
                <a:latin typeface="Raleway" panose="020B0503030101060003" pitchFamily="34" charset="-18"/>
              </a:rPr>
              <a:t>Opomba: Ne odpakirajte datoteke zip!</a:t>
            </a:r>
          </a:p>
          <a:p>
            <a:pPr marL="0" indent="0" eaLnBrk="0" hangingPunct="0">
              <a:buNone/>
            </a:pPr>
            <a:endParaRPr lang="en-US" sz="2000" dirty="0">
              <a:latin typeface="Raleway" panose="020B0503030101060003" pitchFamily="34" charset="-18"/>
            </a:endParaRPr>
          </a:p>
          <a:p>
            <a:pPr marL="457200" indent="-457200" eaLnBrk="0" hangingPunct="0"/>
            <a:r>
              <a:rPr lang="sl-SI" sz="2000" dirty="0">
                <a:latin typeface="Raleway" panose="020B0503030101060003" pitchFamily="34" charset="-18"/>
              </a:rPr>
              <a:t>Čas izvedbe: približno 5 minut</a:t>
            </a:r>
            <a:endParaRPr lang="sl" sz="2000" dirty="0">
              <a:latin typeface="Raleway" panose="020B0503030101060003" pitchFamily="34" charset="-18"/>
            </a:endParaRPr>
          </a:p>
          <a:p>
            <a:pPr marL="457200" indent="-457200" eaLnBrk="0" hangingPunct="0"/>
            <a:endParaRPr lang="en-US" sz="2000" dirty="0">
              <a:latin typeface="Raleway" panose="020B0503030101060003" pitchFamily="34" charset="-18"/>
            </a:endParaRPr>
          </a:p>
          <a:p>
            <a:pPr marL="457200" indent="-457200" eaLnBrk="0" hangingPunct="0"/>
            <a:r>
              <a:rPr lang="pl-PL" sz="2000" dirty="0" err="1">
                <a:latin typeface="Raleway" panose="020B0503030101060003" pitchFamily="34" charset="-18"/>
              </a:rPr>
              <a:t>Lahko</a:t>
            </a:r>
            <a:r>
              <a:rPr lang="pl-PL" sz="2000" dirty="0">
                <a:latin typeface="Raleway" panose="020B0503030101060003" pitchFamily="34" charset="-18"/>
              </a:rPr>
              <a:t> </a:t>
            </a:r>
            <a:r>
              <a:rPr lang="pl-PL" sz="2000" dirty="0" err="1">
                <a:latin typeface="Raleway" panose="020B0503030101060003" pitchFamily="34" charset="-18"/>
              </a:rPr>
              <a:t>traja</a:t>
            </a:r>
            <a:r>
              <a:rPr lang="pl-PL" sz="2000" dirty="0">
                <a:latin typeface="Raleway" panose="020B0503030101060003" pitchFamily="34" charset="-18"/>
              </a:rPr>
              <a:t> </a:t>
            </a:r>
            <a:r>
              <a:rPr lang="pl-PL" sz="2000" dirty="0" err="1">
                <a:latin typeface="Raleway" panose="020B0503030101060003" pitchFamily="34" charset="-18"/>
              </a:rPr>
              <a:t>nekoliko</a:t>
            </a:r>
            <a:r>
              <a:rPr lang="pl-PL" sz="2000" dirty="0">
                <a:latin typeface="Raleway" panose="020B0503030101060003" pitchFamily="34" charset="-18"/>
              </a:rPr>
              <a:t> </a:t>
            </a:r>
            <a:r>
              <a:rPr lang="pl-PL" sz="2000" dirty="0" err="1">
                <a:latin typeface="Raleway" panose="020B0503030101060003" pitchFamily="34" charset="-18"/>
              </a:rPr>
              <a:t>dlje</a:t>
            </a:r>
            <a:r>
              <a:rPr lang="pl-PL" sz="2000" dirty="0">
                <a:latin typeface="Raleway" panose="020B0503030101060003" pitchFamily="34" charset="-18"/>
              </a:rPr>
              <a:t> – </a:t>
            </a:r>
            <a:r>
              <a:rPr lang="pl-PL" sz="2000" dirty="0" err="1">
                <a:latin typeface="Raleway" panose="020B0503030101060003" pitchFamily="34" charset="-18"/>
              </a:rPr>
              <a:t>brez</a:t>
            </a:r>
            <a:r>
              <a:rPr lang="pl-PL" sz="2000" dirty="0">
                <a:latin typeface="Raleway" panose="020B0503030101060003" pitchFamily="34" charset="-18"/>
              </a:rPr>
              <a:t> </a:t>
            </a:r>
            <a:r>
              <a:rPr lang="pl-PL" sz="2000" dirty="0" err="1">
                <a:latin typeface="Raleway" panose="020B0503030101060003" pitchFamily="34" charset="-18"/>
              </a:rPr>
              <a:t>skrbi</a:t>
            </a:r>
            <a:endParaRPr lang="sl" sz="2000" dirty="0">
              <a:latin typeface="Raleway" panose="020B0503030101060003" pitchFamily="34" charset="-18"/>
            </a:endParaRPr>
          </a:p>
        </p:txBody>
      </p:sp>
      <p:sp>
        <p:nvSpPr>
          <p:cNvPr id="2" name="Title 1"/>
          <p:cNvSpPr>
            <a:spLocks noGrp="1"/>
          </p:cNvSpPr>
          <p:nvPr>
            <p:ph type="title" idx="4294967295"/>
          </p:nvPr>
        </p:nvSpPr>
        <p:spPr>
          <a:xfrm>
            <a:off x="609600" y="274638"/>
            <a:ext cx="7013575" cy="1143000"/>
          </a:xfrm>
          <a:prstGeom prst="rect">
            <a:avLst/>
          </a:prstGeom>
        </p:spPr>
        <p:txBody>
          <a:bodyPr/>
          <a:lstStyle/>
          <a:p>
            <a:r>
              <a:rPr lang="sl" dirty="0"/>
              <a:t>Vaja 2b: </a:t>
            </a:r>
            <a:r>
              <a:rPr lang="sl-SI" dirty="0"/>
              <a:t>Uvoz metod za oceno vplivov</a:t>
            </a:r>
            <a:endParaRPr lang="en-GB" dirty="0">
              <a:solidFill>
                <a:srgbClr val="00B1F1"/>
              </a:solidFill>
            </a:endParaRPr>
          </a:p>
        </p:txBody>
      </p:sp>
      <p:sp>
        <p:nvSpPr>
          <p:cNvPr id="9" name="Textfeld 5">
            <a:extLst>
              <a:ext uri="{FF2B5EF4-FFF2-40B4-BE49-F238E27FC236}">
                <a16:creationId xmlns:a16="http://schemas.microsoft.com/office/drawing/2014/main" id="{7131A8E6-0104-46C9-A298-833B1D38E8C0}"/>
              </a:ext>
            </a:extLst>
          </p:cNvPr>
          <p:cNvSpPr txBox="1"/>
          <p:nvPr/>
        </p:nvSpPr>
        <p:spPr>
          <a:xfrm>
            <a:off x="11056144" y="323243"/>
            <a:ext cx="1371600" cy="307777"/>
          </a:xfrm>
          <a:prstGeom prst="rect">
            <a:avLst/>
          </a:prstGeom>
          <a:noFill/>
        </p:spPr>
        <p:txBody>
          <a:bodyPr wrap="square" rtlCol="0">
            <a:spAutoFit/>
          </a:bodyPr>
          <a:lstStyle/>
          <a:p>
            <a:r>
              <a:rPr lang="sl" sz="1400" dirty="0">
                <a:solidFill>
                  <a:srgbClr val="C00000"/>
                </a:solidFill>
                <a:latin typeface="TheSans-Italic" pitchFamily="2" charset="0"/>
              </a:rPr>
              <a:t>Namig!</a:t>
            </a:r>
          </a:p>
        </p:txBody>
      </p:sp>
      <p:sp>
        <p:nvSpPr>
          <p:cNvPr id="12" name="Rectangle 11">
            <a:extLst>
              <a:ext uri="{FF2B5EF4-FFF2-40B4-BE49-F238E27FC236}">
                <a16:creationId xmlns:a16="http://schemas.microsoft.com/office/drawing/2014/main" id="{CEB674D8-2359-4169-BCCD-8DC742EEB758}"/>
              </a:ext>
            </a:extLst>
          </p:cNvPr>
          <p:cNvSpPr/>
          <p:nvPr/>
        </p:nvSpPr>
        <p:spPr>
          <a:xfrm>
            <a:off x="7696200" y="662781"/>
            <a:ext cx="4045744" cy="5920581"/>
          </a:xfrm>
          <a:prstGeom prst="rect">
            <a:avLst/>
          </a:prstGeom>
          <a:solidFill>
            <a:srgbClr val="FF99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r>
              <a:rPr lang="sl" sz="1200" dirty="0">
                <a:solidFill>
                  <a:schemeClr val="tx1">
                    <a:lumMod val="65000"/>
                    <a:lumOff val="35000"/>
                  </a:schemeClr>
                </a:solidFill>
                <a:latin typeface="TheSans-Plain" panose="02000503000000000000" pitchFamily="2" charset="0"/>
              </a:rPr>
              <a:t>Pojdite na »Datoteka« in izberite »</a:t>
            </a:r>
            <a:r>
              <a:rPr lang="sl-SI" sz="1200" dirty="0">
                <a:solidFill>
                  <a:schemeClr val="tx1">
                    <a:lumMod val="65000"/>
                    <a:lumOff val="35000"/>
                  </a:schemeClr>
                </a:solidFill>
                <a:latin typeface="TheSans-Plain" panose="02000503000000000000" pitchFamily="2" charset="0"/>
              </a:rPr>
              <a:t> Import</a:t>
            </a:r>
            <a:r>
              <a:rPr lang="sl" sz="1200" dirty="0">
                <a:solidFill>
                  <a:schemeClr val="tx1">
                    <a:lumMod val="65000"/>
                    <a:lumOff val="35000"/>
                  </a:schemeClr>
                </a:solidFill>
                <a:latin typeface="TheSans-Plain" panose="02000503000000000000" pitchFamily="2" charset="0"/>
              </a:rPr>
              <a:t>«.</a:t>
            </a: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sl-SI"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sl-SI"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r>
              <a:rPr lang="sl" sz="1200" dirty="0">
                <a:solidFill>
                  <a:schemeClr val="tx1">
                    <a:lumMod val="65000"/>
                    <a:lumOff val="35000"/>
                  </a:schemeClr>
                </a:solidFill>
                <a:latin typeface="TheSans-Plain" panose="02000503000000000000" pitchFamily="2" charset="0"/>
              </a:rPr>
              <a:t>Izberite vrsto datoteke (JSON-LD).</a:t>
            </a: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sl-SI"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solidFill>
                <a:schemeClr val="tx1">
                  <a:lumMod val="65000"/>
                  <a:lumOff val="35000"/>
                </a:schemeClr>
              </a:solidFill>
              <a:latin typeface="TheSans-Plain" panose="02000503000000000000" pitchFamily="2" charset="0"/>
            </a:endParaRPr>
          </a:p>
          <a:p>
            <a:pPr marL="171450" indent="-171450">
              <a:buFont typeface="Arial" panose="020B0604020202020204" pitchFamily="34" charset="0"/>
              <a:buChar char="•"/>
            </a:pPr>
            <a:endParaRPr lang="en-US" sz="1200" dirty="0">
              <a:latin typeface="TheSans-Plain" panose="02000503000000000000" pitchFamily="2" charset="0"/>
              <a:sym typeface="Wingdings" panose="05000000000000000000" pitchFamily="2" charset="2"/>
            </a:endParaRPr>
          </a:p>
          <a:p>
            <a:pPr marL="171450" indent="-171450">
              <a:buFont typeface="Arial" panose="020B0604020202020204" pitchFamily="34" charset="0"/>
              <a:buChar char="•"/>
            </a:pPr>
            <a:endParaRPr lang="en-US" sz="1200" dirty="0">
              <a:latin typeface="TheSans-Plain" panose="02000503000000000000" pitchFamily="2" charset="0"/>
              <a:sym typeface="Wingdings" panose="05000000000000000000" pitchFamily="2" charset="2"/>
            </a:endParaRPr>
          </a:p>
          <a:p>
            <a:pPr marL="171450" indent="-171450">
              <a:buFont typeface="Arial" panose="020B0604020202020204" pitchFamily="34" charset="0"/>
              <a:buChar char="•"/>
            </a:pPr>
            <a:endParaRPr lang="sl" sz="1200" dirty="0">
              <a:solidFill>
                <a:schemeClr val="tx1">
                  <a:lumMod val="65000"/>
                  <a:lumOff val="35000"/>
                </a:schemeClr>
              </a:solidFill>
              <a:latin typeface="TheSans-Plain" panose="02000503000000000000" pitchFamily="2" charset="0"/>
              <a:sym typeface="Wingdings" panose="05000000000000000000" pitchFamily="2" charset="2"/>
            </a:endParaRPr>
          </a:p>
          <a:p>
            <a:pPr marL="171450" indent="-171450">
              <a:buFont typeface="Arial" panose="020B0604020202020204" pitchFamily="34" charset="0"/>
              <a:buChar char="•"/>
            </a:pPr>
            <a:r>
              <a:rPr lang="sl-SI" sz="1200" dirty="0">
                <a:solidFill>
                  <a:schemeClr val="tx1">
                    <a:lumMod val="65000"/>
                    <a:lumOff val="35000"/>
                  </a:schemeClr>
                </a:solidFill>
                <a:latin typeface="TheSans-Plain" panose="02000503000000000000" pitchFamily="2" charset="0"/>
                <a:sym typeface="Wingdings" panose="05000000000000000000" pitchFamily="2" charset="2"/>
              </a:rPr>
              <a:t>Določite pot do datoteke (brez </a:t>
            </a:r>
            <a:r>
              <a:rPr lang="sl-SI" sz="1200" dirty="0" err="1">
                <a:solidFill>
                  <a:schemeClr val="tx1">
                    <a:lumMod val="65000"/>
                    <a:lumOff val="35000"/>
                  </a:schemeClr>
                </a:solidFill>
                <a:latin typeface="TheSans-Plain" panose="02000503000000000000" pitchFamily="2" charset="0"/>
                <a:sym typeface="Wingdings" panose="05000000000000000000" pitchFamily="2" charset="2"/>
              </a:rPr>
              <a:t>razpakiranja</a:t>
            </a:r>
            <a:r>
              <a:rPr lang="sl-SI" sz="1200" dirty="0">
                <a:solidFill>
                  <a:schemeClr val="tx1">
                    <a:lumMod val="65000"/>
                    <a:lumOff val="35000"/>
                  </a:schemeClr>
                </a:solidFill>
                <a:latin typeface="TheSans-Plain" panose="02000503000000000000" pitchFamily="2" charset="0"/>
                <a:sym typeface="Wingdings" panose="05000000000000000000" pitchFamily="2" charset="2"/>
              </a:rPr>
              <a:t>)</a:t>
            </a:r>
          </a:p>
          <a:p>
            <a:pPr marL="171450" indent="-171450">
              <a:buFont typeface="Arial" panose="020B0604020202020204" pitchFamily="34" charset="0"/>
              <a:buChar char="•"/>
            </a:pPr>
            <a:r>
              <a:rPr lang="sl-SI" sz="1200" dirty="0">
                <a:solidFill>
                  <a:schemeClr val="tx1">
                    <a:lumMod val="65000"/>
                    <a:lumOff val="35000"/>
                  </a:schemeClr>
                </a:solidFill>
                <a:latin typeface="TheSans-Plain" panose="02000503000000000000" pitchFamily="2" charset="0"/>
                <a:sym typeface="Wingdings" panose="05000000000000000000" pitchFamily="2" charset="2"/>
              </a:rPr>
              <a:t>V možnosti uvoza izberite:</a:t>
            </a:r>
            <a:br>
              <a:rPr lang="sl-SI" sz="1200" dirty="0">
                <a:solidFill>
                  <a:schemeClr val="tx1">
                    <a:lumMod val="65000"/>
                    <a:lumOff val="35000"/>
                  </a:schemeClr>
                </a:solidFill>
                <a:latin typeface="TheSans-Plain" panose="02000503000000000000" pitchFamily="2" charset="0"/>
                <a:sym typeface="Wingdings" panose="05000000000000000000" pitchFamily="2" charset="2"/>
              </a:rPr>
            </a:br>
            <a:r>
              <a:rPr lang="sl-SI" sz="1200" dirty="0">
                <a:solidFill>
                  <a:schemeClr val="tx1">
                    <a:lumMod val="65000"/>
                    <a:lumOff val="35000"/>
                  </a:schemeClr>
                </a:solidFill>
                <a:latin typeface="TheSans-Plain" panose="02000503000000000000" pitchFamily="2" charset="0"/>
                <a:sym typeface="Wingdings" panose="05000000000000000000" pitchFamily="2" charset="2"/>
              </a:rPr>
              <a:t>"Never </a:t>
            </a:r>
            <a:r>
              <a:rPr lang="sl-SI" sz="1200" dirty="0" err="1">
                <a:solidFill>
                  <a:schemeClr val="tx1">
                    <a:lumMod val="65000"/>
                    <a:lumOff val="35000"/>
                  </a:schemeClr>
                </a:solidFill>
                <a:latin typeface="TheSans-Plain" panose="02000503000000000000" pitchFamily="2" charset="0"/>
                <a:sym typeface="Wingdings" panose="05000000000000000000" pitchFamily="2" charset="2"/>
              </a:rPr>
              <a:t>update</a:t>
            </a:r>
            <a:r>
              <a:rPr lang="sl-SI" sz="1200" dirty="0">
                <a:solidFill>
                  <a:schemeClr val="tx1">
                    <a:lumMod val="65000"/>
                    <a:lumOff val="35000"/>
                  </a:schemeClr>
                </a:solidFill>
                <a:latin typeface="TheSans-Plain" panose="02000503000000000000" pitchFamily="2" charset="0"/>
                <a:sym typeface="Wingdings" panose="05000000000000000000" pitchFamily="2" charset="2"/>
              </a:rPr>
              <a:t> a </a:t>
            </a:r>
            <a:r>
              <a:rPr lang="sl-SI" sz="1200" dirty="0" err="1">
                <a:solidFill>
                  <a:schemeClr val="tx1">
                    <a:lumMod val="65000"/>
                    <a:lumOff val="35000"/>
                  </a:schemeClr>
                </a:solidFill>
                <a:latin typeface="TheSans-Plain" panose="02000503000000000000" pitchFamily="2" charset="0"/>
                <a:sym typeface="Wingdings" panose="05000000000000000000" pitchFamily="2" charset="2"/>
              </a:rPr>
              <a:t>dataset</a:t>
            </a:r>
            <a:r>
              <a:rPr lang="sl-SI" sz="1200" dirty="0">
                <a:solidFill>
                  <a:schemeClr val="tx1">
                    <a:lumMod val="65000"/>
                    <a:lumOff val="35000"/>
                  </a:schemeClr>
                </a:solidFill>
                <a:latin typeface="TheSans-Plain" panose="02000503000000000000" pitchFamily="2" charset="0"/>
                <a:sym typeface="Wingdings" panose="05000000000000000000" pitchFamily="2" charset="2"/>
              </a:rPr>
              <a:t> </a:t>
            </a:r>
            <a:r>
              <a:rPr lang="sl-SI" sz="1200" dirty="0" err="1">
                <a:solidFill>
                  <a:schemeClr val="tx1">
                    <a:lumMod val="65000"/>
                    <a:lumOff val="35000"/>
                  </a:schemeClr>
                </a:solidFill>
                <a:latin typeface="TheSans-Plain" panose="02000503000000000000" pitchFamily="2" charset="0"/>
                <a:sym typeface="Wingdings" panose="05000000000000000000" pitchFamily="2" charset="2"/>
              </a:rPr>
              <a:t>that</a:t>
            </a:r>
            <a:r>
              <a:rPr lang="sl-SI" sz="1200" dirty="0">
                <a:solidFill>
                  <a:schemeClr val="tx1">
                    <a:lumMod val="65000"/>
                    <a:lumOff val="35000"/>
                  </a:schemeClr>
                </a:solidFill>
                <a:latin typeface="TheSans-Plain" panose="02000503000000000000" pitchFamily="2" charset="0"/>
                <a:sym typeface="Wingdings" panose="05000000000000000000" pitchFamily="2" charset="2"/>
              </a:rPr>
              <a:t> </a:t>
            </a:r>
            <a:r>
              <a:rPr lang="sl-SI" sz="1200" dirty="0" err="1">
                <a:solidFill>
                  <a:schemeClr val="tx1">
                    <a:lumMod val="65000"/>
                    <a:lumOff val="35000"/>
                  </a:schemeClr>
                </a:solidFill>
                <a:latin typeface="TheSans-Plain" panose="02000503000000000000" pitchFamily="2" charset="0"/>
                <a:sym typeface="Wingdings" panose="05000000000000000000" pitchFamily="2" charset="2"/>
              </a:rPr>
              <a:t>already</a:t>
            </a:r>
            <a:r>
              <a:rPr lang="sl-SI" sz="1200" dirty="0">
                <a:solidFill>
                  <a:schemeClr val="tx1">
                    <a:lumMod val="65000"/>
                    <a:lumOff val="35000"/>
                  </a:schemeClr>
                </a:solidFill>
                <a:latin typeface="TheSans-Plain" panose="02000503000000000000" pitchFamily="2" charset="0"/>
                <a:sym typeface="Wingdings" panose="05000000000000000000" pitchFamily="2" charset="2"/>
              </a:rPr>
              <a:t> </a:t>
            </a:r>
            <a:r>
              <a:rPr lang="sl-SI" sz="1200" dirty="0" err="1">
                <a:solidFill>
                  <a:schemeClr val="tx1">
                    <a:lumMod val="65000"/>
                    <a:lumOff val="35000"/>
                  </a:schemeClr>
                </a:solidFill>
                <a:latin typeface="TheSans-Plain" panose="02000503000000000000" pitchFamily="2" charset="0"/>
                <a:sym typeface="Wingdings" panose="05000000000000000000" pitchFamily="2" charset="2"/>
              </a:rPr>
              <a:t>exists</a:t>
            </a:r>
            <a:r>
              <a:rPr lang="sl-SI" sz="1200" dirty="0">
                <a:solidFill>
                  <a:schemeClr val="tx1">
                    <a:lumMod val="65000"/>
                    <a:lumOff val="35000"/>
                  </a:schemeClr>
                </a:solidFill>
                <a:latin typeface="TheSans-Plain" panose="02000503000000000000" pitchFamily="2" charset="0"/>
                <a:sym typeface="Wingdings" panose="05000000000000000000" pitchFamily="2" charset="2"/>
              </a:rPr>
              <a:t>"</a:t>
            </a:r>
          </a:p>
          <a:p>
            <a:endParaRPr lang="de-DE" sz="1200" dirty="0">
              <a:latin typeface="TheSans-Plain" panose="02000503000000000000" pitchFamily="2" charset="0"/>
            </a:endParaRPr>
          </a:p>
        </p:txBody>
      </p:sp>
      <p:pic>
        <p:nvPicPr>
          <p:cNvPr id="13" name="Grafik 5" descr="Ein Bild, das Screenshot, Straße enthält.&#10;&#10;Automatisch generierte Beschreibung">
            <a:extLst>
              <a:ext uri="{FF2B5EF4-FFF2-40B4-BE49-F238E27FC236}">
                <a16:creationId xmlns:a16="http://schemas.microsoft.com/office/drawing/2014/main" id="{20E72C79-0B65-4E15-ACAB-06CB84723F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24245" y="1176090"/>
            <a:ext cx="1456170" cy="1685231"/>
          </a:xfrm>
          <a:prstGeom prst="rect">
            <a:avLst/>
          </a:prstGeom>
        </p:spPr>
      </p:pic>
      <p:pic>
        <p:nvPicPr>
          <p:cNvPr id="14" name="Picture 13">
            <a:extLst>
              <a:ext uri="{FF2B5EF4-FFF2-40B4-BE49-F238E27FC236}">
                <a16:creationId xmlns:a16="http://schemas.microsoft.com/office/drawing/2014/main" id="{8E33BF54-2344-47C6-BBA8-77BB2D3AD8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30172" y="3232620"/>
            <a:ext cx="2714918" cy="2586683"/>
          </a:xfrm>
          <a:prstGeom prst="rect">
            <a:avLst/>
          </a:prstGeom>
        </p:spPr>
      </p:pic>
    </p:spTree>
    <p:extLst>
      <p:ext uri="{BB962C8B-B14F-4D97-AF65-F5344CB8AC3E}">
        <p14:creationId xmlns:p14="http://schemas.microsoft.com/office/powerpoint/2010/main" val="19145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1117600" y="1676400"/>
            <a:ext cx="11074400" cy="4724400"/>
          </a:xfrm>
          <a:prstGeom prst="rect">
            <a:avLst/>
          </a:prstGeom>
        </p:spPr>
        <p:txBody>
          <a:bodyPr>
            <a:normAutofit/>
          </a:bodyPr>
          <a:lstStyle/>
          <a:p>
            <a:pPr>
              <a:defRPr/>
            </a:pPr>
            <a:r>
              <a:rPr lang="sl" sz="2600" dirty="0">
                <a:latin typeface="Raleway" panose="020B0503030101060003" pitchFamily="34" charset="-18"/>
                <a:sym typeface="Wingdings" pitchFamily="2" charset="2"/>
              </a:rPr>
              <a:t>Podprti formati za uvoz:</a:t>
            </a:r>
          </a:p>
          <a:p>
            <a:pPr marL="742950" lvl="2" indent="-342900">
              <a:defRPr/>
            </a:pPr>
            <a:r>
              <a:rPr lang="sl" sz="2600" dirty="0">
                <a:latin typeface="Raleway" panose="020B0503030101060003" pitchFamily="34" charset="-18"/>
                <a:sym typeface="Wingdings" pitchFamily="2" charset="2"/>
              </a:rPr>
              <a:t>EcoSpold1</a:t>
            </a:r>
          </a:p>
          <a:p>
            <a:pPr marL="742950" lvl="2" indent="-342900">
              <a:defRPr/>
            </a:pPr>
            <a:r>
              <a:rPr lang="sl" sz="2600" dirty="0">
                <a:latin typeface="Raleway" panose="020B0503030101060003" pitchFamily="34" charset="-18"/>
                <a:sym typeface="Wingdings" pitchFamily="2" charset="2"/>
              </a:rPr>
              <a:t>ILCD </a:t>
            </a:r>
            <a:r>
              <a:rPr lang="sl" sz="2600" u="sng" dirty="0">
                <a:latin typeface="Raleway" panose="020B0503030101060003" pitchFamily="34" charset="-18"/>
                <a:sym typeface="Wingdings" pitchFamily="2" charset="2"/>
              </a:rPr>
              <a:t>(ne odpirajte!)</a:t>
            </a:r>
          </a:p>
          <a:p>
            <a:pPr marL="742950" lvl="2" indent="-342900">
              <a:defRPr/>
            </a:pPr>
            <a:r>
              <a:rPr lang="sl" sz="2600" dirty="0">
                <a:latin typeface="Raleway" panose="020B0503030101060003" pitchFamily="34" charset="-18"/>
                <a:sym typeface="Wingdings" pitchFamily="2" charset="2"/>
              </a:rPr>
              <a:t>Excel</a:t>
            </a:r>
          </a:p>
          <a:p>
            <a:pPr marL="742950" lvl="2" indent="-342900">
              <a:defRPr/>
            </a:pPr>
            <a:r>
              <a:rPr lang="sl" sz="2600" dirty="0" err="1">
                <a:latin typeface="Raleway" panose="020B0503030101060003" pitchFamily="34" charset="-18"/>
                <a:sym typeface="Wingdings" pitchFamily="2" charset="2"/>
              </a:rPr>
              <a:t>SimaPro </a:t>
            </a:r>
            <a:r>
              <a:rPr lang="sl" sz="2600" dirty="0">
                <a:latin typeface="Raleway" panose="020B0503030101060003" pitchFamily="34" charset="-18"/>
                <a:sym typeface="Wingdings" pitchFamily="2" charset="2"/>
              </a:rPr>
              <a:t>CSV</a:t>
            </a:r>
          </a:p>
          <a:p>
            <a:pPr marL="742950" lvl="2" indent="-342900">
              <a:defRPr/>
            </a:pPr>
            <a:r>
              <a:rPr lang="sl" sz="2600" dirty="0" err="1">
                <a:latin typeface="Raleway" panose="020B0503030101060003" pitchFamily="34" charset="-18"/>
                <a:sym typeface="Wingdings" pitchFamily="2" charset="2"/>
              </a:rPr>
              <a:t>Zolca</a:t>
            </a:r>
            <a:endParaRPr lang="es-ES" sz="2600" dirty="0">
              <a:latin typeface="Raleway" panose="020B0503030101060003" pitchFamily="34" charset="-18"/>
              <a:sym typeface="Wingdings" pitchFamily="2" charset="2"/>
            </a:endParaRPr>
          </a:p>
          <a:p>
            <a:pPr marL="742950" lvl="2" indent="-342900">
              <a:defRPr/>
            </a:pPr>
            <a:r>
              <a:rPr lang="sl" sz="2600" dirty="0">
                <a:latin typeface="Raleway" panose="020B0503030101060003" pitchFamily="34" charset="-18"/>
                <a:sym typeface="Wingdings" pitchFamily="2" charset="2"/>
              </a:rPr>
              <a:t>JSON-LD </a:t>
            </a:r>
            <a:r>
              <a:rPr lang="sl" sz="2600" u="sng" dirty="0">
                <a:latin typeface="Raleway" panose="020B0503030101060003" pitchFamily="34" charset="-18"/>
                <a:sym typeface="Wingdings" pitchFamily="2" charset="2"/>
              </a:rPr>
              <a:t>(ne odpakirajte!)</a:t>
            </a:r>
          </a:p>
          <a:p>
            <a:pPr>
              <a:defRPr/>
            </a:pPr>
            <a:r>
              <a:rPr lang="sl" sz="2600" dirty="0">
                <a:latin typeface="Raleway" panose="020B0503030101060003" pitchFamily="34" charset="-18"/>
                <a:sym typeface="Wingdings" pitchFamily="2" charset="2"/>
              </a:rPr>
              <a:t>Možna je uporaba več kot ene baze podatkov; baze podatkov so neodvisne ena od druge in samo ena baza podatkov je hkrati "aktivna", vse ostale so "deaktivirane"</a:t>
            </a:r>
          </a:p>
        </p:txBody>
      </p:sp>
      <p:sp>
        <p:nvSpPr>
          <p:cNvPr id="2" name="Title 1"/>
          <p:cNvSpPr>
            <a:spLocks noGrp="1"/>
          </p:cNvSpPr>
          <p:nvPr>
            <p:ph type="title" idx="4294967295"/>
          </p:nvPr>
        </p:nvSpPr>
        <p:spPr>
          <a:xfrm>
            <a:off x="0" y="274638"/>
            <a:ext cx="10972800" cy="1143000"/>
          </a:xfrm>
          <a:prstGeom prst="rect">
            <a:avLst/>
          </a:prstGeom>
        </p:spPr>
        <p:txBody>
          <a:bodyPr>
            <a:normAutofit/>
          </a:bodyPr>
          <a:lstStyle/>
          <a:p>
            <a:r>
              <a:rPr lang="sl" dirty="0">
                <a:solidFill>
                  <a:srgbClr val="00B1F1"/>
                </a:solidFill>
              </a:rPr>
              <a:t>Podprti formati podatkov </a:t>
            </a:r>
            <a:r>
              <a:rPr lang="sl" dirty="0">
                <a:solidFill>
                  <a:srgbClr val="800080"/>
                </a:solidFill>
              </a:rPr>
              <a:t>v openLCA</a:t>
            </a:r>
            <a:endParaRPr lang="en-GB" dirty="0">
              <a:solidFill>
                <a:srgbClr val="800080"/>
              </a:solidFill>
            </a:endParaRPr>
          </a:p>
        </p:txBody>
      </p:sp>
    </p:spTree>
    <p:extLst>
      <p:ext uri="{BB962C8B-B14F-4D97-AF65-F5344CB8AC3E}">
        <p14:creationId xmlns:p14="http://schemas.microsoft.com/office/powerpoint/2010/main" val="34475143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3357A-C95E-96AB-142E-1351940E7F6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678799" y="1600200"/>
            <a:ext cx="6120280" cy="3276600"/>
          </a:xfrm>
          <a:prstGeom prst="rect">
            <a:avLst/>
          </a:prstGeom>
          <a:effectLst>
            <a:reflection blurRad="6350" stA="50000" endA="300" endPos="55000" dir="5400000" sy="-100000" algn="bl" rotWithShape="0"/>
          </a:effectLst>
          <a:scene3d>
            <a:camera prst="perspectiveHeroicExtremeLeftFacing"/>
            <a:lightRig rig="threePt" dir="t"/>
          </a:scene3d>
        </p:spPr>
      </p:pic>
      <p:sp>
        <p:nvSpPr>
          <p:cNvPr id="6" name="Abgerundetes Rechteck 5"/>
          <p:cNvSpPr/>
          <p:nvPr/>
        </p:nvSpPr>
        <p:spPr>
          <a:xfrm>
            <a:off x="2024064" y="2743200"/>
            <a:ext cx="4714875" cy="1328738"/>
          </a:xfrm>
          <a:prstGeom prst="roundRect">
            <a:avLst>
              <a:gd name="adj" fmla="val 6287"/>
            </a:avLst>
          </a:prstGeom>
          <a:solidFill>
            <a:srgbClr val="12598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3600" dirty="0">
                <a:solidFill>
                  <a:schemeClr val="bg1"/>
                </a:solidFill>
                <a:latin typeface="Raleway" panose="020B0503030101060003" pitchFamily="34" charset="-18"/>
              </a:rPr>
              <a:t>Elementi v bazi podatkov</a:t>
            </a:r>
            <a:endParaRPr lang="de-DE" sz="3600" dirty="0">
              <a:solidFill>
                <a:schemeClr val="bg1"/>
              </a:solidFill>
              <a:latin typeface="Raleway" panose="020B0503030101060003" pitchFamily="34" charset="-18"/>
            </a:endParaRPr>
          </a:p>
        </p:txBody>
      </p:sp>
      <p:sp>
        <p:nvSpPr>
          <p:cNvPr id="2" name="Textfeld 1"/>
          <p:cNvSpPr txBox="1"/>
          <p:nvPr/>
        </p:nvSpPr>
        <p:spPr>
          <a:xfrm>
            <a:off x="1846385" y="5470769"/>
            <a:ext cx="184666" cy="369332"/>
          </a:xfrm>
          <a:prstGeom prst="rect">
            <a:avLst/>
          </a:prstGeom>
          <a:noFill/>
        </p:spPr>
        <p:txBody>
          <a:bodyPr wrap="none" rtlCol="0">
            <a:spAutoFit/>
          </a:bodyPr>
          <a:lstStyle/>
          <a:p>
            <a:endParaRPr lang="de-DE" dirty="0">
              <a:latin typeface="Raleway" panose="020B0503030101060003" pitchFamily="34" charset="-18"/>
            </a:endParaRPr>
          </a:p>
        </p:txBody>
      </p:sp>
    </p:spTree>
    <p:extLst>
      <p:ext uri="{BB962C8B-B14F-4D97-AF65-F5344CB8AC3E}">
        <p14:creationId xmlns:p14="http://schemas.microsoft.com/office/powerpoint/2010/main" val="38022573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a:prstGeom prst="rect">
            <a:avLst/>
          </a:prstGeom>
        </p:spPr>
        <p:txBody>
          <a:bodyPr>
            <a:normAutofit/>
          </a:bodyPr>
          <a:lstStyle/>
          <a:p>
            <a:pPr lvl="0"/>
            <a:r>
              <a:rPr lang="sl" dirty="0"/>
              <a:t>Struktura elementov v openLCA</a:t>
            </a:r>
            <a:endParaRPr lang="en-GB" dirty="0"/>
          </a:p>
        </p:txBody>
      </p:sp>
      <p:sp>
        <p:nvSpPr>
          <p:cNvPr id="5" name="Abgerundetes Rechteck 4"/>
          <p:cNvSpPr/>
          <p:nvPr/>
        </p:nvSpPr>
        <p:spPr>
          <a:xfrm>
            <a:off x="2209800" y="1676400"/>
            <a:ext cx="1524000" cy="685800"/>
          </a:xfrm>
          <a:prstGeom prst="roundRect">
            <a:avLst>
              <a:gd name="adj" fmla="val 6287"/>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b="1" dirty="0">
                <a:solidFill>
                  <a:schemeClr val="bg1"/>
                </a:solidFill>
                <a:latin typeface="Raleway" panose="020B0503030101060003" pitchFamily="34" charset="-18"/>
              </a:rPr>
              <a:t>Projekt</a:t>
            </a:r>
            <a:endParaRPr lang="de-DE" b="1" dirty="0">
              <a:solidFill>
                <a:schemeClr val="bg1"/>
              </a:solidFill>
              <a:latin typeface="Raleway" panose="020B0503030101060003" pitchFamily="34" charset="-18"/>
            </a:endParaRPr>
          </a:p>
        </p:txBody>
      </p:sp>
      <p:sp>
        <p:nvSpPr>
          <p:cNvPr id="6" name="Abgerundetes Rechteck 5"/>
          <p:cNvSpPr/>
          <p:nvPr/>
        </p:nvSpPr>
        <p:spPr>
          <a:xfrm>
            <a:off x="2209800" y="2692400"/>
            <a:ext cx="1524000" cy="685800"/>
          </a:xfrm>
          <a:prstGeom prst="roundRect">
            <a:avLst>
              <a:gd name="adj" fmla="val 6287"/>
            </a:avLst>
          </a:prstGeom>
          <a:solidFill>
            <a:srgbClr val="006F9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b="1" dirty="0">
                <a:solidFill>
                  <a:schemeClr val="bg1"/>
                </a:solidFill>
                <a:latin typeface="Raleway" panose="020B0503030101060003" pitchFamily="34" charset="-18"/>
              </a:rPr>
              <a:t>Produktni sistem</a:t>
            </a:r>
            <a:endParaRPr lang="de-DE" b="1" dirty="0">
              <a:solidFill>
                <a:schemeClr val="bg1"/>
              </a:solidFill>
              <a:latin typeface="Raleway" panose="020B0503030101060003" pitchFamily="34" charset="-18"/>
            </a:endParaRPr>
          </a:p>
        </p:txBody>
      </p:sp>
      <p:sp>
        <p:nvSpPr>
          <p:cNvPr id="7" name="Abgerundetes Rechteck 6"/>
          <p:cNvSpPr/>
          <p:nvPr/>
        </p:nvSpPr>
        <p:spPr>
          <a:xfrm>
            <a:off x="6324600" y="4724400"/>
            <a:ext cx="1524000" cy="685800"/>
          </a:xfrm>
          <a:prstGeom prst="roundRect">
            <a:avLst>
              <a:gd name="adj" fmla="val 6287"/>
            </a:avLst>
          </a:prstGeom>
          <a:solidFill>
            <a:srgbClr val="874C3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b="1" dirty="0">
                <a:solidFill>
                  <a:schemeClr val="bg1"/>
                </a:solidFill>
                <a:latin typeface="Raleway" panose="020B0503030101060003" pitchFamily="34" charset="-18"/>
              </a:rPr>
              <a:t>Lastnosti toka</a:t>
            </a:r>
            <a:endParaRPr lang="de-DE" b="1" dirty="0">
              <a:solidFill>
                <a:schemeClr val="bg1"/>
              </a:solidFill>
              <a:latin typeface="Raleway" panose="020B0503030101060003" pitchFamily="34" charset="-18"/>
            </a:endParaRPr>
          </a:p>
        </p:txBody>
      </p:sp>
      <p:sp>
        <p:nvSpPr>
          <p:cNvPr id="8" name="Abgerundetes Rechteck 7"/>
          <p:cNvSpPr/>
          <p:nvPr/>
        </p:nvSpPr>
        <p:spPr>
          <a:xfrm>
            <a:off x="2209800" y="4724400"/>
            <a:ext cx="1524000" cy="685800"/>
          </a:xfrm>
          <a:prstGeom prst="roundRect">
            <a:avLst>
              <a:gd name="adj" fmla="val 6287"/>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b="1" dirty="0">
                <a:solidFill>
                  <a:schemeClr val="bg1"/>
                </a:solidFill>
                <a:latin typeface="Raleway" panose="020B0503030101060003" pitchFamily="34" charset="-18"/>
              </a:rPr>
              <a:t>metoda LCIA</a:t>
            </a:r>
            <a:endParaRPr lang="de-DE" b="1" dirty="0">
              <a:solidFill>
                <a:schemeClr val="bg1"/>
              </a:solidFill>
              <a:latin typeface="Raleway" panose="020B0503030101060003" pitchFamily="34" charset="-18"/>
            </a:endParaRPr>
          </a:p>
        </p:txBody>
      </p:sp>
      <p:sp>
        <p:nvSpPr>
          <p:cNvPr id="9" name="Abgerundetes Rechteck 8"/>
          <p:cNvSpPr/>
          <p:nvPr/>
        </p:nvSpPr>
        <p:spPr>
          <a:xfrm>
            <a:off x="4343400" y="4724400"/>
            <a:ext cx="1524000" cy="685800"/>
          </a:xfrm>
          <a:prstGeom prst="roundRect">
            <a:avLst>
              <a:gd name="adj" fmla="val 6287"/>
            </a:avLst>
          </a:prstGeom>
          <a:solidFill>
            <a:srgbClr val="AB794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b="1" dirty="0">
                <a:solidFill>
                  <a:schemeClr val="bg1"/>
                </a:solidFill>
                <a:latin typeface="Raleway" panose="020B0503030101060003" pitchFamily="34" charset="-18"/>
              </a:rPr>
              <a:t>Tok</a:t>
            </a:r>
            <a:endParaRPr lang="de-DE" b="1" dirty="0">
              <a:solidFill>
                <a:schemeClr val="bg1"/>
              </a:solidFill>
              <a:latin typeface="Raleway" panose="020B0503030101060003" pitchFamily="34" charset="-18"/>
            </a:endParaRPr>
          </a:p>
        </p:txBody>
      </p:sp>
      <p:sp>
        <p:nvSpPr>
          <p:cNvPr id="10" name="Abgerundetes Rechteck 9"/>
          <p:cNvSpPr/>
          <p:nvPr/>
        </p:nvSpPr>
        <p:spPr>
          <a:xfrm>
            <a:off x="2209800" y="3708400"/>
            <a:ext cx="1524000" cy="685800"/>
          </a:xfrm>
          <a:prstGeom prst="roundRect">
            <a:avLst>
              <a:gd name="adj" fmla="val 6287"/>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b="1" dirty="0">
                <a:solidFill>
                  <a:schemeClr val="bg1"/>
                </a:solidFill>
                <a:latin typeface="Raleway" panose="020B0503030101060003" pitchFamily="34" charset="-18"/>
              </a:rPr>
              <a:t>Proces</a:t>
            </a:r>
            <a:endParaRPr lang="de-DE" b="1" dirty="0">
              <a:solidFill>
                <a:schemeClr val="bg1"/>
              </a:solidFill>
              <a:latin typeface="Raleway" panose="020B0503030101060003" pitchFamily="34" charset="-18"/>
            </a:endParaRPr>
          </a:p>
        </p:txBody>
      </p:sp>
      <p:sp>
        <p:nvSpPr>
          <p:cNvPr id="11" name="Abgerundetes Rechteck 10"/>
          <p:cNvSpPr/>
          <p:nvPr/>
        </p:nvSpPr>
        <p:spPr>
          <a:xfrm>
            <a:off x="4343400" y="3689099"/>
            <a:ext cx="1524000" cy="685800"/>
          </a:xfrm>
          <a:prstGeom prst="roundRect">
            <a:avLst>
              <a:gd name="adj" fmla="val 6287"/>
            </a:avLst>
          </a:prstGeom>
          <a:solidFill>
            <a:schemeClr val="accent1">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b="1" dirty="0">
                <a:solidFill>
                  <a:schemeClr val="bg1"/>
                </a:solidFill>
                <a:latin typeface="Raleway" panose="020B0503030101060003" pitchFamily="34" charset="-18"/>
              </a:rPr>
              <a:t>Viri</a:t>
            </a:r>
            <a:endParaRPr lang="de-DE" b="1" dirty="0">
              <a:solidFill>
                <a:schemeClr val="bg1"/>
              </a:solidFill>
              <a:latin typeface="Raleway" panose="020B0503030101060003" pitchFamily="34" charset="-18"/>
            </a:endParaRPr>
          </a:p>
        </p:txBody>
      </p:sp>
      <p:sp>
        <p:nvSpPr>
          <p:cNvPr id="12" name="Abgerundetes Rechteck 11"/>
          <p:cNvSpPr/>
          <p:nvPr/>
        </p:nvSpPr>
        <p:spPr>
          <a:xfrm>
            <a:off x="8229600" y="4724400"/>
            <a:ext cx="1524000" cy="685800"/>
          </a:xfrm>
          <a:prstGeom prst="roundRect">
            <a:avLst>
              <a:gd name="adj" fmla="val 6287"/>
            </a:avLst>
          </a:prstGeom>
          <a:solidFill>
            <a:schemeClr val="accent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b="1" dirty="0">
                <a:solidFill>
                  <a:schemeClr val="bg1"/>
                </a:solidFill>
                <a:latin typeface="Raleway" panose="020B0503030101060003" pitchFamily="34" charset="-18"/>
              </a:rPr>
              <a:t>Skupine enot</a:t>
            </a:r>
            <a:endParaRPr lang="de-DE" b="1" dirty="0">
              <a:solidFill>
                <a:schemeClr val="bg1"/>
              </a:solidFill>
              <a:latin typeface="Raleway" panose="020B0503030101060003" pitchFamily="34" charset="-18"/>
            </a:endParaRPr>
          </a:p>
        </p:txBody>
      </p:sp>
      <p:sp>
        <p:nvSpPr>
          <p:cNvPr id="13" name="Abgerundetes Rechteck 12"/>
          <p:cNvSpPr/>
          <p:nvPr/>
        </p:nvSpPr>
        <p:spPr>
          <a:xfrm>
            <a:off x="4343400" y="2673099"/>
            <a:ext cx="1524000" cy="685800"/>
          </a:xfrm>
          <a:prstGeom prst="roundRect">
            <a:avLst>
              <a:gd name="adj" fmla="val 6287"/>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b="1" dirty="0">
                <a:solidFill>
                  <a:schemeClr val="bg1"/>
                </a:solidFill>
                <a:latin typeface="Raleway" panose="020B0503030101060003" pitchFamily="34" charset="-18"/>
              </a:rPr>
              <a:t>Akterji</a:t>
            </a:r>
            <a:endParaRPr lang="de-DE" b="1" dirty="0">
              <a:solidFill>
                <a:schemeClr val="bg1"/>
              </a:solidFill>
              <a:latin typeface="Raleway" panose="020B0503030101060003" pitchFamily="34" charset="-18"/>
            </a:endParaRPr>
          </a:p>
        </p:txBody>
      </p:sp>
      <p:cxnSp>
        <p:nvCxnSpPr>
          <p:cNvPr id="18" name="Gerade Verbindung mit Pfeil 17"/>
          <p:cNvCxnSpPr>
            <a:stCxn id="6" idx="0"/>
            <a:endCxn id="5" idx="2"/>
          </p:cNvCxnSpPr>
          <p:nvPr/>
        </p:nvCxnSpPr>
        <p:spPr>
          <a:xfrm flipV="1">
            <a:off x="2971800" y="2362200"/>
            <a:ext cx="0" cy="33020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stCxn id="10" idx="0"/>
            <a:endCxn id="6" idx="2"/>
          </p:cNvCxnSpPr>
          <p:nvPr/>
        </p:nvCxnSpPr>
        <p:spPr>
          <a:xfrm flipV="1">
            <a:off x="2971800" y="3378200"/>
            <a:ext cx="0" cy="33020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a:stCxn id="11" idx="1"/>
            <a:endCxn id="10" idx="3"/>
          </p:cNvCxnSpPr>
          <p:nvPr/>
        </p:nvCxnSpPr>
        <p:spPr>
          <a:xfrm flipH="1">
            <a:off x="3733800" y="4032000"/>
            <a:ext cx="609600" cy="19301"/>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a:cxnSpLocks/>
            <a:stCxn id="13" idx="1"/>
          </p:cNvCxnSpPr>
          <p:nvPr/>
        </p:nvCxnSpPr>
        <p:spPr>
          <a:xfrm flipH="1">
            <a:off x="3752850" y="3015999"/>
            <a:ext cx="590550" cy="857503"/>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a:stCxn id="9" idx="1"/>
            <a:endCxn id="8" idx="3"/>
          </p:cNvCxnSpPr>
          <p:nvPr/>
        </p:nvCxnSpPr>
        <p:spPr>
          <a:xfrm flipH="1">
            <a:off x="3733800" y="5067300"/>
            <a:ext cx="60960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a:cxnSpLocks/>
          </p:cNvCxnSpPr>
          <p:nvPr/>
        </p:nvCxnSpPr>
        <p:spPr>
          <a:xfrm flipH="1" flipV="1">
            <a:off x="3733800" y="4209799"/>
            <a:ext cx="609600" cy="527301"/>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a:stCxn id="7" idx="1"/>
            <a:endCxn id="9" idx="3"/>
          </p:cNvCxnSpPr>
          <p:nvPr/>
        </p:nvCxnSpPr>
        <p:spPr>
          <a:xfrm flipH="1">
            <a:off x="5867400" y="5067300"/>
            <a:ext cx="45720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a:stCxn id="12" idx="1"/>
            <a:endCxn id="7" idx="3"/>
          </p:cNvCxnSpPr>
          <p:nvPr/>
        </p:nvCxnSpPr>
        <p:spPr>
          <a:xfrm flipH="1">
            <a:off x="7848600" y="5067300"/>
            <a:ext cx="38100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feld 32"/>
          <p:cNvSpPr txBox="1"/>
          <p:nvPr/>
        </p:nvSpPr>
        <p:spPr>
          <a:xfrm>
            <a:off x="6629400" y="2100371"/>
            <a:ext cx="3067048" cy="1569660"/>
          </a:xfrm>
          <a:prstGeom prst="rect">
            <a:avLst/>
          </a:prstGeom>
          <a:noFill/>
        </p:spPr>
        <p:txBody>
          <a:bodyPr wrap="square" rtlCol="0">
            <a:spAutoFit/>
          </a:bodyPr>
          <a:lstStyle/>
          <a:p>
            <a:r>
              <a:rPr lang="sl" sz="2400" dirty="0">
                <a:solidFill>
                  <a:schemeClr val="tx1">
                    <a:lumMod val="65000"/>
                    <a:lumOff val="35000"/>
                  </a:schemeClr>
                </a:solidFill>
                <a:latin typeface="Raleway" panose="020B0503030101060003" pitchFamily="34" charset="-18"/>
              </a:rPr>
              <a:t>Smer puščice predstavlja smer, v katero tečejo informacije</a:t>
            </a:r>
          </a:p>
        </p:txBody>
      </p:sp>
    </p:spTree>
    <p:extLst>
      <p:ext uri="{BB962C8B-B14F-4D97-AF65-F5344CB8AC3E}">
        <p14:creationId xmlns:p14="http://schemas.microsoft.com/office/powerpoint/2010/main" val="34144698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C8C50C-0A17-4AEC-B7D5-C8A69D5C9ED7}"/>
              </a:ext>
            </a:extLst>
          </p:cNvPr>
          <p:cNvPicPr>
            <a:picLocks noChangeAspect="1"/>
          </p:cNvPicPr>
          <p:nvPr/>
        </p:nvPicPr>
        <p:blipFill>
          <a:blip r:embed="rId3"/>
          <a:stretch>
            <a:fillRect/>
          </a:stretch>
        </p:blipFill>
        <p:spPr>
          <a:xfrm>
            <a:off x="1742420" y="2884492"/>
            <a:ext cx="2902387" cy="1401580"/>
          </a:xfrm>
          <a:prstGeom prst="rect">
            <a:avLst/>
          </a:prstGeom>
        </p:spPr>
      </p:pic>
      <p:sp>
        <p:nvSpPr>
          <p:cNvPr id="34" name="Textfeld 33"/>
          <p:cNvSpPr txBox="1"/>
          <p:nvPr/>
        </p:nvSpPr>
        <p:spPr>
          <a:xfrm>
            <a:off x="6096000" y="2478046"/>
            <a:ext cx="4297680" cy="1569660"/>
          </a:xfrm>
          <a:prstGeom prst="rect">
            <a:avLst/>
          </a:prstGeom>
          <a:noFill/>
        </p:spPr>
        <p:txBody>
          <a:bodyPr wrap="square" rtlCol="0">
            <a:spAutoFit/>
          </a:bodyPr>
          <a:lstStyle/>
          <a:p>
            <a:r>
              <a:rPr lang="sl" sz="2400" dirty="0">
                <a:solidFill>
                  <a:srgbClr val="00B1F1"/>
                </a:solidFill>
                <a:latin typeface="Raleway" panose="020B0503030101060003" pitchFamily="34" charset="-18"/>
              </a:rPr>
              <a:t>Sistemi izdelkov</a:t>
            </a:r>
            <a:r>
              <a:rPr lang="sl" sz="2400" dirty="0">
                <a:solidFill>
                  <a:schemeClr val="tx1">
                    <a:lumMod val="65000"/>
                    <a:lumOff val="35000"/>
                  </a:schemeClr>
                </a:solidFill>
                <a:latin typeface="Raleway" panose="020B0503030101060003" pitchFamily="34" charset="-18"/>
              </a:rPr>
              <a:t>: procesna omrežja (potrebna za izračun rezultatov popisa in oceno učinka)</a:t>
            </a:r>
          </a:p>
        </p:txBody>
      </p:sp>
      <p:sp>
        <p:nvSpPr>
          <p:cNvPr id="38" name="Textfeld 37"/>
          <p:cNvSpPr txBox="1"/>
          <p:nvPr/>
        </p:nvSpPr>
        <p:spPr>
          <a:xfrm>
            <a:off x="6096000" y="5505272"/>
            <a:ext cx="4297680" cy="1200329"/>
          </a:xfrm>
          <a:prstGeom prst="rect">
            <a:avLst/>
          </a:prstGeom>
          <a:noFill/>
        </p:spPr>
        <p:txBody>
          <a:bodyPr wrap="square" rtlCol="0">
            <a:spAutoFit/>
          </a:bodyPr>
          <a:lstStyle/>
          <a:p>
            <a:r>
              <a:rPr lang="sl" sz="2400" dirty="0">
                <a:solidFill>
                  <a:srgbClr val="00B1F1"/>
                </a:solidFill>
                <a:latin typeface="Raleway" panose="020B0503030101060003" pitchFamily="34" charset="-18"/>
              </a:rPr>
              <a:t>tokovi</a:t>
            </a:r>
            <a:r>
              <a:rPr lang="sl" sz="2400" dirty="0">
                <a:solidFill>
                  <a:schemeClr val="tx1">
                    <a:lumMod val="65000"/>
                    <a:lumOff val="35000"/>
                  </a:schemeClr>
                </a:solidFill>
                <a:latin typeface="Raleway" panose="020B0503030101060003" pitchFamily="34" charset="-18"/>
              </a:rPr>
              <a:t>:</a:t>
            </a:r>
            <a:r>
              <a:rPr lang="sl" sz="2400" dirty="0">
                <a:solidFill>
                  <a:srgbClr val="800080"/>
                </a:solidFill>
                <a:latin typeface="Raleway" panose="020B0503030101060003" pitchFamily="34" charset="-18"/>
              </a:rPr>
              <a:t> </a:t>
            </a:r>
            <a:r>
              <a:rPr lang="sl" sz="2400" dirty="0">
                <a:solidFill>
                  <a:schemeClr val="tx1">
                    <a:lumMod val="65000"/>
                    <a:lumOff val="35000"/>
                  </a:schemeClr>
                </a:solidFill>
                <a:latin typeface="Raleway" panose="020B0503030101060003" pitchFamily="34" charset="-18"/>
              </a:rPr>
              <a:t>Tok izdelkov in materialov ter elementarni tokovi</a:t>
            </a:r>
          </a:p>
        </p:txBody>
      </p:sp>
      <p:sp>
        <p:nvSpPr>
          <p:cNvPr id="40" name="Textfeld 39"/>
          <p:cNvSpPr txBox="1"/>
          <p:nvPr/>
        </p:nvSpPr>
        <p:spPr>
          <a:xfrm>
            <a:off x="6096000" y="4286072"/>
            <a:ext cx="4297680" cy="1200329"/>
          </a:xfrm>
          <a:prstGeom prst="rect">
            <a:avLst/>
          </a:prstGeom>
          <a:noFill/>
        </p:spPr>
        <p:txBody>
          <a:bodyPr wrap="square" rtlCol="0">
            <a:spAutoFit/>
          </a:bodyPr>
          <a:lstStyle/>
          <a:p>
            <a:r>
              <a:rPr lang="sl" sz="2400" dirty="0">
                <a:solidFill>
                  <a:srgbClr val="00B1F1"/>
                </a:solidFill>
                <a:latin typeface="Raleway" panose="020B0503030101060003" pitchFamily="34" charset="-18"/>
              </a:rPr>
              <a:t>Procesi</a:t>
            </a:r>
            <a:r>
              <a:rPr lang="sl" sz="2400" dirty="0">
                <a:solidFill>
                  <a:schemeClr val="tx1">
                    <a:lumMod val="65000"/>
                    <a:lumOff val="35000"/>
                  </a:schemeClr>
                </a:solidFill>
                <a:latin typeface="Raleway" panose="020B0503030101060003" pitchFamily="34" charset="-18"/>
              </a:rPr>
              <a:t>: Proizvodnja ali modifikacija materialov/izdelkov</a:t>
            </a:r>
            <a:endParaRPr lang="en-US" sz="2400" dirty="0">
              <a:solidFill>
                <a:srgbClr val="FF0000"/>
              </a:solidFill>
              <a:latin typeface="Raleway" panose="020B0503030101060003" pitchFamily="34" charset="-18"/>
            </a:endParaRPr>
          </a:p>
        </p:txBody>
      </p:sp>
      <p:sp>
        <p:nvSpPr>
          <p:cNvPr id="41" name="Textfeld 40"/>
          <p:cNvSpPr txBox="1"/>
          <p:nvPr/>
        </p:nvSpPr>
        <p:spPr>
          <a:xfrm>
            <a:off x="6096000" y="1371601"/>
            <a:ext cx="4297680" cy="830997"/>
          </a:xfrm>
          <a:prstGeom prst="rect">
            <a:avLst/>
          </a:prstGeom>
          <a:noFill/>
        </p:spPr>
        <p:txBody>
          <a:bodyPr wrap="square" rtlCol="0">
            <a:spAutoFit/>
          </a:bodyPr>
          <a:lstStyle/>
          <a:p>
            <a:r>
              <a:rPr lang="sl" sz="2400" dirty="0">
                <a:solidFill>
                  <a:srgbClr val="00B1F1"/>
                </a:solidFill>
                <a:latin typeface="Raleway" panose="020B0503030101060003" pitchFamily="34" charset="-18"/>
              </a:rPr>
              <a:t>Projekti</a:t>
            </a:r>
            <a:r>
              <a:rPr lang="sl" sz="2400" dirty="0">
                <a:solidFill>
                  <a:schemeClr val="tx1">
                    <a:lumMod val="65000"/>
                    <a:lumOff val="35000"/>
                  </a:schemeClr>
                </a:solidFill>
                <a:latin typeface="Raleway" panose="020B0503030101060003" pitchFamily="34" charset="-18"/>
              </a:rPr>
              <a:t>: primerjava številnih proizvodnih sistemov</a:t>
            </a:r>
          </a:p>
        </p:txBody>
      </p:sp>
      <p:cxnSp>
        <p:nvCxnSpPr>
          <p:cNvPr id="42" name="Gerade Verbindung mit Pfeil 41"/>
          <p:cNvCxnSpPr>
            <a:cxnSpLocks/>
            <a:endCxn id="41" idx="1"/>
          </p:cNvCxnSpPr>
          <p:nvPr/>
        </p:nvCxnSpPr>
        <p:spPr>
          <a:xfrm flipV="1">
            <a:off x="3352800" y="1787099"/>
            <a:ext cx="2743200" cy="1570090"/>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Gerade Verbindung mit Pfeil 43"/>
          <p:cNvCxnSpPr>
            <a:cxnSpLocks/>
            <a:endCxn id="34" idx="1"/>
          </p:cNvCxnSpPr>
          <p:nvPr/>
        </p:nvCxnSpPr>
        <p:spPr>
          <a:xfrm flipV="1">
            <a:off x="4038600" y="3262876"/>
            <a:ext cx="2057400" cy="369762"/>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a:cxnSpLocks/>
          </p:cNvCxnSpPr>
          <p:nvPr/>
        </p:nvCxnSpPr>
        <p:spPr>
          <a:xfrm>
            <a:off x="3429000" y="3892982"/>
            <a:ext cx="2590800" cy="957530"/>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a:cxnSpLocks/>
            <a:endCxn id="38" idx="1"/>
          </p:cNvCxnSpPr>
          <p:nvPr/>
        </p:nvCxnSpPr>
        <p:spPr>
          <a:xfrm>
            <a:off x="3228704" y="4245430"/>
            <a:ext cx="2867297" cy="1860007"/>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idx="4294967295"/>
          </p:nvPr>
        </p:nvSpPr>
        <p:spPr>
          <a:xfrm>
            <a:off x="0" y="274638"/>
            <a:ext cx="10972800" cy="1143000"/>
          </a:xfrm>
          <a:prstGeom prst="rect">
            <a:avLst/>
          </a:prstGeom>
        </p:spPr>
        <p:txBody>
          <a:bodyPr/>
          <a:lstStyle/>
          <a:p>
            <a:r>
              <a:rPr lang="sl" dirty="0" err="1">
                <a:latin typeface="Raleway Black" panose="020B0A03030101060003" pitchFamily="34" charset="-18"/>
              </a:rPr>
              <a:t>Baza podatkov</a:t>
            </a:r>
            <a:r>
              <a:rPr lang="sl" dirty="0">
                <a:latin typeface="Raleway Black" panose="020B0A03030101060003" pitchFamily="34" charset="-18"/>
              </a:rPr>
              <a:t> </a:t>
            </a:r>
            <a:r>
              <a:rPr lang="sl" dirty="0" err="1">
                <a:latin typeface="Raleway Black" panose="020B0A03030101060003" pitchFamily="34" charset="-18"/>
              </a:rPr>
              <a:t>elementi </a:t>
            </a:r>
            <a:r>
              <a:rPr lang="sl" dirty="0">
                <a:latin typeface="Raleway Black" panose="020B0A03030101060003" pitchFamily="34" charset="-18"/>
              </a:rPr>
              <a:t>(I)</a:t>
            </a:r>
            <a:endParaRPr lang="en-GB" dirty="0">
              <a:latin typeface="Raleway Black" panose="020B0A03030101060003" pitchFamily="34" charset="-18"/>
            </a:endParaRPr>
          </a:p>
        </p:txBody>
      </p:sp>
    </p:spTree>
    <p:extLst>
      <p:ext uri="{BB962C8B-B14F-4D97-AF65-F5344CB8AC3E}">
        <p14:creationId xmlns:p14="http://schemas.microsoft.com/office/powerpoint/2010/main" val="11572434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09203-06FE-40C9-80C5-0C80417A7829}"/>
              </a:ext>
            </a:extLst>
          </p:cNvPr>
          <p:cNvPicPr>
            <a:picLocks noChangeAspect="1"/>
          </p:cNvPicPr>
          <p:nvPr/>
        </p:nvPicPr>
        <p:blipFill>
          <a:blip r:embed="rId3"/>
          <a:stretch>
            <a:fillRect/>
          </a:stretch>
        </p:blipFill>
        <p:spPr>
          <a:xfrm>
            <a:off x="609399" y="1993925"/>
            <a:ext cx="2847975" cy="3057525"/>
          </a:xfrm>
          <a:prstGeom prst="rect">
            <a:avLst/>
          </a:prstGeom>
        </p:spPr>
      </p:pic>
      <p:sp>
        <p:nvSpPr>
          <p:cNvPr id="34" name="Textfeld 33"/>
          <p:cNvSpPr txBox="1"/>
          <p:nvPr/>
        </p:nvSpPr>
        <p:spPr>
          <a:xfrm>
            <a:off x="5569870" y="4589761"/>
            <a:ext cx="6095999" cy="1077218"/>
          </a:xfrm>
          <a:prstGeom prst="rect">
            <a:avLst/>
          </a:prstGeom>
          <a:noFill/>
        </p:spPr>
        <p:txBody>
          <a:bodyPr wrap="square" rtlCol="0">
            <a:spAutoFit/>
          </a:bodyPr>
          <a:lstStyle/>
          <a:p>
            <a:r>
              <a:rPr lang="sl" sz="1600" dirty="0">
                <a:solidFill>
                  <a:srgbClr val="00B1F1"/>
                </a:solidFill>
                <a:latin typeface="Raleway" panose="020B0503030101060003" pitchFamily="34" charset="-18"/>
              </a:rPr>
              <a:t>Globalni parametri </a:t>
            </a:r>
            <a:r>
              <a:rPr lang="sl" sz="1600" dirty="0">
                <a:solidFill>
                  <a:schemeClr val="tx1">
                    <a:lumMod val="65000"/>
                    <a:lumOff val="35000"/>
                  </a:schemeClr>
                </a:solidFill>
                <a:latin typeface="Raleway" panose="020B0503030101060003" pitchFamily="34" charset="-18"/>
              </a:rPr>
              <a:t>: </a:t>
            </a:r>
            <a:r>
              <a:rPr lang="sl-SI" sz="1600" dirty="0">
                <a:solidFill>
                  <a:schemeClr val="tx1">
                    <a:lumMod val="65000"/>
                    <a:lumOff val="35000"/>
                  </a:schemeClr>
                </a:solidFill>
                <a:latin typeface="Raleway" panose="020B0503030101060003" pitchFamily="34" charset="-18"/>
              </a:rPr>
              <a:t>Parametri, ki so na voljo in uporabljeni v celotni podatkovni zbirki (npr. povprečna cena električne energije, faktor CO₂ na kWh ipd.).</a:t>
            </a:r>
          </a:p>
          <a:p>
            <a:endParaRPr lang="sl" sz="1600" dirty="0">
              <a:solidFill>
                <a:schemeClr val="tx1">
                  <a:lumMod val="65000"/>
                  <a:lumOff val="35000"/>
                </a:schemeClr>
              </a:solidFill>
              <a:latin typeface="Raleway" panose="020B0503030101060003" pitchFamily="34" charset="-18"/>
            </a:endParaRPr>
          </a:p>
        </p:txBody>
      </p:sp>
      <p:sp>
        <p:nvSpPr>
          <p:cNvPr id="40" name="Textfeld 39"/>
          <p:cNvSpPr txBox="1"/>
          <p:nvPr/>
        </p:nvSpPr>
        <p:spPr>
          <a:xfrm>
            <a:off x="5312819" y="3415104"/>
            <a:ext cx="6353049" cy="1354217"/>
          </a:xfrm>
          <a:prstGeom prst="rect">
            <a:avLst/>
          </a:prstGeom>
          <a:noFill/>
        </p:spPr>
        <p:txBody>
          <a:bodyPr wrap="square" rtlCol="0">
            <a:spAutoFit/>
          </a:bodyPr>
          <a:lstStyle/>
          <a:p>
            <a:r>
              <a:rPr lang="sl-SI" sz="1600" dirty="0">
                <a:solidFill>
                  <a:srgbClr val="00B1F1"/>
                </a:solidFill>
                <a:latin typeface="Raleway" panose="020B0503030101060003" pitchFamily="34" charset="-18"/>
              </a:rPr>
              <a:t>Socialni kazalniki</a:t>
            </a:r>
          </a:p>
          <a:p>
            <a:r>
              <a:rPr lang="sl-SI" sz="1600" dirty="0">
                <a:solidFill>
                  <a:schemeClr val="tx1">
                    <a:lumMod val="65000"/>
                    <a:lumOff val="35000"/>
                  </a:schemeClr>
                </a:solidFill>
                <a:latin typeface="Raleway" panose="020B0503030101060003" pitchFamily="34" charset="-18"/>
              </a:rPr>
              <a:t>Indikatorji, ki se uporabljajo za izvajanje socialne analize življenjskega cikla (S-LCA), kot so delovni pogoji, človekove pravice, vplivi na skupnosti itd.</a:t>
            </a:r>
          </a:p>
          <a:p>
            <a:endParaRPr lang="sl" sz="1600" dirty="0">
              <a:solidFill>
                <a:schemeClr val="tx1">
                  <a:lumMod val="65000"/>
                  <a:lumOff val="35000"/>
                </a:schemeClr>
              </a:solidFill>
              <a:latin typeface="Raleway" panose="020B0503030101060003" pitchFamily="34" charset="-18"/>
            </a:endParaRPr>
          </a:p>
        </p:txBody>
      </p:sp>
      <p:sp>
        <p:nvSpPr>
          <p:cNvPr id="41" name="Textfeld 40"/>
          <p:cNvSpPr txBox="1"/>
          <p:nvPr/>
        </p:nvSpPr>
        <p:spPr>
          <a:xfrm>
            <a:off x="4731670" y="1295400"/>
            <a:ext cx="7163551" cy="1077218"/>
          </a:xfrm>
          <a:prstGeom prst="rect">
            <a:avLst/>
          </a:prstGeom>
          <a:noFill/>
        </p:spPr>
        <p:txBody>
          <a:bodyPr wrap="square" rtlCol="0">
            <a:spAutoFit/>
          </a:bodyPr>
          <a:lstStyle/>
          <a:p>
            <a:r>
              <a:rPr lang="sl-SI" sz="1600" dirty="0">
                <a:solidFill>
                  <a:srgbClr val="00B1F1"/>
                </a:solidFill>
                <a:latin typeface="Raleway" panose="020B0503030101060003" pitchFamily="34" charset="-18"/>
              </a:rPr>
              <a:t>LCIA metode</a:t>
            </a:r>
          </a:p>
          <a:p>
            <a:r>
              <a:rPr lang="sl-SI" sz="1600" dirty="0">
                <a:solidFill>
                  <a:schemeClr val="tx1">
                    <a:lumMod val="65000"/>
                    <a:lumOff val="35000"/>
                  </a:schemeClr>
                </a:solidFill>
                <a:latin typeface="Raleway" panose="020B0503030101060003" pitchFamily="34" charset="-18"/>
              </a:rPr>
              <a:t>Metode ocenjevanja vplivov v življenjskem ciklu (</a:t>
            </a:r>
            <a:r>
              <a:rPr lang="sl-SI" sz="1600" dirty="0" err="1">
                <a:solidFill>
                  <a:schemeClr val="tx1">
                    <a:lumMod val="65000"/>
                    <a:lumOff val="35000"/>
                  </a:schemeClr>
                </a:solidFill>
                <a:latin typeface="Raleway" panose="020B0503030101060003" pitchFamily="34" charset="-18"/>
              </a:rPr>
              <a:t>Life</a:t>
            </a:r>
            <a:r>
              <a:rPr lang="sl-SI" sz="1600" dirty="0">
                <a:solidFill>
                  <a:schemeClr val="tx1">
                    <a:lumMod val="65000"/>
                    <a:lumOff val="35000"/>
                  </a:schemeClr>
                </a:solidFill>
                <a:latin typeface="Raleway" panose="020B0503030101060003" pitchFamily="34" charset="-18"/>
              </a:rPr>
              <a:t> </a:t>
            </a:r>
            <a:r>
              <a:rPr lang="sl-SI" sz="1600" dirty="0" err="1">
                <a:solidFill>
                  <a:schemeClr val="tx1">
                    <a:lumMod val="65000"/>
                    <a:lumOff val="35000"/>
                  </a:schemeClr>
                </a:solidFill>
                <a:latin typeface="Raleway" panose="020B0503030101060003" pitchFamily="34" charset="-18"/>
              </a:rPr>
              <a:t>Cycle</a:t>
            </a:r>
            <a:r>
              <a:rPr lang="sl-SI" sz="1600" dirty="0">
                <a:solidFill>
                  <a:schemeClr val="tx1">
                    <a:lumMod val="65000"/>
                    <a:lumOff val="35000"/>
                  </a:schemeClr>
                </a:solidFill>
                <a:latin typeface="Raleway" panose="020B0503030101060003" pitchFamily="34" charset="-18"/>
              </a:rPr>
              <a:t> </a:t>
            </a:r>
            <a:r>
              <a:rPr lang="sl-SI" sz="1600" dirty="0" err="1">
                <a:solidFill>
                  <a:schemeClr val="tx1">
                    <a:lumMod val="65000"/>
                    <a:lumOff val="35000"/>
                  </a:schemeClr>
                </a:solidFill>
                <a:latin typeface="Raleway" panose="020B0503030101060003" pitchFamily="34" charset="-18"/>
              </a:rPr>
              <a:t>Impact</a:t>
            </a:r>
            <a:r>
              <a:rPr lang="sl-SI" sz="1600" dirty="0">
                <a:solidFill>
                  <a:schemeClr val="tx1">
                    <a:lumMod val="65000"/>
                    <a:lumOff val="35000"/>
                  </a:schemeClr>
                </a:solidFill>
                <a:latin typeface="Raleway" panose="020B0503030101060003" pitchFamily="34" charset="-18"/>
              </a:rPr>
              <a:t> </a:t>
            </a:r>
            <a:r>
              <a:rPr lang="sl-SI" sz="1600" dirty="0" err="1">
                <a:solidFill>
                  <a:schemeClr val="tx1">
                    <a:lumMod val="65000"/>
                    <a:lumOff val="35000"/>
                  </a:schemeClr>
                </a:solidFill>
                <a:latin typeface="Raleway" panose="020B0503030101060003" pitchFamily="34" charset="-18"/>
              </a:rPr>
              <a:t>Assessment</a:t>
            </a:r>
            <a:r>
              <a:rPr lang="sl-SI" sz="1600" dirty="0">
                <a:solidFill>
                  <a:schemeClr val="tx1">
                    <a:lumMod val="65000"/>
                    <a:lumOff val="35000"/>
                  </a:schemeClr>
                </a:solidFill>
                <a:latin typeface="Raleway" panose="020B0503030101060003" pitchFamily="34" charset="-18"/>
              </a:rPr>
              <a:t> – LCIA), ki jih lahko prenesete s spletne strani openlca.org/</a:t>
            </a:r>
            <a:r>
              <a:rPr lang="sl-SI" sz="1600" dirty="0" err="1">
                <a:solidFill>
                  <a:schemeClr val="tx1">
                    <a:lumMod val="65000"/>
                    <a:lumOff val="35000"/>
                  </a:schemeClr>
                </a:solidFill>
                <a:latin typeface="Raleway" panose="020B0503030101060003" pitchFamily="34" charset="-18"/>
              </a:rPr>
              <a:t>downloads</a:t>
            </a:r>
            <a:r>
              <a:rPr lang="sl-SI" sz="1600" dirty="0">
                <a:solidFill>
                  <a:schemeClr val="tx1">
                    <a:lumMod val="65000"/>
                    <a:lumOff val="35000"/>
                  </a:schemeClr>
                </a:solidFill>
                <a:latin typeface="Raleway" panose="020B0503030101060003" pitchFamily="34" charset="-18"/>
              </a:rPr>
              <a:t>.</a:t>
            </a:r>
            <a:endParaRPr lang="sl" sz="1600" dirty="0">
              <a:solidFill>
                <a:schemeClr val="tx1">
                  <a:lumMod val="65000"/>
                  <a:lumOff val="35000"/>
                </a:schemeClr>
              </a:solidFill>
              <a:latin typeface="Raleway" panose="020B0503030101060003" pitchFamily="34" charset="-18"/>
            </a:endParaRPr>
          </a:p>
        </p:txBody>
      </p:sp>
      <p:sp>
        <p:nvSpPr>
          <p:cNvPr id="2" name="Title 1"/>
          <p:cNvSpPr>
            <a:spLocks noGrp="1"/>
          </p:cNvSpPr>
          <p:nvPr>
            <p:ph type="title" idx="4294967295"/>
          </p:nvPr>
        </p:nvSpPr>
        <p:spPr>
          <a:xfrm>
            <a:off x="0" y="160338"/>
            <a:ext cx="6934200" cy="1143000"/>
          </a:xfrm>
          <a:prstGeom prst="rect">
            <a:avLst/>
          </a:prstGeom>
        </p:spPr>
        <p:txBody>
          <a:bodyPr/>
          <a:lstStyle/>
          <a:p>
            <a:r>
              <a:rPr lang="sl" dirty="0" err="1">
                <a:latin typeface="Raleway Black" panose="020B0A03030101060003" pitchFamily="34" charset="-18"/>
              </a:rPr>
              <a:t>Baza podatkov</a:t>
            </a:r>
            <a:r>
              <a:rPr lang="sl" dirty="0">
                <a:latin typeface="Raleway Black" panose="020B0A03030101060003" pitchFamily="34" charset="-18"/>
              </a:rPr>
              <a:t> </a:t>
            </a:r>
            <a:r>
              <a:rPr lang="sl" dirty="0" err="1">
                <a:latin typeface="Raleway Black" panose="020B0A03030101060003" pitchFamily="34" charset="-18"/>
              </a:rPr>
              <a:t>elementi </a:t>
            </a:r>
            <a:r>
              <a:rPr lang="sl" dirty="0">
                <a:latin typeface="Raleway Black" panose="020B0A03030101060003" pitchFamily="34" charset="-18"/>
              </a:rPr>
              <a:t>(II)</a:t>
            </a:r>
            <a:endParaRPr lang="en-GB" dirty="0">
              <a:latin typeface="Raleway Black" panose="020B0A03030101060003" pitchFamily="34" charset="-18"/>
            </a:endParaRPr>
          </a:p>
        </p:txBody>
      </p:sp>
      <p:cxnSp>
        <p:nvCxnSpPr>
          <p:cNvPr id="42" name="Gerade Verbindung mit Pfeil 41"/>
          <p:cNvCxnSpPr>
            <a:cxnSpLocks/>
          </p:cNvCxnSpPr>
          <p:nvPr/>
        </p:nvCxnSpPr>
        <p:spPr>
          <a:xfrm flipV="1">
            <a:off x="3231107" y="1923816"/>
            <a:ext cx="1371600" cy="1867253"/>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Gerade Verbindung mit Pfeil 43"/>
          <p:cNvCxnSpPr>
            <a:cxnSpLocks/>
          </p:cNvCxnSpPr>
          <p:nvPr/>
        </p:nvCxnSpPr>
        <p:spPr>
          <a:xfrm>
            <a:off x="3255420" y="4484458"/>
            <a:ext cx="2057400" cy="643912"/>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a:cxnSpLocks/>
          </p:cNvCxnSpPr>
          <p:nvPr/>
        </p:nvCxnSpPr>
        <p:spPr>
          <a:xfrm flipV="1">
            <a:off x="3206367" y="3656188"/>
            <a:ext cx="2009775" cy="524774"/>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feld 39"/>
          <p:cNvSpPr txBox="1"/>
          <p:nvPr/>
        </p:nvSpPr>
        <p:spPr>
          <a:xfrm>
            <a:off x="5569870" y="5609761"/>
            <a:ext cx="5730342" cy="830997"/>
          </a:xfrm>
          <a:prstGeom prst="rect">
            <a:avLst/>
          </a:prstGeom>
          <a:noFill/>
        </p:spPr>
        <p:txBody>
          <a:bodyPr wrap="square" rtlCol="0">
            <a:spAutoFit/>
          </a:bodyPr>
          <a:lstStyle/>
          <a:p>
            <a:r>
              <a:rPr lang="sl-SI" sz="1600" dirty="0">
                <a:solidFill>
                  <a:srgbClr val="00B1F1"/>
                </a:solidFill>
                <a:latin typeface="Raleway" panose="020B0503030101060003" pitchFamily="34" charset="-18"/>
              </a:rPr>
              <a:t>Sistemi za kakovost podatkov</a:t>
            </a:r>
          </a:p>
          <a:p>
            <a:r>
              <a:rPr lang="sl-SI" sz="1600" dirty="0">
                <a:solidFill>
                  <a:schemeClr val="tx1">
                    <a:lumMod val="65000"/>
                    <a:lumOff val="35000"/>
                  </a:schemeClr>
                </a:solidFill>
                <a:latin typeface="Raleway" panose="020B0503030101060003" pitchFamily="34" charset="-18"/>
              </a:rPr>
              <a:t>Sistemi, ki definirajo kakovost podatkov procesov in tokov (npr. glede na izvor, popolnost, geografsko veljavnost itd.).</a:t>
            </a:r>
          </a:p>
        </p:txBody>
      </p:sp>
      <p:cxnSp>
        <p:nvCxnSpPr>
          <p:cNvPr id="14" name="Gerade Verbindung mit Pfeil 45"/>
          <p:cNvCxnSpPr>
            <a:cxnSpLocks/>
          </p:cNvCxnSpPr>
          <p:nvPr/>
        </p:nvCxnSpPr>
        <p:spPr>
          <a:xfrm>
            <a:off x="3255420" y="4697038"/>
            <a:ext cx="2162050" cy="1269562"/>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1188655A-AE86-42FB-A47B-7B4FB821E0A4}"/>
              </a:ext>
            </a:extLst>
          </p:cNvPr>
          <p:cNvSpPr txBox="1"/>
          <p:nvPr/>
        </p:nvSpPr>
        <p:spPr>
          <a:xfrm>
            <a:off x="4960821" y="2428006"/>
            <a:ext cx="6095999" cy="830997"/>
          </a:xfrm>
          <a:prstGeom prst="rect">
            <a:avLst/>
          </a:prstGeom>
          <a:noFill/>
        </p:spPr>
        <p:txBody>
          <a:bodyPr wrap="square" rtlCol="0">
            <a:spAutoFit/>
          </a:bodyPr>
          <a:lstStyle/>
          <a:p>
            <a:r>
              <a:rPr lang="sl" sz="1600" dirty="0">
                <a:solidFill>
                  <a:srgbClr val="00B1F1"/>
                </a:solidFill>
                <a:latin typeface="Raleway" panose="020B0503030101060003" pitchFamily="34" charset="-18"/>
              </a:rPr>
              <a:t>Kategorije vpliva</a:t>
            </a:r>
            <a:r>
              <a:rPr lang="sl" sz="1600" dirty="0">
                <a:solidFill>
                  <a:schemeClr val="tx1">
                    <a:lumMod val="65000"/>
                    <a:lumOff val="35000"/>
                  </a:schemeClr>
                </a:solidFill>
                <a:latin typeface="Raleway" panose="020B0503030101060003" pitchFamily="34" charset="-18"/>
              </a:rPr>
              <a:t>: </a:t>
            </a:r>
            <a:r>
              <a:rPr lang="sl-SI" sz="1600" dirty="0">
                <a:solidFill>
                  <a:schemeClr val="tx1">
                    <a:lumMod val="65000"/>
                    <a:lumOff val="35000"/>
                  </a:schemeClr>
                </a:solidFill>
                <a:latin typeface="Raleway" panose="020B0503030101060003" pitchFamily="34" charset="-18"/>
              </a:rPr>
              <a:t>Uporabljajo se znotraj LCIA metod za razvrščanje in kvantificiranje vplivov (npr. globalno segrevanje, </a:t>
            </a:r>
            <a:r>
              <a:rPr lang="sl-SI" sz="1600" dirty="0" err="1">
                <a:solidFill>
                  <a:schemeClr val="tx1">
                    <a:lumMod val="65000"/>
                    <a:lumOff val="35000"/>
                  </a:schemeClr>
                </a:solidFill>
                <a:latin typeface="Raleway" panose="020B0503030101060003" pitchFamily="34" charset="-18"/>
              </a:rPr>
              <a:t>zakisljevanje</a:t>
            </a:r>
            <a:r>
              <a:rPr lang="sl-SI" sz="1600" dirty="0">
                <a:solidFill>
                  <a:schemeClr val="tx1">
                    <a:lumMod val="65000"/>
                    <a:lumOff val="35000"/>
                  </a:schemeClr>
                </a:solidFill>
                <a:latin typeface="Raleway" panose="020B0503030101060003" pitchFamily="34" charset="-18"/>
              </a:rPr>
              <a:t>, toksičnost ipd.).</a:t>
            </a:r>
            <a:endParaRPr lang="sl" sz="1600" dirty="0">
              <a:solidFill>
                <a:schemeClr val="tx1">
                  <a:lumMod val="65000"/>
                  <a:lumOff val="35000"/>
                </a:schemeClr>
              </a:solidFill>
              <a:latin typeface="Raleway" panose="020B0503030101060003" pitchFamily="34" charset="-18"/>
            </a:endParaRPr>
          </a:p>
        </p:txBody>
      </p:sp>
      <p:cxnSp>
        <p:nvCxnSpPr>
          <p:cNvPr id="16" name="Gerade Verbindung mit Pfeil 15">
            <a:extLst>
              <a:ext uri="{FF2B5EF4-FFF2-40B4-BE49-F238E27FC236}">
                <a16:creationId xmlns:a16="http://schemas.microsoft.com/office/drawing/2014/main" id="{B2B84EEB-1B25-403F-87F3-E0F22347E3AC}"/>
              </a:ext>
            </a:extLst>
          </p:cNvPr>
          <p:cNvCxnSpPr>
            <a:cxnSpLocks/>
          </p:cNvCxnSpPr>
          <p:nvPr/>
        </p:nvCxnSpPr>
        <p:spPr>
          <a:xfrm flipV="1">
            <a:off x="3231107" y="2962799"/>
            <a:ext cx="1704974" cy="1037043"/>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1560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362AA9-547C-4E76-95FD-1C12C4B1E021}"/>
              </a:ext>
            </a:extLst>
          </p:cNvPr>
          <p:cNvPicPr>
            <a:picLocks noChangeAspect="1"/>
          </p:cNvPicPr>
          <p:nvPr/>
        </p:nvPicPr>
        <p:blipFill>
          <a:blip r:embed="rId3"/>
          <a:stretch>
            <a:fillRect/>
          </a:stretch>
        </p:blipFill>
        <p:spPr>
          <a:xfrm>
            <a:off x="1641070" y="1371600"/>
            <a:ext cx="4071937" cy="5139986"/>
          </a:xfrm>
          <a:prstGeom prst="rect">
            <a:avLst/>
          </a:prstGeom>
        </p:spPr>
      </p:pic>
      <p:sp>
        <p:nvSpPr>
          <p:cNvPr id="34" name="Textfeld 33"/>
          <p:cNvSpPr txBox="1"/>
          <p:nvPr/>
        </p:nvSpPr>
        <p:spPr>
          <a:xfrm>
            <a:off x="6096000" y="1438923"/>
            <a:ext cx="5789208" cy="923330"/>
          </a:xfrm>
          <a:prstGeom prst="rect">
            <a:avLst/>
          </a:prstGeom>
          <a:noFill/>
        </p:spPr>
        <p:txBody>
          <a:bodyPr wrap="square" rtlCol="0">
            <a:spAutoFit/>
          </a:bodyPr>
          <a:lstStyle/>
          <a:p>
            <a:r>
              <a:rPr lang="sl-SI" dirty="0">
                <a:solidFill>
                  <a:srgbClr val="00B1F1"/>
                </a:solidFill>
                <a:latin typeface="TheSans-Plain" pitchFamily="2" charset="0"/>
              </a:rPr>
              <a:t>Lastnosti tokov (</a:t>
            </a:r>
            <a:r>
              <a:rPr lang="sl-SI" dirty="0" err="1">
                <a:solidFill>
                  <a:srgbClr val="00B1F1"/>
                </a:solidFill>
                <a:latin typeface="TheSans-Plain" pitchFamily="2" charset="0"/>
              </a:rPr>
              <a:t>Flow</a:t>
            </a:r>
            <a:r>
              <a:rPr lang="sl-SI" dirty="0">
                <a:solidFill>
                  <a:srgbClr val="00B1F1"/>
                </a:solidFill>
                <a:latin typeface="TheSans-Plain" pitchFamily="2" charset="0"/>
              </a:rPr>
              <a:t> </a:t>
            </a:r>
            <a:r>
              <a:rPr lang="sl-SI" dirty="0" err="1">
                <a:solidFill>
                  <a:srgbClr val="00B1F1"/>
                </a:solidFill>
                <a:latin typeface="TheSans-Plain" pitchFamily="2" charset="0"/>
              </a:rPr>
              <a:t>properties</a:t>
            </a:r>
            <a:r>
              <a:rPr lang="sl-SI" dirty="0">
                <a:solidFill>
                  <a:srgbClr val="00B1F1"/>
                </a:solidFill>
                <a:latin typeface="TheSans-Plain" pitchFamily="2" charset="0"/>
              </a:rPr>
              <a:t>): </a:t>
            </a:r>
            <a:r>
              <a:rPr lang="sl-SI" dirty="0">
                <a:solidFill>
                  <a:schemeClr val="tx1">
                    <a:lumMod val="65000"/>
                    <a:lumOff val="35000"/>
                  </a:schemeClr>
                </a:solidFill>
                <a:latin typeface="TheSans-Plain" pitchFamily="2" charset="0"/>
              </a:rPr>
              <a:t>npr. dolžina, masa, količina – osnovne fizikalne lastnosti tokov.</a:t>
            </a:r>
          </a:p>
          <a:p>
            <a:endParaRPr lang="sl" dirty="0">
              <a:solidFill>
                <a:schemeClr val="tx1">
                  <a:lumMod val="65000"/>
                  <a:lumOff val="35000"/>
                </a:schemeClr>
              </a:solidFill>
              <a:latin typeface="TheSans-Plain" pitchFamily="2" charset="0"/>
            </a:endParaRPr>
          </a:p>
        </p:txBody>
      </p:sp>
      <p:sp>
        <p:nvSpPr>
          <p:cNvPr id="38" name="Textfeld 37"/>
          <p:cNvSpPr txBox="1"/>
          <p:nvPr/>
        </p:nvSpPr>
        <p:spPr>
          <a:xfrm>
            <a:off x="6096000" y="4421199"/>
            <a:ext cx="5486398" cy="646331"/>
          </a:xfrm>
          <a:prstGeom prst="rect">
            <a:avLst/>
          </a:prstGeom>
          <a:noFill/>
        </p:spPr>
        <p:txBody>
          <a:bodyPr wrap="square" rtlCol="0">
            <a:spAutoFit/>
          </a:bodyPr>
          <a:lstStyle/>
          <a:p>
            <a:r>
              <a:rPr lang="sl-SI" dirty="0">
                <a:solidFill>
                  <a:srgbClr val="00B1F1"/>
                </a:solidFill>
                <a:latin typeface="TheSans-Plain" pitchFamily="2" charset="0"/>
              </a:rPr>
              <a:t>Akterji (</a:t>
            </a:r>
            <a:r>
              <a:rPr lang="sl-SI" dirty="0" err="1">
                <a:solidFill>
                  <a:srgbClr val="00B1F1"/>
                </a:solidFill>
                <a:latin typeface="TheSans-Plain" pitchFamily="2" charset="0"/>
              </a:rPr>
              <a:t>Actors</a:t>
            </a:r>
            <a:r>
              <a:rPr lang="sl-SI" dirty="0">
                <a:solidFill>
                  <a:srgbClr val="00B1F1"/>
                </a:solidFill>
                <a:latin typeface="TheSans-Plain" pitchFamily="2" charset="0"/>
              </a:rPr>
              <a:t>): </a:t>
            </a:r>
            <a:r>
              <a:rPr lang="sl-SI" dirty="0">
                <a:solidFill>
                  <a:schemeClr val="tx1">
                    <a:lumMod val="65000"/>
                    <a:lumOff val="35000"/>
                  </a:schemeClr>
                </a:solidFill>
                <a:latin typeface="TheSans-Plain" pitchFamily="2" charset="0"/>
              </a:rPr>
              <a:t>osebe, ki so prispevale podatke ali prilagodile modele.</a:t>
            </a:r>
            <a:endParaRPr lang="sl" dirty="0">
              <a:solidFill>
                <a:schemeClr val="tx1">
                  <a:lumMod val="65000"/>
                  <a:lumOff val="35000"/>
                </a:schemeClr>
              </a:solidFill>
              <a:latin typeface="TheSans-Plain" pitchFamily="2" charset="0"/>
            </a:endParaRPr>
          </a:p>
        </p:txBody>
      </p:sp>
      <p:sp>
        <p:nvSpPr>
          <p:cNvPr id="39" name="Textfeld 38"/>
          <p:cNvSpPr txBox="1"/>
          <p:nvPr/>
        </p:nvSpPr>
        <p:spPr>
          <a:xfrm>
            <a:off x="6122126" y="5320966"/>
            <a:ext cx="5625738" cy="923330"/>
          </a:xfrm>
          <a:prstGeom prst="rect">
            <a:avLst/>
          </a:prstGeom>
          <a:noFill/>
        </p:spPr>
        <p:txBody>
          <a:bodyPr wrap="square" rtlCol="0">
            <a:spAutoFit/>
          </a:bodyPr>
          <a:lstStyle/>
          <a:p>
            <a:r>
              <a:rPr lang="sl-SI" dirty="0">
                <a:solidFill>
                  <a:srgbClr val="00B1F1"/>
                </a:solidFill>
                <a:latin typeface="TheSans-Plain" pitchFamily="2" charset="0"/>
              </a:rPr>
              <a:t>Viri (</a:t>
            </a:r>
            <a:r>
              <a:rPr lang="sl-SI" dirty="0" err="1">
                <a:solidFill>
                  <a:srgbClr val="00B1F1"/>
                </a:solidFill>
                <a:latin typeface="TheSans-Plain" pitchFamily="2" charset="0"/>
              </a:rPr>
              <a:t>Sources</a:t>
            </a:r>
            <a:r>
              <a:rPr lang="sl-SI" dirty="0">
                <a:solidFill>
                  <a:srgbClr val="00B1F1"/>
                </a:solidFill>
                <a:latin typeface="TheSans-Plain" pitchFamily="2" charset="0"/>
              </a:rPr>
              <a:t>): </a:t>
            </a:r>
            <a:r>
              <a:rPr lang="sl-SI" dirty="0">
                <a:solidFill>
                  <a:schemeClr val="tx1">
                    <a:lumMod val="65000"/>
                    <a:lumOff val="35000"/>
                  </a:schemeClr>
                </a:solidFill>
                <a:latin typeface="TheSans-Plain" pitchFamily="2" charset="0"/>
              </a:rPr>
              <a:t>uporabljena literatura, referenčni dokumenti.</a:t>
            </a:r>
          </a:p>
          <a:p>
            <a:endParaRPr lang="sl" dirty="0">
              <a:solidFill>
                <a:schemeClr val="tx1">
                  <a:lumMod val="65000"/>
                  <a:lumOff val="35000"/>
                </a:schemeClr>
              </a:solidFill>
              <a:latin typeface="TheSans-Plain" pitchFamily="2" charset="0"/>
            </a:endParaRPr>
          </a:p>
        </p:txBody>
      </p:sp>
      <p:sp>
        <p:nvSpPr>
          <p:cNvPr id="40" name="Textfeld 39"/>
          <p:cNvSpPr txBox="1"/>
          <p:nvPr/>
        </p:nvSpPr>
        <p:spPr>
          <a:xfrm>
            <a:off x="6095999" y="2520895"/>
            <a:ext cx="5638801" cy="923330"/>
          </a:xfrm>
          <a:prstGeom prst="rect">
            <a:avLst/>
          </a:prstGeom>
          <a:noFill/>
        </p:spPr>
        <p:txBody>
          <a:bodyPr wrap="square" rtlCol="0">
            <a:spAutoFit/>
          </a:bodyPr>
          <a:lstStyle/>
          <a:p>
            <a:r>
              <a:rPr lang="sl-SI" dirty="0">
                <a:solidFill>
                  <a:srgbClr val="00B1F1"/>
                </a:solidFill>
                <a:latin typeface="TheSans-Plain" pitchFamily="2" charset="0"/>
              </a:rPr>
              <a:t>Skupine enot (</a:t>
            </a:r>
            <a:r>
              <a:rPr lang="sl-SI" dirty="0" err="1">
                <a:solidFill>
                  <a:srgbClr val="00B1F1"/>
                </a:solidFill>
                <a:latin typeface="TheSans-Plain" pitchFamily="2" charset="0"/>
              </a:rPr>
              <a:t>Unit</a:t>
            </a:r>
            <a:r>
              <a:rPr lang="sl-SI" dirty="0">
                <a:solidFill>
                  <a:srgbClr val="00B1F1"/>
                </a:solidFill>
                <a:latin typeface="TheSans-Plain" pitchFamily="2" charset="0"/>
              </a:rPr>
              <a:t> </a:t>
            </a:r>
            <a:r>
              <a:rPr lang="sl-SI" dirty="0" err="1">
                <a:solidFill>
                  <a:srgbClr val="00B1F1"/>
                </a:solidFill>
                <a:latin typeface="TheSans-Plain" pitchFamily="2" charset="0"/>
              </a:rPr>
              <a:t>groups</a:t>
            </a:r>
            <a:r>
              <a:rPr lang="sl-SI" dirty="0">
                <a:solidFill>
                  <a:srgbClr val="00B1F1"/>
                </a:solidFill>
                <a:latin typeface="TheSans-Plain" pitchFamily="2" charset="0"/>
              </a:rPr>
              <a:t>): </a:t>
            </a:r>
            <a:r>
              <a:rPr lang="sl-SI" dirty="0">
                <a:solidFill>
                  <a:schemeClr val="tx1">
                    <a:lumMod val="65000"/>
                    <a:lumOff val="35000"/>
                  </a:schemeClr>
                </a:solidFill>
                <a:latin typeface="TheSans-Plain" pitchFamily="2" charset="0"/>
              </a:rPr>
              <a:t>skupine merskih enot, npr. kilogram, meter, liter ipd.</a:t>
            </a:r>
          </a:p>
          <a:p>
            <a:endParaRPr lang="sl" dirty="0">
              <a:solidFill>
                <a:schemeClr val="tx1">
                  <a:lumMod val="65000"/>
                  <a:lumOff val="35000"/>
                </a:schemeClr>
              </a:solidFill>
              <a:latin typeface="TheSans-Plain" pitchFamily="2" charset="0"/>
            </a:endParaRPr>
          </a:p>
        </p:txBody>
      </p:sp>
      <p:cxnSp>
        <p:nvCxnSpPr>
          <p:cNvPr id="44" name="Gerade Verbindung mit Pfeil 43"/>
          <p:cNvCxnSpPr>
            <a:cxnSpLocks/>
            <a:endCxn id="34" idx="1"/>
          </p:cNvCxnSpPr>
          <p:nvPr/>
        </p:nvCxnSpPr>
        <p:spPr>
          <a:xfrm flipV="1">
            <a:off x="3810000" y="1900588"/>
            <a:ext cx="2286000" cy="3087232"/>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a:cxnSpLocks/>
            <a:endCxn id="40" idx="1"/>
          </p:cNvCxnSpPr>
          <p:nvPr/>
        </p:nvCxnSpPr>
        <p:spPr>
          <a:xfrm flipV="1">
            <a:off x="3677038" y="2982560"/>
            <a:ext cx="2418961" cy="2338406"/>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a:cxnSpLocks/>
          </p:cNvCxnSpPr>
          <p:nvPr/>
        </p:nvCxnSpPr>
        <p:spPr>
          <a:xfrm flipV="1">
            <a:off x="3352800" y="5649116"/>
            <a:ext cx="2743199" cy="494889"/>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a:cxnSpLocks/>
          </p:cNvCxnSpPr>
          <p:nvPr/>
        </p:nvCxnSpPr>
        <p:spPr>
          <a:xfrm flipV="1">
            <a:off x="3200400" y="4641391"/>
            <a:ext cx="2895600" cy="1258451"/>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idx="4294967295"/>
          </p:nvPr>
        </p:nvSpPr>
        <p:spPr>
          <a:xfrm>
            <a:off x="0" y="158750"/>
            <a:ext cx="11430000" cy="919163"/>
          </a:xfrm>
          <a:prstGeom prst="rect">
            <a:avLst/>
          </a:prstGeom>
        </p:spPr>
        <p:txBody>
          <a:bodyPr/>
          <a:lstStyle/>
          <a:p>
            <a:r>
              <a:rPr lang="sl-SI" dirty="0">
                <a:latin typeface="Raleway Black" panose="020B0A03030101060003" pitchFamily="34" charset="-18"/>
              </a:rPr>
              <a:t>Elementi baze podatkov: Podatki v ozadju (</a:t>
            </a:r>
            <a:r>
              <a:rPr lang="sl-SI" dirty="0" err="1">
                <a:latin typeface="Raleway Black" panose="020B0A03030101060003" pitchFamily="34" charset="-18"/>
              </a:rPr>
              <a:t>Background</a:t>
            </a:r>
            <a:r>
              <a:rPr lang="sl-SI" dirty="0">
                <a:latin typeface="Raleway Black" panose="020B0A03030101060003" pitchFamily="34" charset="-18"/>
              </a:rPr>
              <a:t> data)</a:t>
            </a:r>
            <a:endParaRPr lang="en-GB" dirty="0">
              <a:latin typeface="Raleway Black" panose="020B0A03030101060003" pitchFamily="34" charset="-18"/>
            </a:endParaRPr>
          </a:p>
        </p:txBody>
      </p:sp>
      <p:sp>
        <p:nvSpPr>
          <p:cNvPr id="15" name="Textfeld 39"/>
          <p:cNvSpPr txBox="1"/>
          <p:nvPr/>
        </p:nvSpPr>
        <p:spPr>
          <a:xfrm>
            <a:off x="6096000" y="3502671"/>
            <a:ext cx="5638800" cy="646331"/>
          </a:xfrm>
          <a:prstGeom prst="rect">
            <a:avLst/>
          </a:prstGeom>
          <a:noFill/>
        </p:spPr>
        <p:txBody>
          <a:bodyPr wrap="square" rtlCol="0">
            <a:spAutoFit/>
          </a:bodyPr>
          <a:lstStyle/>
          <a:p>
            <a:r>
              <a:rPr lang="sl-SI" dirty="0">
                <a:solidFill>
                  <a:srgbClr val="00B1F1"/>
                </a:solidFill>
                <a:latin typeface="TheSans-Plain" pitchFamily="2" charset="0"/>
              </a:rPr>
              <a:t>Valute (</a:t>
            </a:r>
            <a:r>
              <a:rPr lang="sl-SI" dirty="0" err="1">
                <a:solidFill>
                  <a:srgbClr val="00B1F1"/>
                </a:solidFill>
                <a:latin typeface="TheSans-Plain" pitchFamily="2" charset="0"/>
              </a:rPr>
              <a:t>Currencies</a:t>
            </a:r>
            <a:r>
              <a:rPr lang="sl-SI" dirty="0">
                <a:solidFill>
                  <a:srgbClr val="00B1F1"/>
                </a:solidFill>
                <a:latin typeface="TheSans-Plain" pitchFamily="2" charset="0"/>
              </a:rPr>
              <a:t>): </a:t>
            </a:r>
            <a:r>
              <a:rPr lang="sl-SI" dirty="0">
                <a:solidFill>
                  <a:schemeClr val="tx1">
                    <a:lumMod val="65000"/>
                    <a:lumOff val="35000"/>
                  </a:schemeClr>
                </a:solidFill>
                <a:latin typeface="TheSans-Plain" pitchFamily="2" charset="0"/>
              </a:rPr>
              <a:t>vključujejo denarne enote in menjalne tečaje (npr. evro, ameriški dolar).</a:t>
            </a:r>
            <a:endParaRPr lang="sl" dirty="0">
              <a:solidFill>
                <a:schemeClr val="tx1">
                  <a:lumMod val="65000"/>
                  <a:lumOff val="35000"/>
                </a:schemeClr>
              </a:solidFill>
              <a:latin typeface="TheSans-Plain" pitchFamily="2" charset="0"/>
            </a:endParaRPr>
          </a:p>
        </p:txBody>
      </p:sp>
      <p:sp>
        <p:nvSpPr>
          <p:cNvPr id="16" name="Textfeld 38"/>
          <p:cNvSpPr txBox="1"/>
          <p:nvPr/>
        </p:nvSpPr>
        <p:spPr>
          <a:xfrm>
            <a:off x="6122126" y="6144005"/>
            <a:ext cx="5460272" cy="646331"/>
          </a:xfrm>
          <a:prstGeom prst="rect">
            <a:avLst/>
          </a:prstGeom>
          <a:noFill/>
        </p:spPr>
        <p:txBody>
          <a:bodyPr wrap="square" rtlCol="0">
            <a:spAutoFit/>
          </a:bodyPr>
          <a:lstStyle/>
          <a:p>
            <a:r>
              <a:rPr lang="sl-SI" dirty="0">
                <a:solidFill>
                  <a:srgbClr val="00B1F1"/>
                </a:solidFill>
                <a:latin typeface="TheSans-Plain" pitchFamily="2" charset="0"/>
              </a:rPr>
              <a:t>Lokacije (</a:t>
            </a:r>
            <a:r>
              <a:rPr lang="sl-SI" dirty="0" err="1">
                <a:solidFill>
                  <a:srgbClr val="00B1F1"/>
                </a:solidFill>
                <a:latin typeface="TheSans-Plain" pitchFamily="2" charset="0"/>
              </a:rPr>
              <a:t>Locations</a:t>
            </a:r>
            <a:r>
              <a:rPr lang="sl-SI" dirty="0">
                <a:solidFill>
                  <a:srgbClr val="00B1F1"/>
                </a:solidFill>
                <a:latin typeface="TheSans-Plain" pitchFamily="2" charset="0"/>
              </a:rPr>
              <a:t>): </a:t>
            </a:r>
            <a:r>
              <a:rPr lang="sl-SI" dirty="0">
                <a:solidFill>
                  <a:schemeClr val="tx1">
                    <a:lumMod val="65000"/>
                    <a:lumOff val="35000"/>
                  </a:schemeClr>
                </a:solidFill>
                <a:latin typeface="TheSans-Plain" pitchFamily="2" charset="0"/>
              </a:rPr>
              <a:t>geografske lokacije, kjer potekajo procesi (npr. EU, ZDA, Kitajska).</a:t>
            </a:r>
            <a:endParaRPr lang="sl" dirty="0">
              <a:solidFill>
                <a:schemeClr val="tx1">
                  <a:lumMod val="65000"/>
                  <a:lumOff val="35000"/>
                </a:schemeClr>
              </a:solidFill>
              <a:latin typeface="TheSans-Plain" pitchFamily="2" charset="0"/>
            </a:endParaRPr>
          </a:p>
        </p:txBody>
      </p:sp>
      <p:cxnSp>
        <p:nvCxnSpPr>
          <p:cNvPr id="17" name="Gerade Verbindung mit Pfeil 45"/>
          <p:cNvCxnSpPr>
            <a:cxnSpLocks/>
          </p:cNvCxnSpPr>
          <p:nvPr/>
        </p:nvCxnSpPr>
        <p:spPr>
          <a:xfrm flipV="1">
            <a:off x="3581400" y="3831826"/>
            <a:ext cx="2418961" cy="1724957"/>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Gerade Verbindung mit Pfeil 52"/>
          <p:cNvCxnSpPr>
            <a:cxnSpLocks/>
          </p:cNvCxnSpPr>
          <p:nvPr/>
        </p:nvCxnSpPr>
        <p:spPr>
          <a:xfrm>
            <a:off x="3352800" y="6395154"/>
            <a:ext cx="2756264" cy="15578"/>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3573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a:prstGeom prst="rect">
            <a:avLst/>
          </a:prstGeom>
        </p:spPr>
        <p:txBody>
          <a:bodyPr/>
          <a:lstStyle/>
          <a:p>
            <a:r>
              <a:rPr lang="it-IT" dirty="0">
                <a:latin typeface="Raleway Black" panose="020B0A03030101060003" pitchFamily="34" charset="-18"/>
              </a:rPr>
              <a:t>Elementi </a:t>
            </a:r>
            <a:r>
              <a:rPr lang="it-IT" dirty="0" err="1">
                <a:latin typeface="Raleway Black" panose="020B0A03030101060003" pitchFamily="34" charset="-18"/>
              </a:rPr>
              <a:t>baze</a:t>
            </a:r>
            <a:r>
              <a:rPr lang="it-IT" dirty="0">
                <a:latin typeface="Raleway Black" panose="020B0A03030101060003" pitchFamily="34" charset="-18"/>
              </a:rPr>
              <a:t> </a:t>
            </a:r>
            <a:r>
              <a:rPr lang="it-IT" dirty="0" err="1">
                <a:latin typeface="Raleway Black" panose="020B0A03030101060003" pitchFamily="34" charset="-18"/>
              </a:rPr>
              <a:t>podatkov</a:t>
            </a:r>
            <a:r>
              <a:rPr lang="it-IT" dirty="0">
                <a:latin typeface="Raleway Black" panose="020B0A03030101060003" pitchFamily="34" charset="-18"/>
              </a:rPr>
              <a:t>: novi elementi</a:t>
            </a:r>
            <a:endParaRPr lang="en-GB" dirty="0">
              <a:latin typeface="Raleway Black" panose="020B0A03030101060003" pitchFamily="34" charset="-18"/>
            </a:endParaRPr>
          </a:p>
        </p:txBody>
      </p:sp>
      <p:pic>
        <p:nvPicPr>
          <p:cNvPr id="5" name="Picture 4">
            <a:extLst>
              <a:ext uri="{FF2B5EF4-FFF2-40B4-BE49-F238E27FC236}">
                <a16:creationId xmlns:a16="http://schemas.microsoft.com/office/drawing/2014/main" id="{0BF8BF15-014C-3BE7-6A01-4248FBD1B8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0600" y="2362201"/>
            <a:ext cx="4499375" cy="2323914"/>
          </a:xfrm>
          <a:prstGeom prst="rect">
            <a:avLst/>
          </a:prstGeom>
        </p:spPr>
      </p:pic>
      <p:sp>
        <p:nvSpPr>
          <p:cNvPr id="4" name="Textfeld 3">
            <a:extLst>
              <a:ext uri="{FF2B5EF4-FFF2-40B4-BE49-F238E27FC236}">
                <a16:creationId xmlns:a16="http://schemas.microsoft.com/office/drawing/2014/main" id="{8704C34A-ED50-EBAA-7976-1DD6C43F0707}"/>
              </a:ext>
            </a:extLst>
          </p:cNvPr>
          <p:cNvSpPr txBox="1"/>
          <p:nvPr/>
        </p:nvSpPr>
        <p:spPr>
          <a:xfrm>
            <a:off x="6553200" y="1990759"/>
            <a:ext cx="5105400" cy="830997"/>
          </a:xfrm>
          <a:prstGeom prst="rect">
            <a:avLst/>
          </a:prstGeom>
          <a:noFill/>
        </p:spPr>
        <p:txBody>
          <a:bodyPr wrap="square" rtlCol="0">
            <a:spAutoFit/>
          </a:bodyPr>
          <a:lstStyle/>
          <a:p>
            <a:r>
              <a:rPr lang="sl-SI" sz="1600" dirty="0">
                <a:solidFill>
                  <a:srgbClr val="00B1F1"/>
                </a:solidFill>
                <a:latin typeface="TheSans-Plain" pitchFamily="2" charset="0"/>
              </a:rPr>
              <a:t>EPD-ji (</a:t>
            </a:r>
            <a:r>
              <a:rPr lang="sl-SI" sz="1600" dirty="0" err="1">
                <a:solidFill>
                  <a:srgbClr val="00B1F1"/>
                </a:solidFill>
                <a:latin typeface="TheSans-Plain" pitchFamily="2" charset="0"/>
              </a:rPr>
              <a:t>EPDs</a:t>
            </a:r>
            <a:r>
              <a:rPr lang="sl-SI" sz="1600" dirty="0">
                <a:solidFill>
                  <a:srgbClr val="00B1F1"/>
                </a:solidFill>
                <a:latin typeface="TheSans-Plain" pitchFamily="2" charset="0"/>
              </a:rPr>
              <a:t>): </a:t>
            </a:r>
            <a:r>
              <a:rPr lang="sl-SI" sz="1600" dirty="0">
                <a:solidFill>
                  <a:schemeClr val="tx1">
                    <a:lumMod val="65000"/>
                    <a:lumOff val="35000"/>
                  </a:schemeClr>
                </a:solidFill>
                <a:latin typeface="TheSans-Plain" pitchFamily="2" charset="0"/>
              </a:rPr>
              <a:t>omogočajo enostaven uvoz, ustvarjanje in upravljanje okoljskih deklaracij za izdelke (</a:t>
            </a:r>
            <a:r>
              <a:rPr lang="sl-SI" sz="1600" dirty="0" err="1">
                <a:solidFill>
                  <a:schemeClr val="tx1">
                    <a:lumMod val="65000"/>
                    <a:lumOff val="35000"/>
                  </a:schemeClr>
                </a:solidFill>
                <a:latin typeface="TheSans-Plain" pitchFamily="2" charset="0"/>
              </a:rPr>
              <a:t>Environmental</a:t>
            </a:r>
            <a:r>
              <a:rPr lang="sl-SI" sz="1600" dirty="0">
                <a:solidFill>
                  <a:schemeClr val="tx1">
                    <a:lumMod val="65000"/>
                    <a:lumOff val="35000"/>
                  </a:schemeClr>
                </a:solidFill>
                <a:latin typeface="TheSans-Plain" pitchFamily="2" charset="0"/>
              </a:rPr>
              <a:t> </a:t>
            </a:r>
            <a:r>
              <a:rPr lang="sl-SI" sz="1600" dirty="0" err="1">
                <a:solidFill>
                  <a:schemeClr val="tx1">
                    <a:lumMod val="65000"/>
                    <a:lumOff val="35000"/>
                  </a:schemeClr>
                </a:solidFill>
                <a:latin typeface="TheSans-Plain" pitchFamily="2" charset="0"/>
              </a:rPr>
              <a:t>Product</a:t>
            </a:r>
            <a:r>
              <a:rPr lang="sl-SI" sz="1600" dirty="0">
                <a:solidFill>
                  <a:schemeClr val="tx1">
                    <a:lumMod val="65000"/>
                    <a:lumOff val="35000"/>
                  </a:schemeClr>
                </a:solidFill>
                <a:latin typeface="TheSans-Plain" pitchFamily="2" charset="0"/>
              </a:rPr>
              <a:t> </a:t>
            </a:r>
            <a:r>
              <a:rPr lang="sl-SI" sz="1600" dirty="0" err="1">
                <a:solidFill>
                  <a:schemeClr val="tx1">
                    <a:lumMod val="65000"/>
                    <a:lumOff val="35000"/>
                  </a:schemeClr>
                </a:solidFill>
                <a:latin typeface="TheSans-Plain" pitchFamily="2" charset="0"/>
              </a:rPr>
              <a:t>Declarations</a:t>
            </a:r>
            <a:r>
              <a:rPr lang="sl-SI" sz="1600" dirty="0">
                <a:solidFill>
                  <a:schemeClr val="tx1">
                    <a:lumMod val="65000"/>
                    <a:lumOff val="35000"/>
                  </a:schemeClr>
                </a:solidFill>
                <a:latin typeface="TheSans-Plain" pitchFamily="2" charset="0"/>
              </a:rPr>
              <a:t>).</a:t>
            </a:r>
          </a:p>
        </p:txBody>
      </p:sp>
      <p:sp>
        <p:nvSpPr>
          <p:cNvPr id="6" name="Textfeld 5">
            <a:extLst>
              <a:ext uri="{FF2B5EF4-FFF2-40B4-BE49-F238E27FC236}">
                <a16:creationId xmlns:a16="http://schemas.microsoft.com/office/drawing/2014/main" id="{B0345E92-10FE-E853-C980-B7799ACBA6FD}"/>
              </a:ext>
            </a:extLst>
          </p:cNvPr>
          <p:cNvSpPr txBox="1"/>
          <p:nvPr/>
        </p:nvSpPr>
        <p:spPr>
          <a:xfrm>
            <a:off x="6578600" y="3154840"/>
            <a:ext cx="5232400" cy="830997"/>
          </a:xfrm>
          <a:prstGeom prst="rect">
            <a:avLst/>
          </a:prstGeom>
          <a:noFill/>
        </p:spPr>
        <p:txBody>
          <a:bodyPr wrap="square" rtlCol="0">
            <a:spAutoFit/>
          </a:bodyPr>
          <a:lstStyle/>
          <a:p>
            <a:r>
              <a:rPr lang="sl" sz="1600" dirty="0">
                <a:solidFill>
                  <a:srgbClr val="00B1F1"/>
                </a:solidFill>
                <a:latin typeface="TheSans-Plain" pitchFamily="2" charset="0"/>
              </a:rPr>
              <a:t>Rezultati</a:t>
            </a:r>
            <a:r>
              <a:rPr lang="sl" sz="1600" dirty="0">
                <a:solidFill>
                  <a:schemeClr val="tx1">
                    <a:lumMod val="65000"/>
                    <a:lumOff val="35000"/>
                  </a:schemeClr>
                </a:solidFill>
                <a:latin typeface="TheSans-Plain" pitchFamily="2" charset="0"/>
              </a:rPr>
              <a:t>: (</a:t>
            </a:r>
            <a:r>
              <a:rPr lang="sl-SI" sz="1600" dirty="0" err="1">
                <a:solidFill>
                  <a:schemeClr val="tx1">
                    <a:lumMod val="65000"/>
                    <a:lumOff val="35000"/>
                  </a:schemeClr>
                </a:solidFill>
                <a:latin typeface="TheSans-Plain" pitchFamily="2" charset="0"/>
              </a:rPr>
              <a:t>Results</a:t>
            </a:r>
            <a:r>
              <a:rPr lang="sl-SI" sz="1600" dirty="0">
                <a:solidFill>
                  <a:schemeClr val="tx1">
                    <a:lumMod val="65000"/>
                    <a:lumOff val="35000"/>
                  </a:schemeClr>
                </a:solidFill>
                <a:latin typeface="TheSans-Plain" pitchFamily="2" charset="0"/>
              </a:rPr>
              <a:t>): omogočajo shranjevanje rezultatov analiz in njihov izvoz za nadaljnjo uporabo ali poročanje.</a:t>
            </a:r>
          </a:p>
          <a:p>
            <a:endParaRPr lang="sl" sz="1600" dirty="0">
              <a:solidFill>
                <a:schemeClr val="tx1">
                  <a:lumMod val="65000"/>
                  <a:lumOff val="35000"/>
                </a:schemeClr>
              </a:solidFill>
              <a:latin typeface="TheSans-Plain" pitchFamily="2" charset="0"/>
            </a:endParaRPr>
          </a:p>
        </p:txBody>
      </p:sp>
      <p:cxnSp>
        <p:nvCxnSpPr>
          <p:cNvPr id="7" name="Gerade Verbindung mit Pfeil 6">
            <a:extLst>
              <a:ext uri="{FF2B5EF4-FFF2-40B4-BE49-F238E27FC236}">
                <a16:creationId xmlns:a16="http://schemas.microsoft.com/office/drawing/2014/main" id="{6F1113AE-E3E2-325B-2CE5-2286DD0F9A9A}"/>
              </a:ext>
            </a:extLst>
          </p:cNvPr>
          <p:cNvCxnSpPr>
            <a:cxnSpLocks/>
            <a:endCxn id="4" idx="1"/>
          </p:cNvCxnSpPr>
          <p:nvPr/>
        </p:nvCxnSpPr>
        <p:spPr>
          <a:xfrm flipV="1">
            <a:off x="2209800" y="2406258"/>
            <a:ext cx="4343400" cy="1164080"/>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256AB8B8-8FA7-2E60-129B-799552C53C66}"/>
              </a:ext>
            </a:extLst>
          </p:cNvPr>
          <p:cNvCxnSpPr>
            <a:cxnSpLocks/>
          </p:cNvCxnSpPr>
          <p:nvPr/>
        </p:nvCxnSpPr>
        <p:spPr>
          <a:xfrm flipV="1">
            <a:off x="2463800" y="3452204"/>
            <a:ext cx="3937000" cy="451218"/>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feld 39">
            <a:extLst>
              <a:ext uri="{FF2B5EF4-FFF2-40B4-BE49-F238E27FC236}">
                <a16:creationId xmlns:a16="http://schemas.microsoft.com/office/drawing/2014/main" id="{54F6B7E3-6766-6911-2C3F-A40B8B03E7D6}"/>
              </a:ext>
            </a:extLst>
          </p:cNvPr>
          <p:cNvSpPr txBox="1"/>
          <p:nvPr/>
        </p:nvSpPr>
        <p:spPr>
          <a:xfrm>
            <a:off x="6601058" y="4275842"/>
            <a:ext cx="5209941" cy="830997"/>
          </a:xfrm>
          <a:prstGeom prst="rect">
            <a:avLst/>
          </a:prstGeom>
          <a:noFill/>
        </p:spPr>
        <p:txBody>
          <a:bodyPr wrap="square" rtlCol="0">
            <a:spAutoFit/>
          </a:bodyPr>
          <a:lstStyle/>
          <a:p>
            <a:r>
              <a:rPr lang="sl" sz="1600" dirty="0">
                <a:solidFill>
                  <a:srgbClr val="00B1F1"/>
                </a:solidFill>
                <a:latin typeface="TheSans-Plain" pitchFamily="2" charset="0"/>
              </a:rPr>
              <a:t>Skripte</a:t>
            </a:r>
            <a:r>
              <a:rPr lang="sl" sz="1600" dirty="0">
                <a:solidFill>
                  <a:schemeClr val="tx1">
                    <a:lumMod val="65000"/>
                    <a:lumOff val="35000"/>
                  </a:schemeClr>
                </a:solidFill>
                <a:latin typeface="TheSans-Plain" pitchFamily="2" charset="0"/>
              </a:rPr>
              <a:t> </a:t>
            </a:r>
            <a:r>
              <a:rPr lang="sl-SI" sz="1600" dirty="0">
                <a:solidFill>
                  <a:schemeClr val="tx1">
                    <a:lumMod val="65000"/>
                    <a:lumOff val="35000"/>
                  </a:schemeClr>
                </a:solidFill>
                <a:latin typeface="TheSans-Plain" pitchFamily="2" charset="0"/>
              </a:rPr>
              <a:t>(</a:t>
            </a:r>
            <a:r>
              <a:rPr lang="sl-SI" sz="1600" dirty="0" err="1">
                <a:solidFill>
                  <a:schemeClr val="tx1">
                    <a:lumMod val="65000"/>
                    <a:lumOff val="35000"/>
                  </a:schemeClr>
                </a:solidFill>
                <a:latin typeface="TheSans-Plain" pitchFamily="2" charset="0"/>
              </a:rPr>
              <a:t>Scripts</a:t>
            </a:r>
            <a:r>
              <a:rPr lang="sl-SI" sz="1600" dirty="0">
                <a:solidFill>
                  <a:schemeClr val="tx1">
                    <a:lumMod val="65000"/>
                    <a:lumOff val="35000"/>
                  </a:schemeClr>
                </a:solidFill>
                <a:latin typeface="TheSans-Plain" pitchFamily="2" charset="0"/>
              </a:rPr>
              <a:t>): skripte je mogoče shraniti lokalno ali globalno – uporabno za avtomatizacijo in ponovljivost analiz.</a:t>
            </a:r>
          </a:p>
        </p:txBody>
      </p:sp>
      <p:cxnSp>
        <p:nvCxnSpPr>
          <p:cNvPr id="10" name="Gerade Verbindung mit Pfeil 45">
            <a:extLst>
              <a:ext uri="{FF2B5EF4-FFF2-40B4-BE49-F238E27FC236}">
                <a16:creationId xmlns:a16="http://schemas.microsoft.com/office/drawing/2014/main" id="{784837CF-F23C-CFD2-874D-FACFDC928539}"/>
              </a:ext>
            </a:extLst>
          </p:cNvPr>
          <p:cNvCxnSpPr>
            <a:cxnSpLocks/>
            <a:endCxn id="9" idx="1"/>
          </p:cNvCxnSpPr>
          <p:nvPr/>
        </p:nvCxnSpPr>
        <p:spPr>
          <a:xfrm>
            <a:off x="2257658" y="4572000"/>
            <a:ext cx="4343400" cy="119341"/>
          </a:xfrm>
          <a:prstGeom prst="straightConnector1">
            <a:avLst/>
          </a:prstGeom>
          <a:ln w="38100">
            <a:solidFill>
              <a:srgbClr val="70BB2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feld 39">
            <a:extLst>
              <a:ext uri="{FF2B5EF4-FFF2-40B4-BE49-F238E27FC236}">
                <a16:creationId xmlns:a16="http://schemas.microsoft.com/office/drawing/2014/main" id="{CD68A579-4E8F-043F-B790-839191AC6F3F}"/>
              </a:ext>
            </a:extLst>
          </p:cNvPr>
          <p:cNvSpPr txBox="1"/>
          <p:nvPr/>
        </p:nvSpPr>
        <p:spPr>
          <a:xfrm>
            <a:off x="1905000" y="6169966"/>
            <a:ext cx="7848600" cy="338554"/>
          </a:xfrm>
          <a:prstGeom prst="rect">
            <a:avLst/>
          </a:prstGeom>
          <a:noFill/>
        </p:spPr>
        <p:txBody>
          <a:bodyPr wrap="square" rtlCol="0">
            <a:spAutoFit/>
          </a:bodyPr>
          <a:lstStyle/>
          <a:p>
            <a:pPr algn="ctr"/>
            <a:r>
              <a:rPr lang="sl" sz="1600" dirty="0">
                <a:latin typeface="Raleway" panose="020B0503030101060003" pitchFamily="34" charset="-18"/>
              </a:rPr>
              <a:t>Za več informacij si oglejte naš spletni priročnik</a:t>
            </a:r>
          </a:p>
        </p:txBody>
      </p:sp>
    </p:spTree>
    <p:extLst>
      <p:ext uri="{BB962C8B-B14F-4D97-AF65-F5344CB8AC3E}">
        <p14:creationId xmlns:p14="http://schemas.microsoft.com/office/powerpoint/2010/main" val="29712755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362AA9-547C-4E76-95FD-1C12C4B1E021}"/>
              </a:ext>
            </a:extLst>
          </p:cNvPr>
          <p:cNvPicPr>
            <a:picLocks noChangeAspect="1"/>
          </p:cNvPicPr>
          <p:nvPr/>
        </p:nvPicPr>
        <p:blipFill>
          <a:blip r:embed="rId3"/>
          <a:stretch>
            <a:fillRect/>
          </a:stretch>
        </p:blipFill>
        <p:spPr>
          <a:xfrm>
            <a:off x="304799" y="1219200"/>
            <a:ext cx="3974315" cy="5016758"/>
          </a:xfrm>
          <a:prstGeom prst="rect">
            <a:avLst/>
          </a:prstGeom>
        </p:spPr>
      </p:pic>
      <p:sp>
        <p:nvSpPr>
          <p:cNvPr id="2" name="Title 1"/>
          <p:cNvSpPr>
            <a:spLocks noGrp="1"/>
          </p:cNvSpPr>
          <p:nvPr>
            <p:ph type="title" idx="4294967295"/>
          </p:nvPr>
        </p:nvSpPr>
        <p:spPr>
          <a:xfrm>
            <a:off x="228600" y="30480"/>
            <a:ext cx="10972800" cy="1143000"/>
          </a:xfrm>
          <a:prstGeom prst="rect">
            <a:avLst/>
          </a:prstGeom>
        </p:spPr>
        <p:txBody>
          <a:bodyPr/>
          <a:lstStyle/>
          <a:p>
            <a:r>
              <a:rPr lang="sl-SI" sz="4000" dirty="0"/>
              <a:t>Elementi baze podatkov: </a:t>
            </a:r>
            <a:br>
              <a:rPr lang="sl-SI" sz="4000" dirty="0"/>
            </a:br>
            <a:r>
              <a:rPr lang="sl-SI" sz="4000" dirty="0"/>
              <a:t>koraki modeliranja v openLCA</a:t>
            </a:r>
            <a:endParaRPr lang="en-GB" sz="4000" dirty="0"/>
          </a:p>
        </p:txBody>
      </p:sp>
      <p:sp>
        <p:nvSpPr>
          <p:cNvPr id="5" name="TextBox 4">
            <a:extLst>
              <a:ext uri="{FF2B5EF4-FFF2-40B4-BE49-F238E27FC236}">
                <a16:creationId xmlns:a16="http://schemas.microsoft.com/office/drawing/2014/main" id="{239A33E7-0194-9D49-8720-D2EA203D381A}"/>
              </a:ext>
            </a:extLst>
          </p:cNvPr>
          <p:cNvSpPr txBox="1"/>
          <p:nvPr/>
        </p:nvSpPr>
        <p:spPr>
          <a:xfrm>
            <a:off x="4495800" y="1281497"/>
            <a:ext cx="7162799" cy="5016758"/>
          </a:xfrm>
          <a:prstGeom prst="rect">
            <a:avLst/>
          </a:prstGeom>
          <a:noFill/>
        </p:spPr>
        <p:txBody>
          <a:bodyPr wrap="square">
            <a:spAutoFit/>
          </a:bodyPr>
          <a:lstStyle/>
          <a:p>
            <a:pPr>
              <a:buFont typeface="+mj-lt"/>
              <a:buAutoNum type="arabicPeriod"/>
            </a:pPr>
            <a:r>
              <a:rPr lang="sl-SI" sz="1600" b="1" dirty="0">
                <a:latin typeface="Raleway" panose="020B0503030101060003" pitchFamily="34" charset="-18"/>
              </a:rPr>
              <a:t> Ustvarjanje tokov in procesov</a:t>
            </a:r>
            <a:br>
              <a:rPr lang="sl-SI" sz="1600" dirty="0">
                <a:latin typeface="Raleway" panose="020B0503030101060003" pitchFamily="34" charset="-18"/>
              </a:rPr>
            </a:br>
            <a:r>
              <a:rPr lang="sl-SI" sz="1600" dirty="0">
                <a:latin typeface="Raleway" panose="020B0503030101060003" pitchFamily="34" charset="-18"/>
              </a:rPr>
              <a:t>Definiranje osnovnih gradnikov sistema: vhodnih/izhodnih tokov in procesnih enot.</a:t>
            </a:r>
          </a:p>
          <a:p>
            <a:pPr>
              <a:buFont typeface="+mj-lt"/>
              <a:buAutoNum type="arabicPeriod"/>
            </a:pPr>
            <a:endParaRPr lang="sl-SI" sz="1600" dirty="0">
              <a:latin typeface="Raleway" panose="020B0503030101060003" pitchFamily="34" charset="-18"/>
            </a:endParaRPr>
          </a:p>
          <a:p>
            <a:pPr>
              <a:buFont typeface="+mj-lt"/>
              <a:buAutoNum type="arabicPeriod"/>
            </a:pPr>
            <a:r>
              <a:rPr lang="sl-SI" sz="1600" b="1" dirty="0">
                <a:latin typeface="Raleway" panose="020B0503030101060003" pitchFamily="34" charset="-18"/>
              </a:rPr>
              <a:t> Vnašanje podatkov o dejavnosti</a:t>
            </a:r>
            <a:r>
              <a:rPr lang="sl-SI" sz="1600" dirty="0">
                <a:latin typeface="Raleway" panose="020B0503030101060003" pitchFamily="34" charset="-18"/>
              </a:rPr>
              <a:t> </a:t>
            </a:r>
            <a:r>
              <a:rPr lang="sl-SI" sz="1600" i="1" dirty="0">
                <a:latin typeface="Raleway" panose="020B0503030101060003" pitchFamily="34" charset="-18"/>
              </a:rPr>
              <a:t>(analiza zalog)</a:t>
            </a:r>
            <a:br>
              <a:rPr lang="sl-SI" sz="1600" dirty="0">
                <a:latin typeface="Raleway" panose="020B0503030101060003" pitchFamily="34" charset="-18"/>
              </a:rPr>
            </a:br>
            <a:r>
              <a:rPr lang="sl-SI" sz="1600" dirty="0">
                <a:latin typeface="Raleway" panose="020B0503030101060003" pitchFamily="34" charset="-18"/>
              </a:rPr>
              <a:t>Izpolnjevanje vhodno-izhodnih podatkov za posamezne procese.</a:t>
            </a:r>
          </a:p>
          <a:p>
            <a:pPr>
              <a:buFont typeface="+mj-lt"/>
              <a:buAutoNum type="arabicPeriod"/>
            </a:pPr>
            <a:endParaRPr lang="sl-SI" sz="1600" dirty="0">
              <a:latin typeface="Raleway" panose="020B0503030101060003" pitchFamily="34" charset="-18"/>
            </a:endParaRPr>
          </a:p>
          <a:p>
            <a:pPr>
              <a:buFont typeface="+mj-lt"/>
              <a:buAutoNum type="arabicPeriod"/>
            </a:pPr>
            <a:r>
              <a:rPr lang="sl-SI" sz="1600" b="1" dirty="0">
                <a:latin typeface="Raleway" panose="020B0503030101060003" pitchFamily="34" charset="-18"/>
              </a:rPr>
              <a:t> Gradnja modela življenjskega cikla</a:t>
            </a:r>
            <a:br>
              <a:rPr lang="sl-SI" sz="1600" dirty="0">
                <a:latin typeface="Raleway" panose="020B0503030101060003" pitchFamily="34" charset="-18"/>
              </a:rPr>
            </a:br>
            <a:r>
              <a:rPr lang="sl-SI" sz="1600" dirty="0">
                <a:latin typeface="Raleway" panose="020B0503030101060003" pitchFamily="34" charset="-18"/>
              </a:rPr>
              <a:t>Povezovanje procesov v smiselne sisteme in izdelke.</a:t>
            </a:r>
          </a:p>
          <a:p>
            <a:pPr>
              <a:buFont typeface="+mj-lt"/>
              <a:buAutoNum type="arabicPeriod"/>
            </a:pPr>
            <a:endParaRPr lang="sl-SI" sz="1600" dirty="0">
              <a:latin typeface="Raleway" panose="020B0503030101060003" pitchFamily="34" charset="-18"/>
            </a:endParaRPr>
          </a:p>
          <a:p>
            <a:pPr>
              <a:buFont typeface="+mj-lt"/>
              <a:buAutoNum type="arabicPeriod"/>
            </a:pPr>
            <a:r>
              <a:rPr lang="sl-SI" sz="1600" b="1" dirty="0">
                <a:latin typeface="Raleway" panose="020B0503030101060003" pitchFamily="34" charset="-18"/>
              </a:rPr>
              <a:t> Uvoz ali izbira metode LCIA</a:t>
            </a:r>
            <a:br>
              <a:rPr lang="sl-SI" sz="1600" dirty="0">
                <a:latin typeface="Raleway" panose="020B0503030101060003" pitchFamily="34" charset="-18"/>
              </a:rPr>
            </a:br>
            <a:r>
              <a:rPr lang="sl-SI" sz="1600" dirty="0">
                <a:latin typeface="Raleway" panose="020B0503030101060003" pitchFamily="34" charset="-18"/>
              </a:rPr>
              <a:t>Uporaba metod ocenjevanja vplivov na okolje (LCIA) za kvantifikacijo okoljskih vplivov.</a:t>
            </a:r>
          </a:p>
          <a:p>
            <a:pPr>
              <a:buFont typeface="+mj-lt"/>
              <a:buAutoNum type="arabicPeriod"/>
            </a:pPr>
            <a:endParaRPr lang="sl-SI" sz="1600" dirty="0">
              <a:latin typeface="Raleway" panose="020B0503030101060003" pitchFamily="34" charset="-18"/>
            </a:endParaRPr>
          </a:p>
          <a:p>
            <a:pPr>
              <a:buFont typeface="+mj-lt"/>
              <a:buAutoNum type="arabicPeriod"/>
            </a:pPr>
            <a:r>
              <a:rPr lang="sl-SI" sz="1600" b="1" dirty="0">
                <a:latin typeface="Raleway" panose="020B0503030101060003" pitchFamily="34" charset="-18"/>
              </a:rPr>
              <a:t> Izračun rezultatov vpliva</a:t>
            </a:r>
            <a:br>
              <a:rPr lang="sl-SI" sz="1600" dirty="0">
                <a:latin typeface="Raleway" panose="020B0503030101060003" pitchFamily="34" charset="-18"/>
              </a:rPr>
            </a:br>
            <a:r>
              <a:rPr lang="sl-SI" sz="1600" dirty="0">
                <a:latin typeface="Raleway" panose="020B0503030101060003" pitchFamily="34" charset="-18"/>
              </a:rPr>
              <a:t>Pridobitev rezultatov LCA za izdelke ali storitve.</a:t>
            </a:r>
          </a:p>
          <a:p>
            <a:pPr>
              <a:buFont typeface="+mj-lt"/>
              <a:buAutoNum type="arabicPeriod"/>
            </a:pPr>
            <a:endParaRPr lang="sl-SI" sz="1600" dirty="0">
              <a:latin typeface="Raleway" panose="020B0503030101060003" pitchFamily="34" charset="-18"/>
            </a:endParaRPr>
          </a:p>
          <a:p>
            <a:pPr>
              <a:buFont typeface="+mj-lt"/>
              <a:buAutoNum type="arabicPeriod"/>
            </a:pPr>
            <a:r>
              <a:rPr lang="sl-SI" sz="1600" b="1" dirty="0">
                <a:latin typeface="Raleway" panose="020B0503030101060003" pitchFamily="34" charset="-18"/>
              </a:rPr>
              <a:t> Primerjava in analiza</a:t>
            </a:r>
            <a:endParaRPr lang="sl-SI" sz="1600" dirty="0">
              <a:latin typeface="Raleway" panose="020B0503030101060003" pitchFamily="34" charset="-18"/>
            </a:endParaRPr>
          </a:p>
          <a:p>
            <a:pPr marL="742950" lvl="1" indent="-285750">
              <a:buFont typeface="+mj-lt"/>
              <a:buAutoNum type="arabicPeriod"/>
            </a:pPr>
            <a:r>
              <a:rPr lang="sl-SI" sz="1600" dirty="0">
                <a:latin typeface="Raleway" panose="020B0503030101060003" pitchFamily="34" charset="-18"/>
              </a:rPr>
              <a:t>Primerjava različnih proizvodnih sistemov</a:t>
            </a:r>
          </a:p>
          <a:p>
            <a:pPr marL="742950" lvl="1" indent="-285750">
              <a:buFont typeface="+mj-lt"/>
              <a:buAutoNum type="arabicPeriod"/>
            </a:pPr>
            <a:r>
              <a:rPr lang="sl-SI" sz="1600" dirty="0">
                <a:latin typeface="Raleway" panose="020B0503030101060003" pitchFamily="34" charset="-18"/>
              </a:rPr>
              <a:t>Izvedba analize občutljivosti v projektih</a:t>
            </a:r>
          </a:p>
        </p:txBody>
      </p:sp>
    </p:spTree>
    <p:extLst>
      <p:ext uri="{BB962C8B-B14F-4D97-AF65-F5344CB8AC3E}">
        <p14:creationId xmlns:p14="http://schemas.microsoft.com/office/powerpoint/2010/main" val="21361784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3357A-C95E-96AB-142E-1351940E7F63}"/>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678799" y="990600"/>
            <a:ext cx="6120280" cy="3276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Abgerundetes Rechteck 5"/>
          <p:cNvSpPr/>
          <p:nvPr/>
        </p:nvSpPr>
        <p:spPr>
          <a:xfrm>
            <a:off x="2031051" y="2514600"/>
            <a:ext cx="4707888" cy="1557338"/>
          </a:xfrm>
          <a:prstGeom prst="roundRect">
            <a:avLst>
              <a:gd name="adj" fmla="val 6287"/>
            </a:avLst>
          </a:prstGeom>
          <a:solidFill>
            <a:srgbClr val="12598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3600" dirty="0">
                <a:solidFill>
                  <a:schemeClr val="bg1"/>
                </a:solidFill>
                <a:latin typeface="Raleway" panose="020B0503030101060003" pitchFamily="34" charset="-18"/>
              </a:rPr>
              <a:t>Ustvarjanje tokov in procesov</a:t>
            </a:r>
            <a:endParaRPr lang="de-DE" sz="3600" dirty="0">
              <a:solidFill>
                <a:schemeClr val="bg1"/>
              </a:solidFill>
              <a:latin typeface="Raleway" panose="020B0503030101060003" pitchFamily="34" charset="-18"/>
            </a:endParaRPr>
          </a:p>
        </p:txBody>
      </p:sp>
      <p:sp>
        <p:nvSpPr>
          <p:cNvPr id="2" name="Textfeld 1"/>
          <p:cNvSpPr txBox="1"/>
          <p:nvPr/>
        </p:nvSpPr>
        <p:spPr>
          <a:xfrm>
            <a:off x="1846385" y="5470769"/>
            <a:ext cx="184666" cy="369332"/>
          </a:xfrm>
          <a:prstGeom prst="rect">
            <a:avLst/>
          </a:prstGeom>
          <a:noFill/>
        </p:spPr>
        <p:txBody>
          <a:bodyPr wrap="none" rtlCol="0">
            <a:spAutoFit/>
          </a:bodyPr>
          <a:lstStyle/>
          <a:p>
            <a:endParaRPr lang="de-DE" dirty="0">
              <a:latin typeface="Raleway" panose="020B0503030101060003" pitchFamily="34" charset="-18"/>
            </a:endParaRPr>
          </a:p>
        </p:txBody>
      </p:sp>
    </p:spTree>
    <p:extLst>
      <p:ext uri="{BB962C8B-B14F-4D97-AF65-F5344CB8AC3E}">
        <p14:creationId xmlns:p14="http://schemas.microsoft.com/office/powerpoint/2010/main" val="2544207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F97789-439A-4D5E-9454-FD708F2AB661}"/>
              </a:ext>
            </a:extLst>
          </p:cNvPr>
          <p:cNvSpPr/>
          <p:nvPr/>
        </p:nvSpPr>
        <p:spPr>
          <a:xfrm>
            <a:off x="1216152" y="-17421"/>
            <a:ext cx="10975848" cy="1712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Raleway" panose="020B0503030101060003" pitchFamily="34" charset="-18"/>
            </a:endParaRPr>
          </a:p>
        </p:txBody>
      </p:sp>
      <p:sp>
        <p:nvSpPr>
          <p:cNvPr id="3" name="Content Placeholder 2">
            <a:extLst>
              <a:ext uri="{FF2B5EF4-FFF2-40B4-BE49-F238E27FC236}">
                <a16:creationId xmlns:a16="http://schemas.microsoft.com/office/drawing/2014/main" id="{7FFFAD14-8D7A-48A8-A3C2-ACF4B61DEE5F}"/>
              </a:ext>
            </a:extLst>
          </p:cNvPr>
          <p:cNvSpPr>
            <a:spLocks noGrp="1"/>
          </p:cNvSpPr>
          <p:nvPr>
            <p:ph sz="half" idx="4294967295"/>
          </p:nvPr>
        </p:nvSpPr>
        <p:spPr>
          <a:xfrm>
            <a:off x="0" y="1973263"/>
            <a:ext cx="10067925" cy="4351337"/>
          </a:xfrm>
          <a:prstGeom prst="rect">
            <a:avLst/>
          </a:prstGeom>
        </p:spPr>
        <p:txBody>
          <a:bodyPr>
            <a:normAutofit fontScale="70000" lnSpcReduction="20000"/>
          </a:bodyPr>
          <a:lstStyle/>
          <a:p>
            <a:pPr>
              <a:lnSpc>
                <a:spcPct val="120000"/>
              </a:lnSpc>
            </a:pPr>
            <a:r>
              <a:rPr lang="sl-SI" b="1" dirty="0">
                <a:solidFill>
                  <a:srgbClr val="066E9F"/>
                </a:solidFill>
                <a:highlight>
                  <a:srgbClr val="A2C219"/>
                </a:highlight>
                <a:latin typeface="Raleway" panose="020B0503030101060003" pitchFamily="34" charset="-18"/>
              </a:rPr>
              <a:t>razumevanje</a:t>
            </a:r>
            <a:r>
              <a:rPr lang="sl-SI" dirty="0">
                <a:solidFill>
                  <a:srgbClr val="066E9F"/>
                </a:solidFill>
                <a:latin typeface="Raleway" panose="020B0503030101060003" pitchFamily="34" charset="-18"/>
              </a:rPr>
              <a:t> proizvodnega sistema,</a:t>
            </a:r>
          </a:p>
          <a:p>
            <a:pPr>
              <a:lnSpc>
                <a:spcPct val="120000"/>
              </a:lnSpc>
            </a:pPr>
            <a:r>
              <a:rPr lang="sl-SI" dirty="0">
                <a:solidFill>
                  <a:srgbClr val="066E9F"/>
                </a:solidFill>
                <a:latin typeface="Raleway" panose="020B0503030101060003" pitchFamily="34" charset="-18"/>
              </a:rPr>
              <a:t>izpostavitev </a:t>
            </a:r>
            <a:r>
              <a:rPr lang="sl-SI" b="1" dirty="0">
                <a:solidFill>
                  <a:srgbClr val="066E9F"/>
                </a:solidFill>
                <a:highlight>
                  <a:srgbClr val="A2C219"/>
                </a:highlight>
                <a:latin typeface="Raleway" panose="020B0503030101060003" pitchFamily="34" charset="-18"/>
              </a:rPr>
              <a:t>priložnosti</a:t>
            </a:r>
            <a:r>
              <a:rPr lang="sl-SI" dirty="0">
                <a:solidFill>
                  <a:srgbClr val="066E9F"/>
                </a:solidFill>
                <a:latin typeface="Raleway" panose="020B0503030101060003" pitchFamily="34" charset="-18"/>
              </a:rPr>
              <a:t> za učinkovitost vzdolž vrednostne verige,</a:t>
            </a:r>
          </a:p>
          <a:p>
            <a:pPr>
              <a:lnSpc>
                <a:spcPct val="120000"/>
              </a:lnSpc>
            </a:pPr>
            <a:r>
              <a:rPr lang="sl-SI" b="1" dirty="0">
                <a:solidFill>
                  <a:srgbClr val="066E9F"/>
                </a:solidFill>
                <a:highlight>
                  <a:srgbClr val="A2C219"/>
                </a:highlight>
                <a:latin typeface="Raleway" panose="020B0503030101060003" pitchFamily="34" charset="-18"/>
              </a:rPr>
              <a:t>identifikacijo</a:t>
            </a:r>
            <a:r>
              <a:rPr lang="sl-SI" dirty="0">
                <a:solidFill>
                  <a:srgbClr val="066E9F"/>
                </a:solidFill>
                <a:latin typeface="Raleway" panose="020B0503030101060003" pitchFamily="34" charset="-18"/>
              </a:rPr>
              <a:t> tistih procesov, ki imajo največjo možnost za izboljšanje (žarišča),</a:t>
            </a:r>
          </a:p>
          <a:p>
            <a:pPr>
              <a:lnSpc>
                <a:spcPct val="120000"/>
              </a:lnSpc>
            </a:pPr>
            <a:r>
              <a:rPr lang="sl-SI" dirty="0">
                <a:solidFill>
                  <a:srgbClr val="066E9F"/>
                </a:solidFill>
                <a:latin typeface="Raleway" panose="020B0503030101060003" pitchFamily="34" charset="-18"/>
              </a:rPr>
              <a:t>zagotovilo, da spremembe, narejene za izboljšavo enega dela industrijskega sistema, </a:t>
            </a:r>
            <a:r>
              <a:rPr lang="sl-SI" b="1" dirty="0">
                <a:solidFill>
                  <a:srgbClr val="066E9F"/>
                </a:solidFill>
                <a:highlight>
                  <a:srgbClr val="A2C219"/>
                </a:highlight>
                <a:latin typeface="Raleway" panose="020B0503030101060003" pitchFamily="34" charset="-18"/>
              </a:rPr>
              <a:t>ne bodo »preusmerile bremena«</a:t>
            </a:r>
            <a:r>
              <a:rPr lang="sl-SI" dirty="0">
                <a:solidFill>
                  <a:srgbClr val="066E9F"/>
                </a:solidFill>
                <a:highlight>
                  <a:srgbClr val="A2C219"/>
                </a:highlight>
                <a:latin typeface="Raleway" panose="020B0503030101060003" pitchFamily="34" charset="-18"/>
              </a:rPr>
              <a:t> </a:t>
            </a:r>
            <a:r>
              <a:rPr lang="sl-SI" dirty="0">
                <a:solidFill>
                  <a:srgbClr val="066E9F"/>
                </a:solidFill>
                <a:latin typeface="Raleway" panose="020B0503030101060003" pitchFamily="34" charset="-18"/>
              </a:rPr>
              <a:t>na drug del verige,</a:t>
            </a:r>
          </a:p>
          <a:p>
            <a:pPr>
              <a:lnSpc>
                <a:spcPct val="120000"/>
              </a:lnSpc>
            </a:pPr>
            <a:r>
              <a:rPr lang="sl-SI" b="1" dirty="0">
                <a:solidFill>
                  <a:srgbClr val="066E9F"/>
                </a:solidFill>
                <a:highlight>
                  <a:srgbClr val="A2C219"/>
                </a:highlight>
                <a:latin typeface="Raleway" panose="020B0503030101060003" pitchFamily="34" charset="-18"/>
              </a:rPr>
              <a:t>primerjava dveh sistemov</a:t>
            </a:r>
            <a:r>
              <a:rPr lang="sl-SI" dirty="0">
                <a:solidFill>
                  <a:srgbClr val="066E9F"/>
                </a:solidFill>
                <a:latin typeface="Raleway" panose="020B0503030101060003" pitchFamily="34" charset="-18"/>
              </a:rPr>
              <a:t>, ki nudita enako storitev/proizvod,</a:t>
            </a:r>
          </a:p>
          <a:p>
            <a:pPr>
              <a:lnSpc>
                <a:spcPct val="120000"/>
              </a:lnSpc>
            </a:pPr>
            <a:r>
              <a:rPr lang="pl-PL" b="1" dirty="0" err="1">
                <a:solidFill>
                  <a:srgbClr val="066E9F"/>
                </a:solidFill>
                <a:latin typeface="Raleway" panose="020B0503030101060003" pitchFamily="34" charset="-18"/>
              </a:rPr>
              <a:t>zagotavljanje</a:t>
            </a:r>
            <a:r>
              <a:rPr lang="pl-PL" b="1" dirty="0">
                <a:solidFill>
                  <a:srgbClr val="066E9F"/>
                </a:solidFill>
                <a:latin typeface="Raleway" panose="020B0503030101060003" pitchFamily="34" charset="-18"/>
              </a:rPr>
              <a:t> podatkov </a:t>
            </a:r>
            <a:r>
              <a:rPr lang="pl-PL" b="1" dirty="0">
                <a:solidFill>
                  <a:srgbClr val="066E9F"/>
                </a:solidFill>
                <a:highlight>
                  <a:srgbClr val="A2C219"/>
                </a:highlight>
                <a:latin typeface="Raleway" panose="020B0503030101060003" pitchFamily="34" charset="-18"/>
              </a:rPr>
              <a:t>za okoljski odtis (ogljični odtis)</a:t>
            </a:r>
            <a:r>
              <a:rPr lang="pl-PL" dirty="0">
                <a:solidFill>
                  <a:srgbClr val="066E9F"/>
                </a:solidFill>
                <a:latin typeface="Raleway" panose="020B0503030101060003" pitchFamily="34" charset="-18"/>
              </a:rPr>
              <a:t>,</a:t>
            </a:r>
          </a:p>
          <a:p>
            <a:pPr>
              <a:lnSpc>
                <a:spcPct val="120000"/>
              </a:lnSpc>
            </a:pPr>
            <a:r>
              <a:rPr lang="sl-SI" dirty="0">
                <a:solidFill>
                  <a:srgbClr val="066E9F"/>
                </a:solidFill>
                <a:latin typeface="Raleway" panose="020B0503030101060003" pitchFamily="34" charset="-18"/>
              </a:rPr>
              <a:t>podprtje okoljskih trditev z rezultati analize LCA za </a:t>
            </a:r>
            <a:r>
              <a:rPr lang="sl-SI" b="1" dirty="0">
                <a:solidFill>
                  <a:srgbClr val="066E9F"/>
                </a:solidFill>
                <a:highlight>
                  <a:srgbClr val="A2C219"/>
                </a:highlight>
                <a:latin typeface="Raleway" panose="020B0503030101060003" pitchFamily="34" charset="-18"/>
              </a:rPr>
              <a:t>okoljsko izjavo izdelka </a:t>
            </a:r>
            <a:br>
              <a:rPr lang="sl-SI" dirty="0">
                <a:solidFill>
                  <a:srgbClr val="066E9F"/>
                </a:solidFill>
                <a:latin typeface="Raleway" panose="020B0503030101060003" pitchFamily="34" charset="-18"/>
              </a:rPr>
            </a:br>
            <a:r>
              <a:rPr lang="sl-SI" dirty="0">
                <a:solidFill>
                  <a:srgbClr val="066E9F"/>
                </a:solidFill>
                <a:latin typeface="Raleway" panose="020B0503030101060003" pitchFamily="34" charset="-18"/>
              </a:rPr>
              <a:t>(EPD -</a:t>
            </a:r>
            <a:r>
              <a:rPr lang="en-GB" dirty="0">
                <a:solidFill>
                  <a:srgbClr val="066E9F"/>
                </a:solidFill>
                <a:latin typeface="Raleway" panose="020B0503030101060003" pitchFamily="34" charset="-18"/>
              </a:rPr>
              <a:t> </a:t>
            </a:r>
            <a:r>
              <a:rPr lang="sl-SI" dirty="0">
                <a:solidFill>
                  <a:srgbClr val="066E9F"/>
                </a:solidFill>
                <a:latin typeface="Raleway" panose="020B0503030101060003" pitchFamily="34" charset="-18"/>
              </a:rPr>
              <a:t>E</a:t>
            </a:r>
            <a:r>
              <a:rPr lang="en-US" dirty="0" err="1">
                <a:solidFill>
                  <a:srgbClr val="066E9F"/>
                </a:solidFill>
                <a:latin typeface="Raleway" panose="020B0503030101060003" pitchFamily="34" charset="-18"/>
              </a:rPr>
              <a:t>nvironmental</a:t>
            </a:r>
            <a:r>
              <a:rPr lang="en-US" dirty="0">
                <a:solidFill>
                  <a:srgbClr val="066E9F"/>
                </a:solidFill>
                <a:latin typeface="Raleway" panose="020B0503030101060003" pitchFamily="34" charset="-18"/>
              </a:rPr>
              <a:t> Product Declaration)</a:t>
            </a:r>
            <a:r>
              <a:rPr lang="sl-SI" dirty="0">
                <a:solidFill>
                  <a:srgbClr val="066E9F"/>
                </a:solidFill>
                <a:latin typeface="Raleway" panose="020B0503030101060003" pitchFamily="34" charset="-18"/>
              </a:rPr>
              <a:t>.</a:t>
            </a:r>
          </a:p>
        </p:txBody>
      </p:sp>
      <p:sp>
        <p:nvSpPr>
          <p:cNvPr id="6" name="Title 1">
            <a:extLst>
              <a:ext uri="{FF2B5EF4-FFF2-40B4-BE49-F238E27FC236}">
                <a16:creationId xmlns:a16="http://schemas.microsoft.com/office/drawing/2014/main" id="{22C554D2-81AB-8FE9-B73E-C1D126203C86}"/>
              </a:ext>
            </a:extLst>
          </p:cNvPr>
          <p:cNvSpPr txBox="1">
            <a:spLocks/>
          </p:cNvSpPr>
          <p:nvPr/>
        </p:nvSpPr>
        <p:spPr>
          <a:xfrm>
            <a:off x="1473468" y="2602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Open Sans ExtraBold" pitchFamily="2" charset="0"/>
                <a:ea typeface="Open Sans ExtraBold" pitchFamily="2" charset="0"/>
                <a:cs typeface="Open Sans ExtraBold" pitchFamily="2" charset="0"/>
              </a:defRPr>
            </a:lvl1pPr>
          </a:lstStyle>
          <a:p>
            <a:r>
              <a:rPr lang="sl-SI" dirty="0">
                <a:solidFill>
                  <a:srgbClr val="A2C219"/>
                </a:solidFill>
                <a:latin typeface="Raleway Black" panose="020B0A03030101060003" pitchFamily="34" charset="-18"/>
              </a:rPr>
              <a:t>Zakaj izvesti </a:t>
            </a:r>
            <a:r>
              <a:rPr lang="en-US" dirty="0">
                <a:solidFill>
                  <a:srgbClr val="A2C219"/>
                </a:solidFill>
                <a:latin typeface="Raleway Black" panose="020B0A03030101060003" pitchFamily="34" charset="-18"/>
              </a:rPr>
              <a:t>LCA?</a:t>
            </a:r>
          </a:p>
        </p:txBody>
      </p:sp>
    </p:spTree>
    <p:extLst>
      <p:ext uri="{BB962C8B-B14F-4D97-AF65-F5344CB8AC3E}">
        <p14:creationId xmlns:p14="http://schemas.microsoft.com/office/powerpoint/2010/main" val="480189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a:prstGeom prst="rect">
            <a:avLst/>
          </a:prstGeom>
        </p:spPr>
        <p:txBody>
          <a:bodyPr/>
          <a:lstStyle/>
          <a:p>
            <a:r>
              <a:rPr lang="sl-SI" dirty="0">
                <a:solidFill>
                  <a:srgbClr val="00B1F1"/>
                </a:solidFill>
              </a:rPr>
              <a:t>Modeliranje v openLCA: Tokovi</a:t>
            </a:r>
            <a:endParaRPr lang="en-GB" dirty="0">
              <a:solidFill>
                <a:srgbClr val="874C3F"/>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1066800"/>
            <a:ext cx="6964249" cy="50292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59274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10972800" cy="1143000"/>
          </a:xfrm>
          <a:prstGeom prst="rect">
            <a:avLst/>
          </a:prstGeom>
        </p:spPr>
        <p:txBody>
          <a:bodyPr/>
          <a:lstStyle/>
          <a:p>
            <a:r>
              <a:rPr lang="sl" dirty="0" err="1">
                <a:solidFill>
                  <a:srgbClr val="00B1F1"/>
                </a:solidFill>
              </a:rPr>
              <a:t>Modeliranje </a:t>
            </a:r>
            <a:r>
              <a:rPr lang="sl" dirty="0">
                <a:solidFill>
                  <a:srgbClr val="00B1F1"/>
                </a:solidFill>
              </a:rPr>
              <a:t>v openLCA:</a:t>
            </a:r>
            <a:r>
              <a:rPr lang="sl" dirty="0"/>
              <a:t> </a:t>
            </a:r>
            <a:r>
              <a:rPr lang="sl" dirty="0" err="1">
                <a:solidFill>
                  <a:srgbClr val="800080"/>
                </a:solidFill>
              </a:rPr>
              <a:t>Procesi</a:t>
            </a:r>
            <a:endParaRPr lang="en-GB" dirty="0">
              <a:solidFill>
                <a:srgbClr val="80008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1066800"/>
            <a:ext cx="7069790" cy="508729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9090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FFA1E1D5-624E-41FB-A419-43A994DF097E}"/>
              </a:ext>
            </a:extLst>
          </p:cNvPr>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0" y="346075"/>
            <a:ext cx="9713913" cy="52197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Title 1">
            <a:extLst>
              <a:ext uri="{FF2B5EF4-FFF2-40B4-BE49-F238E27FC236}">
                <a16:creationId xmlns:a16="http://schemas.microsoft.com/office/drawing/2014/main" id="{E46A947B-875C-4189-8FD7-79BE1F2F2CD1}"/>
              </a:ext>
            </a:extLst>
          </p:cNvPr>
          <p:cNvSpPr>
            <a:spLocks noGrp="1"/>
          </p:cNvSpPr>
          <p:nvPr>
            <p:ph type="title" idx="4294967295"/>
          </p:nvPr>
        </p:nvSpPr>
        <p:spPr>
          <a:xfrm>
            <a:off x="0" y="3317875"/>
            <a:ext cx="5667375" cy="1358900"/>
          </a:xfrm>
          <a:prstGeom prst="roundRect">
            <a:avLst/>
          </a:prstGeom>
          <a:solidFill>
            <a:schemeClr val="accent6">
              <a:lumMod val="75000"/>
            </a:schemeClr>
          </a:solidFill>
        </p:spPr>
        <p:txBody>
          <a:bodyPr>
            <a:normAutofit/>
          </a:bodyPr>
          <a:lstStyle/>
          <a:p>
            <a:pPr algn="ctr"/>
            <a:r>
              <a:rPr lang="sl-SI" dirty="0">
                <a:solidFill>
                  <a:schemeClr val="bg1"/>
                </a:solidFill>
              </a:rPr>
              <a:t>Ustvarjanje tokov</a:t>
            </a:r>
            <a:endParaRPr lang="sl-SI"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4729162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7FCF9-E9CF-4252-A171-DBD2F8FBADF8}"/>
              </a:ext>
            </a:extLst>
          </p:cNvPr>
          <p:cNvSpPr>
            <a:spLocks noGrp="1"/>
          </p:cNvSpPr>
          <p:nvPr>
            <p:ph type="title" idx="4294967295"/>
          </p:nvPr>
        </p:nvSpPr>
        <p:spPr>
          <a:xfrm>
            <a:off x="0" y="136525"/>
            <a:ext cx="10515600" cy="1000125"/>
          </a:xfrm>
          <a:prstGeom prst="rect">
            <a:avLst/>
          </a:prstGeom>
        </p:spPr>
        <p:txBody>
          <a:bodyPr/>
          <a:lstStyle/>
          <a:p>
            <a:r>
              <a:rPr lang="sl-SI" dirty="0"/>
              <a:t>Tokovi: </a:t>
            </a:r>
            <a:r>
              <a:rPr lang="sl-SI" dirty="0">
                <a:solidFill>
                  <a:schemeClr val="bg1">
                    <a:lumMod val="50000"/>
                  </a:schemeClr>
                </a:solidFill>
              </a:rPr>
              <a:t>ustvarjanje novega toka </a:t>
            </a:r>
            <a:r>
              <a:rPr lang="sl-SI" dirty="0">
                <a:solidFill>
                  <a:schemeClr val="bg1">
                    <a:lumMod val="75000"/>
                  </a:schemeClr>
                </a:solidFill>
              </a:rPr>
              <a:t>(I)</a:t>
            </a:r>
          </a:p>
        </p:txBody>
      </p:sp>
      <p:pic>
        <p:nvPicPr>
          <p:cNvPr id="5" name="Picture 4" descr="A screenshot of a cell phone&#10;&#10;Description automatically generated">
            <a:extLst>
              <a:ext uri="{FF2B5EF4-FFF2-40B4-BE49-F238E27FC236}">
                <a16:creationId xmlns:a16="http://schemas.microsoft.com/office/drawing/2014/main" id="{7503E165-1573-4F92-8B0A-7B564312DC3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1136470"/>
            <a:ext cx="3724478" cy="5318944"/>
          </a:xfrm>
          <a:prstGeom prst="rect">
            <a:avLst/>
          </a:prstGeom>
        </p:spPr>
      </p:pic>
      <p:sp>
        <p:nvSpPr>
          <p:cNvPr id="7" name="Speech Bubble: Rectangle 6">
            <a:extLst>
              <a:ext uri="{FF2B5EF4-FFF2-40B4-BE49-F238E27FC236}">
                <a16:creationId xmlns:a16="http://schemas.microsoft.com/office/drawing/2014/main" id="{57F3280E-D9E0-4784-A7A5-C31E573E2E3A}"/>
              </a:ext>
            </a:extLst>
          </p:cNvPr>
          <p:cNvSpPr/>
          <p:nvPr/>
        </p:nvSpPr>
        <p:spPr>
          <a:xfrm>
            <a:off x="7024789" y="2743200"/>
            <a:ext cx="3238499" cy="1371600"/>
          </a:xfrm>
          <a:prstGeom prst="wedgeRectCallout">
            <a:avLst>
              <a:gd name="adj1" fmla="val -168077"/>
              <a:gd name="adj2" fmla="val 28693"/>
            </a:avLst>
          </a:prstGeom>
          <a:solidFill>
            <a:schemeClr val="accent6">
              <a:lumMod val="75000"/>
            </a:schemeClr>
          </a:solidFill>
          <a:ln>
            <a:solidFill>
              <a:srgbClr val="5482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sl-SI" sz="2000" dirty="0">
                <a:latin typeface="Roboto" panose="02000000000000000000" pitchFamily="2" charset="0"/>
                <a:ea typeface="Roboto" panose="02000000000000000000" pitchFamily="2" charset="0"/>
              </a:rPr>
              <a:t>1. z desno miškino tipko kliknite mapo „</a:t>
            </a:r>
            <a:r>
              <a:rPr lang="sl-SI" sz="2000" dirty="0" err="1">
                <a:latin typeface="Roboto" panose="02000000000000000000" pitchFamily="2" charset="0"/>
                <a:ea typeface="Roboto" panose="02000000000000000000" pitchFamily="2" charset="0"/>
              </a:rPr>
              <a:t>Flow</a:t>
            </a:r>
            <a:r>
              <a:rPr lang="sl-SI" sz="2000" dirty="0">
                <a:latin typeface="Roboto" panose="02000000000000000000" pitchFamily="2" charset="0"/>
                <a:ea typeface="Roboto" panose="02000000000000000000" pitchFamily="2" charset="0"/>
              </a:rPr>
              <a:t>“, izberite „</a:t>
            </a:r>
            <a:r>
              <a:rPr lang="sl-SI" sz="2000" dirty="0">
                <a:latin typeface="Raleway" panose="020B0503030101060003" pitchFamily="34" charset="-18"/>
              </a:rPr>
              <a:t>C</a:t>
            </a:r>
            <a:r>
              <a:rPr lang="en-US" sz="2000" dirty="0" err="1">
                <a:latin typeface="Raleway" panose="020B0503030101060003" pitchFamily="34" charset="-18"/>
              </a:rPr>
              <a:t>reate</a:t>
            </a:r>
            <a:r>
              <a:rPr lang="en-US" sz="2000" dirty="0">
                <a:latin typeface="Raleway" panose="020B0503030101060003" pitchFamily="34" charset="-18"/>
              </a:rPr>
              <a:t> new flow</a:t>
            </a:r>
            <a:r>
              <a:rPr lang="sl-SI" sz="2000" dirty="0">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5484586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558F4E-7978-4D84-BEF2-D430CB8898F6}"/>
              </a:ext>
            </a:extLst>
          </p:cNvPr>
          <p:cNvSpPr>
            <a:spLocks noGrp="1"/>
          </p:cNvSpPr>
          <p:nvPr>
            <p:ph type="title" idx="4294967295"/>
          </p:nvPr>
        </p:nvSpPr>
        <p:spPr>
          <a:xfrm>
            <a:off x="0" y="136525"/>
            <a:ext cx="10515600" cy="1000125"/>
          </a:xfrm>
          <a:prstGeom prst="rect">
            <a:avLst/>
          </a:prstGeom>
        </p:spPr>
        <p:txBody>
          <a:bodyPr/>
          <a:lstStyle/>
          <a:p>
            <a:r>
              <a:rPr lang="sl-SI" dirty="0"/>
              <a:t>Tokovi: </a:t>
            </a:r>
            <a:r>
              <a:rPr lang="sl-SI" dirty="0">
                <a:solidFill>
                  <a:schemeClr val="bg1">
                    <a:lumMod val="50000"/>
                  </a:schemeClr>
                </a:solidFill>
              </a:rPr>
              <a:t>ustvarjanje novega toka </a:t>
            </a:r>
            <a:r>
              <a:rPr lang="sl-SI" dirty="0">
                <a:solidFill>
                  <a:schemeClr val="bg1">
                    <a:lumMod val="75000"/>
                  </a:schemeClr>
                </a:solidFill>
              </a:rPr>
              <a:t>(II)</a:t>
            </a:r>
          </a:p>
        </p:txBody>
      </p:sp>
      <p:pic>
        <p:nvPicPr>
          <p:cNvPr id="6" name="Picture 5" descr="A screenshot of a computer&#10;&#10;Description automatically generated">
            <a:extLst>
              <a:ext uri="{FF2B5EF4-FFF2-40B4-BE49-F238E27FC236}">
                <a16:creationId xmlns:a16="http://schemas.microsoft.com/office/drawing/2014/main" id="{C4987D10-EA1D-495F-9550-EC8361AC24B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1136470"/>
            <a:ext cx="10296525" cy="5487460"/>
          </a:xfrm>
          <a:prstGeom prst="rect">
            <a:avLst/>
          </a:prstGeom>
        </p:spPr>
      </p:pic>
      <p:sp>
        <p:nvSpPr>
          <p:cNvPr id="7" name="Speech Bubble: Rectangle 6">
            <a:extLst>
              <a:ext uri="{FF2B5EF4-FFF2-40B4-BE49-F238E27FC236}">
                <a16:creationId xmlns:a16="http://schemas.microsoft.com/office/drawing/2014/main" id="{FCD1BC49-4287-4796-9F7E-0D5871D04BF5}"/>
              </a:ext>
            </a:extLst>
          </p:cNvPr>
          <p:cNvSpPr/>
          <p:nvPr/>
        </p:nvSpPr>
        <p:spPr>
          <a:xfrm>
            <a:off x="8624989" y="3194400"/>
            <a:ext cx="3238499" cy="1911000"/>
          </a:xfrm>
          <a:prstGeom prst="wedgeRectCallout">
            <a:avLst>
              <a:gd name="adj1" fmla="val -63371"/>
              <a:gd name="adj2" fmla="val -12973"/>
            </a:avLst>
          </a:prstGeom>
          <a:solidFill>
            <a:schemeClr val="accent6">
              <a:lumMod val="75000"/>
            </a:schemeClr>
          </a:solidFill>
          <a:ln>
            <a:solidFill>
              <a:srgbClr val="5482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sl-SI" sz="2000" dirty="0">
                <a:latin typeface="Roboto" panose="02000000000000000000" pitchFamily="2" charset="0"/>
                <a:ea typeface="Roboto" panose="02000000000000000000" pitchFamily="2" charset="0"/>
              </a:rPr>
              <a:t>2. Poimenujte tok in določite vrsto toka in lastnost referenčnega toka. Nato kliknite „</a:t>
            </a:r>
            <a:r>
              <a:rPr lang="sl-SI" sz="2000" dirty="0" err="1">
                <a:latin typeface="Roboto" panose="02000000000000000000" pitchFamily="2" charset="0"/>
                <a:ea typeface="Roboto" panose="02000000000000000000" pitchFamily="2" charset="0"/>
              </a:rPr>
              <a:t>Finish</a:t>
            </a:r>
            <a:r>
              <a:rPr lang="sl-SI" sz="2000" dirty="0">
                <a:latin typeface="Roboto" panose="02000000000000000000" pitchFamily="2" charset="0"/>
                <a:ea typeface="Roboto" panose="02000000000000000000" pitchFamily="2" charset="0"/>
              </a:rPr>
              <a:t>“.</a:t>
            </a:r>
          </a:p>
        </p:txBody>
      </p:sp>
      <p:sp>
        <p:nvSpPr>
          <p:cNvPr id="8" name="Rectangle 7">
            <a:extLst>
              <a:ext uri="{FF2B5EF4-FFF2-40B4-BE49-F238E27FC236}">
                <a16:creationId xmlns:a16="http://schemas.microsoft.com/office/drawing/2014/main" id="{EECEEA22-2CF9-4FE4-81AA-05B2EF736C5F}"/>
              </a:ext>
            </a:extLst>
          </p:cNvPr>
          <p:cNvSpPr/>
          <p:nvPr/>
        </p:nvSpPr>
        <p:spPr>
          <a:xfrm>
            <a:off x="4095750" y="2305050"/>
            <a:ext cx="4057650" cy="3009900"/>
          </a:xfrm>
          <a:prstGeom prst="rect">
            <a:avLst/>
          </a:prstGeom>
          <a:noFill/>
          <a:ln w="5715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Raleway" panose="020B0503030101060003" pitchFamily="34" charset="-18"/>
            </a:endParaRPr>
          </a:p>
        </p:txBody>
      </p:sp>
    </p:spTree>
    <p:extLst>
      <p:ext uri="{BB962C8B-B14F-4D97-AF65-F5344CB8AC3E}">
        <p14:creationId xmlns:p14="http://schemas.microsoft.com/office/powerpoint/2010/main" val="6361508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2">
            <a:extLst>
              <a:ext uri="{FF2B5EF4-FFF2-40B4-BE49-F238E27FC236}">
                <a16:creationId xmlns:a16="http://schemas.microsoft.com/office/drawing/2014/main" id="{6A785E7D-2022-487A-8211-90707486281F}"/>
              </a:ext>
            </a:extLst>
          </p:cNvPr>
          <p:cNvSpPr>
            <a:spLocks noGrp="1"/>
          </p:cNvSpPr>
          <p:nvPr>
            <p:ph type="body" sz="quarter" idx="4294967295"/>
          </p:nvPr>
        </p:nvSpPr>
        <p:spPr>
          <a:xfrm>
            <a:off x="0" y="1417638"/>
            <a:ext cx="8305800" cy="4724400"/>
          </a:xfrm>
          <a:prstGeom prst="rect">
            <a:avLst/>
          </a:prstGeom>
        </p:spPr>
        <p:txBody>
          <a:bodyPr/>
          <a:lstStyle/>
          <a:p>
            <a:r>
              <a:rPr lang="sl" dirty="0">
                <a:latin typeface="Raleway" panose="020B0503030101060003" pitchFamily="34" charset="-18"/>
              </a:rPr>
              <a:t>Tri različne vrste tokov</a:t>
            </a:r>
          </a:p>
          <a:p>
            <a:pPr marL="0" indent="0">
              <a:buNone/>
            </a:pPr>
            <a:endParaRPr lang="en-GB"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lstStyle/>
          <a:p>
            <a:r>
              <a:rPr lang="sl" dirty="0">
                <a:solidFill>
                  <a:srgbClr val="874C3F"/>
                </a:solidFill>
              </a:rPr>
              <a:t>Tokovi: </a:t>
            </a:r>
            <a:r>
              <a:rPr lang="sl" dirty="0"/>
              <a:t>Ustvari nov tok (II)</a:t>
            </a:r>
            <a:endParaRPr lang="en-GB" dirty="0"/>
          </a:p>
        </p:txBody>
      </p:sp>
      <p:sp>
        <p:nvSpPr>
          <p:cNvPr id="7" name="Textfeld 7">
            <a:extLst>
              <a:ext uri="{FF2B5EF4-FFF2-40B4-BE49-F238E27FC236}">
                <a16:creationId xmlns:a16="http://schemas.microsoft.com/office/drawing/2014/main" id="{BCD1EE7B-0B22-4229-A4F7-35905BD80DF6}"/>
              </a:ext>
            </a:extLst>
          </p:cNvPr>
          <p:cNvSpPr txBox="1"/>
          <p:nvPr/>
        </p:nvSpPr>
        <p:spPr>
          <a:xfrm>
            <a:off x="961616" y="2881949"/>
            <a:ext cx="3076983" cy="2616101"/>
          </a:xfrm>
          <a:prstGeom prst="rect">
            <a:avLst/>
          </a:prstGeom>
          <a:noFill/>
        </p:spPr>
        <p:txBody>
          <a:bodyPr wrap="square" rtlCol="0">
            <a:spAutoFit/>
          </a:bodyPr>
          <a:lstStyle/>
          <a:p>
            <a:pPr>
              <a:spcBef>
                <a:spcPct val="20000"/>
              </a:spcBef>
              <a:buClr>
                <a:schemeClr val="tx1">
                  <a:lumMod val="65000"/>
                  <a:lumOff val="35000"/>
                </a:schemeClr>
              </a:buClr>
            </a:pPr>
            <a:r>
              <a:rPr lang="sl-SI" sz="2000" b="1" dirty="0">
                <a:solidFill>
                  <a:schemeClr val="tx1">
                    <a:lumMod val="65000"/>
                    <a:lumOff val="35000"/>
                  </a:schemeClr>
                </a:solidFill>
                <a:latin typeface="Raleway" panose="020B0503030101060003" pitchFamily="34" charset="-18"/>
                <a:ea typeface="Roboto" panose="02000000000000000000" pitchFamily="2" charset="0"/>
              </a:rPr>
              <a:t>Elementarni tokovi</a:t>
            </a:r>
            <a:endParaRPr lang="sl" sz="2000" b="1" dirty="0">
              <a:solidFill>
                <a:schemeClr val="tx1">
                  <a:lumMod val="65000"/>
                  <a:lumOff val="35000"/>
                </a:schemeClr>
              </a:solidFill>
              <a:latin typeface="Raleway" panose="020B0503030101060003" pitchFamily="34" charset="-18"/>
              <a:ea typeface="Roboto" panose="02000000000000000000" pitchFamily="2" charset="0"/>
            </a:endParaRPr>
          </a:p>
          <a:p>
            <a:pPr marL="342900" indent="-342900">
              <a:spcBef>
                <a:spcPct val="20000"/>
              </a:spcBef>
              <a:buClr>
                <a:schemeClr val="tx1">
                  <a:lumMod val="65000"/>
                  <a:lumOff val="35000"/>
                </a:schemeClr>
              </a:buClr>
              <a:buFont typeface="Arial" pitchFamily="34" charset="0"/>
              <a:buChar char="•"/>
            </a:pPr>
            <a:r>
              <a:rPr lang="sl-SI" sz="2000" dirty="0">
                <a:solidFill>
                  <a:schemeClr val="tx1">
                    <a:lumMod val="65000"/>
                    <a:lumOff val="35000"/>
                  </a:schemeClr>
                </a:solidFill>
                <a:latin typeface="Raleway" panose="020B0503030101060003" pitchFamily="34" charset="-18"/>
                <a:ea typeface="Roboto" panose="02000000000000000000" pitchFamily="2" charset="0"/>
              </a:rPr>
              <a:t>Elementarni tokovi</a:t>
            </a:r>
            <a:br>
              <a:rPr lang="sl-SI" sz="2000" dirty="0">
                <a:solidFill>
                  <a:schemeClr val="tx1">
                    <a:lumMod val="65000"/>
                    <a:lumOff val="35000"/>
                  </a:schemeClr>
                </a:solidFill>
                <a:latin typeface="Raleway" panose="020B0503030101060003" pitchFamily="34" charset="-18"/>
                <a:ea typeface="Roboto" panose="02000000000000000000" pitchFamily="2" charset="0"/>
              </a:rPr>
            </a:br>
            <a:r>
              <a:rPr lang="sl-SI" sz="2000" dirty="0">
                <a:solidFill>
                  <a:schemeClr val="tx1">
                    <a:lumMod val="65000"/>
                    <a:lumOff val="35000"/>
                  </a:schemeClr>
                </a:solidFill>
                <a:latin typeface="Raleway" panose="020B0503030101060003" pitchFamily="34" charset="-18"/>
                <a:ea typeface="Roboto" panose="02000000000000000000" pitchFamily="2" charset="0"/>
              </a:rPr>
              <a:t>• Emisije v zrak</a:t>
            </a:r>
            <a:br>
              <a:rPr lang="sl-SI" sz="2000" dirty="0">
                <a:solidFill>
                  <a:schemeClr val="tx1">
                    <a:lumMod val="65000"/>
                    <a:lumOff val="35000"/>
                  </a:schemeClr>
                </a:solidFill>
                <a:latin typeface="Raleway" panose="020B0503030101060003" pitchFamily="34" charset="-18"/>
                <a:ea typeface="Roboto" panose="02000000000000000000" pitchFamily="2" charset="0"/>
              </a:rPr>
            </a:br>
            <a:r>
              <a:rPr lang="sl-SI" sz="2000" dirty="0">
                <a:solidFill>
                  <a:schemeClr val="tx1">
                    <a:lumMod val="65000"/>
                    <a:lumOff val="35000"/>
                  </a:schemeClr>
                </a:solidFill>
                <a:latin typeface="Raleway" panose="020B0503030101060003" pitchFamily="34" charset="-18"/>
                <a:ea typeface="Roboto" panose="02000000000000000000" pitchFamily="2" charset="0"/>
              </a:rPr>
              <a:t>• Emisije v tla</a:t>
            </a:r>
            <a:br>
              <a:rPr lang="sl-SI" sz="2000" dirty="0">
                <a:solidFill>
                  <a:schemeClr val="tx1">
                    <a:lumMod val="65000"/>
                    <a:lumOff val="35000"/>
                  </a:schemeClr>
                </a:solidFill>
                <a:latin typeface="Raleway" panose="020B0503030101060003" pitchFamily="34" charset="-18"/>
                <a:ea typeface="Roboto" panose="02000000000000000000" pitchFamily="2" charset="0"/>
              </a:rPr>
            </a:br>
            <a:r>
              <a:rPr lang="sl-SI" sz="2000" dirty="0">
                <a:solidFill>
                  <a:schemeClr val="tx1">
                    <a:lumMod val="65000"/>
                    <a:lumOff val="35000"/>
                  </a:schemeClr>
                </a:solidFill>
                <a:latin typeface="Raleway" panose="020B0503030101060003" pitchFamily="34" charset="-18"/>
                <a:ea typeface="Roboto" panose="02000000000000000000" pitchFamily="2" charset="0"/>
              </a:rPr>
              <a:t>• Emisije v vodo</a:t>
            </a:r>
            <a:br>
              <a:rPr lang="sl-SI" sz="2000" dirty="0">
                <a:solidFill>
                  <a:schemeClr val="tx1">
                    <a:lumMod val="65000"/>
                    <a:lumOff val="35000"/>
                  </a:schemeClr>
                </a:solidFill>
                <a:latin typeface="Raleway" panose="020B0503030101060003" pitchFamily="34" charset="-18"/>
                <a:ea typeface="Roboto" panose="02000000000000000000" pitchFamily="2" charset="0"/>
              </a:rPr>
            </a:br>
            <a:r>
              <a:rPr lang="sl-SI" sz="2000" dirty="0">
                <a:solidFill>
                  <a:schemeClr val="tx1">
                    <a:lumMod val="65000"/>
                    <a:lumOff val="35000"/>
                  </a:schemeClr>
                </a:solidFill>
                <a:latin typeface="Raleway" panose="020B0503030101060003" pitchFamily="34" charset="-18"/>
                <a:ea typeface="Roboto" panose="02000000000000000000" pitchFamily="2" charset="0"/>
              </a:rPr>
              <a:t>• Nematerialne emisije</a:t>
            </a:r>
            <a:br>
              <a:rPr lang="sl-SI" sz="2000" dirty="0">
                <a:solidFill>
                  <a:schemeClr val="tx1">
                    <a:lumMod val="65000"/>
                    <a:lumOff val="35000"/>
                  </a:schemeClr>
                </a:solidFill>
                <a:latin typeface="Raleway" panose="020B0503030101060003" pitchFamily="34" charset="-18"/>
                <a:ea typeface="Roboto" panose="02000000000000000000" pitchFamily="2" charset="0"/>
              </a:rPr>
            </a:br>
            <a:r>
              <a:rPr lang="sl-SI" sz="2000" dirty="0">
                <a:solidFill>
                  <a:schemeClr val="tx1">
                    <a:lumMod val="65000"/>
                    <a:lumOff val="35000"/>
                  </a:schemeClr>
                </a:solidFill>
                <a:latin typeface="Raleway" panose="020B0503030101060003" pitchFamily="34" charset="-18"/>
                <a:ea typeface="Roboto" panose="02000000000000000000" pitchFamily="2" charset="0"/>
              </a:rPr>
              <a:t>• Viri</a:t>
            </a:r>
          </a:p>
        </p:txBody>
      </p:sp>
      <p:sp>
        <p:nvSpPr>
          <p:cNvPr id="8" name="Textfeld 9">
            <a:extLst>
              <a:ext uri="{FF2B5EF4-FFF2-40B4-BE49-F238E27FC236}">
                <a16:creationId xmlns:a16="http://schemas.microsoft.com/office/drawing/2014/main" id="{B2CD5310-0DF9-4B83-B98F-CA173EE32D5B}"/>
              </a:ext>
            </a:extLst>
          </p:cNvPr>
          <p:cNvSpPr txBox="1"/>
          <p:nvPr/>
        </p:nvSpPr>
        <p:spPr>
          <a:xfrm>
            <a:off x="4845647" y="2881949"/>
            <a:ext cx="2131117" cy="2062103"/>
          </a:xfrm>
          <a:prstGeom prst="rect">
            <a:avLst/>
          </a:prstGeom>
          <a:noFill/>
        </p:spPr>
        <p:txBody>
          <a:bodyPr wrap="square" rtlCol="0">
            <a:spAutoFit/>
          </a:bodyPr>
          <a:lstStyle/>
          <a:p>
            <a:pPr>
              <a:spcBef>
                <a:spcPct val="20000"/>
              </a:spcBef>
              <a:buClr>
                <a:schemeClr val="tx1">
                  <a:lumMod val="65000"/>
                  <a:lumOff val="35000"/>
                </a:schemeClr>
              </a:buClr>
            </a:pPr>
            <a:r>
              <a:rPr lang="sl" sz="2000" b="1" dirty="0">
                <a:solidFill>
                  <a:schemeClr val="tx1">
                    <a:lumMod val="65000"/>
                    <a:lumOff val="35000"/>
                  </a:schemeClr>
                </a:solidFill>
                <a:latin typeface="Raleway" panose="020B0503030101060003" pitchFamily="34" charset="-18"/>
                <a:ea typeface="Roboto" panose="02000000000000000000" pitchFamily="2" charset="0"/>
              </a:rPr>
              <a:t>Tokovi odpadkov</a:t>
            </a:r>
          </a:p>
          <a:p>
            <a:pPr marL="342900" indent="-342900">
              <a:spcBef>
                <a:spcPct val="20000"/>
              </a:spcBef>
              <a:buClr>
                <a:schemeClr val="tx1">
                  <a:lumMod val="65000"/>
                  <a:lumOff val="35000"/>
                </a:schemeClr>
              </a:buClr>
              <a:buFont typeface="Arial" pitchFamily="34" charset="0"/>
              <a:buChar char="•"/>
            </a:pPr>
            <a:r>
              <a:rPr lang="sl" sz="2000" dirty="0">
                <a:solidFill>
                  <a:schemeClr val="tx1">
                    <a:lumMod val="65000"/>
                    <a:lumOff val="35000"/>
                  </a:schemeClr>
                </a:solidFill>
                <a:latin typeface="Raleway" panose="020B0503030101060003" pitchFamily="34" charset="-18"/>
                <a:ea typeface="Roboto" panose="02000000000000000000" pitchFamily="2" charset="0"/>
              </a:rPr>
              <a:t>Trdni odpadki</a:t>
            </a:r>
          </a:p>
          <a:p>
            <a:pPr marL="342900" indent="-342900">
              <a:spcBef>
                <a:spcPct val="20000"/>
              </a:spcBef>
              <a:buClr>
                <a:schemeClr val="tx1">
                  <a:lumMod val="65000"/>
                  <a:lumOff val="35000"/>
                </a:schemeClr>
              </a:buClr>
              <a:buFont typeface="Arial" pitchFamily="34" charset="0"/>
              <a:buChar char="•"/>
            </a:pPr>
            <a:r>
              <a:rPr lang="sl" sz="2000" dirty="0">
                <a:solidFill>
                  <a:schemeClr val="tx1">
                    <a:lumMod val="65000"/>
                    <a:lumOff val="35000"/>
                  </a:schemeClr>
                </a:solidFill>
                <a:latin typeface="Raleway" panose="020B0503030101060003" pitchFamily="34" charset="-18"/>
                <a:ea typeface="Roboto" panose="02000000000000000000" pitchFamily="2" charset="0"/>
              </a:rPr>
              <a:t>Odpadne vode</a:t>
            </a:r>
          </a:p>
        </p:txBody>
      </p:sp>
      <p:sp>
        <p:nvSpPr>
          <p:cNvPr id="9" name="Textfeld 10">
            <a:extLst>
              <a:ext uri="{FF2B5EF4-FFF2-40B4-BE49-F238E27FC236}">
                <a16:creationId xmlns:a16="http://schemas.microsoft.com/office/drawing/2014/main" id="{4F6ABAFC-6650-469F-8758-2034B1FC0E90}"/>
              </a:ext>
            </a:extLst>
          </p:cNvPr>
          <p:cNvSpPr txBox="1"/>
          <p:nvPr/>
        </p:nvSpPr>
        <p:spPr>
          <a:xfrm>
            <a:off x="8305799" y="2881949"/>
            <a:ext cx="3352801" cy="2923877"/>
          </a:xfrm>
          <a:prstGeom prst="rect">
            <a:avLst/>
          </a:prstGeom>
          <a:noFill/>
        </p:spPr>
        <p:txBody>
          <a:bodyPr wrap="square" rtlCol="0">
            <a:spAutoFit/>
          </a:bodyPr>
          <a:lstStyle/>
          <a:p>
            <a:pPr>
              <a:spcBef>
                <a:spcPct val="20000"/>
              </a:spcBef>
              <a:buClr>
                <a:schemeClr val="tx1">
                  <a:lumMod val="65000"/>
                  <a:lumOff val="35000"/>
                </a:schemeClr>
              </a:buClr>
            </a:pPr>
            <a:r>
              <a:rPr lang="sl-SI" sz="2000" b="1" dirty="0">
                <a:solidFill>
                  <a:schemeClr val="tx1">
                    <a:lumMod val="65000"/>
                    <a:lumOff val="35000"/>
                  </a:schemeClr>
                </a:solidFill>
                <a:latin typeface="Raleway" panose="020B0503030101060003" pitchFamily="34" charset="-18"/>
                <a:ea typeface="Roboto" panose="02000000000000000000" pitchFamily="2" charset="0"/>
              </a:rPr>
              <a:t>Produktni tokovi</a:t>
            </a:r>
            <a:endParaRPr lang="sl" sz="2000" b="1" dirty="0">
              <a:solidFill>
                <a:schemeClr val="tx1">
                  <a:lumMod val="65000"/>
                  <a:lumOff val="35000"/>
                </a:schemeClr>
              </a:solidFill>
              <a:latin typeface="Raleway" panose="020B0503030101060003" pitchFamily="34" charset="-18"/>
              <a:ea typeface="Roboto" panose="02000000000000000000" pitchFamily="2" charset="0"/>
            </a:endParaRPr>
          </a:p>
          <a:p>
            <a:pPr marL="342900" indent="-342900">
              <a:spcBef>
                <a:spcPct val="20000"/>
              </a:spcBef>
              <a:buClr>
                <a:schemeClr val="tx1">
                  <a:lumMod val="65000"/>
                  <a:lumOff val="35000"/>
                </a:schemeClr>
              </a:buClr>
              <a:buFont typeface="Arial" pitchFamily="34" charset="0"/>
              <a:buChar char="•"/>
            </a:pPr>
            <a:r>
              <a:rPr lang="sl-SI" sz="2000" dirty="0">
                <a:solidFill>
                  <a:schemeClr val="tx1">
                    <a:lumMod val="65000"/>
                    <a:lumOff val="35000"/>
                  </a:schemeClr>
                </a:solidFill>
                <a:latin typeface="Raleway" panose="020B0503030101060003" pitchFamily="34" charset="-18"/>
                <a:ea typeface="Roboto" panose="02000000000000000000" pitchFamily="2" charset="0"/>
              </a:rPr>
              <a:t>Vse druge dejavnosti</a:t>
            </a:r>
            <a:br>
              <a:rPr lang="sl-SI" sz="2000" dirty="0">
                <a:solidFill>
                  <a:schemeClr val="tx1">
                    <a:lumMod val="65000"/>
                    <a:lumOff val="35000"/>
                  </a:schemeClr>
                </a:solidFill>
                <a:latin typeface="Raleway" panose="020B0503030101060003" pitchFamily="34" charset="-18"/>
                <a:ea typeface="Roboto" panose="02000000000000000000" pitchFamily="2" charset="0"/>
              </a:rPr>
            </a:br>
            <a:r>
              <a:rPr lang="sl-SI" sz="2000" dirty="0">
                <a:solidFill>
                  <a:schemeClr val="tx1">
                    <a:lumMod val="65000"/>
                    <a:lumOff val="35000"/>
                  </a:schemeClr>
                </a:solidFill>
                <a:latin typeface="Raleway" panose="020B0503030101060003" pitchFamily="34" charset="-18"/>
                <a:ea typeface="Roboto" panose="02000000000000000000" pitchFamily="2" charset="0"/>
              </a:rPr>
              <a:t>• Materiali</a:t>
            </a:r>
            <a:br>
              <a:rPr lang="sl-SI" sz="2000" dirty="0">
                <a:solidFill>
                  <a:schemeClr val="tx1">
                    <a:lumMod val="65000"/>
                    <a:lumOff val="35000"/>
                  </a:schemeClr>
                </a:solidFill>
                <a:latin typeface="Raleway" panose="020B0503030101060003" pitchFamily="34" charset="-18"/>
                <a:ea typeface="Roboto" panose="02000000000000000000" pitchFamily="2" charset="0"/>
              </a:rPr>
            </a:br>
            <a:r>
              <a:rPr lang="sl-SI" sz="2000" dirty="0">
                <a:solidFill>
                  <a:schemeClr val="tx1">
                    <a:lumMod val="65000"/>
                    <a:lumOff val="35000"/>
                  </a:schemeClr>
                </a:solidFill>
                <a:latin typeface="Raleway" panose="020B0503030101060003" pitchFamily="34" charset="-18"/>
                <a:ea typeface="Roboto" panose="02000000000000000000" pitchFamily="2" charset="0"/>
              </a:rPr>
              <a:t>• Procesi</a:t>
            </a:r>
            <a:br>
              <a:rPr lang="sl-SI" sz="2000" dirty="0">
                <a:solidFill>
                  <a:schemeClr val="tx1">
                    <a:lumMod val="65000"/>
                    <a:lumOff val="35000"/>
                  </a:schemeClr>
                </a:solidFill>
                <a:latin typeface="Raleway" panose="020B0503030101060003" pitchFamily="34" charset="-18"/>
                <a:ea typeface="Roboto" panose="02000000000000000000" pitchFamily="2" charset="0"/>
              </a:rPr>
            </a:br>
            <a:r>
              <a:rPr lang="sl-SI" sz="2000" dirty="0">
                <a:solidFill>
                  <a:schemeClr val="tx1">
                    <a:lumMod val="65000"/>
                    <a:lumOff val="35000"/>
                  </a:schemeClr>
                </a:solidFill>
                <a:latin typeface="Raleway" panose="020B0503030101060003" pitchFamily="34" charset="-18"/>
                <a:ea typeface="Roboto" panose="02000000000000000000" pitchFamily="2" charset="0"/>
              </a:rPr>
              <a:t>• Elektrika</a:t>
            </a:r>
            <a:br>
              <a:rPr lang="sl-SI" sz="2000" dirty="0">
                <a:solidFill>
                  <a:schemeClr val="tx1">
                    <a:lumMod val="65000"/>
                    <a:lumOff val="35000"/>
                  </a:schemeClr>
                </a:solidFill>
                <a:latin typeface="Raleway" panose="020B0503030101060003" pitchFamily="34" charset="-18"/>
                <a:ea typeface="Roboto" panose="02000000000000000000" pitchFamily="2" charset="0"/>
              </a:rPr>
            </a:br>
            <a:r>
              <a:rPr lang="sl-SI" sz="2000" dirty="0">
                <a:solidFill>
                  <a:schemeClr val="tx1">
                    <a:lumMod val="65000"/>
                    <a:lumOff val="35000"/>
                  </a:schemeClr>
                </a:solidFill>
                <a:latin typeface="Raleway" panose="020B0503030101060003" pitchFamily="34" charset="-18"/>
                <a:ea typeface="Roboto" panose="02000000000000000000" pitchFamily="2" charset="0"/>
              </a:rPr>
              <a:t>• Transport</a:t>
            </a:r>
            <a:br>
              <a:rPr lang="sl-SI" sz="2000" dirty="0">
                <a:solidFill>
                  <a:schemeClr val="tx1">
                    <a:lumMod val="65000"/>
                    <a:lumOff val="35000"/>
                  </a:schemeClr>
                </a:solidFill>
                <a:latin typeface="Raleway" panose="020B0503030101060003" pitchFamily="34" charset="-18"/>
                <a:ea typeface="Roboto" panose="02000000000000000000" pitchFamily="2" charset="0"/>
              </a:rPr>
            </a:br>
            <a:r>
              <a:rPr lang="sl-SI" sz="2000" dirty="0">
                <a:solidFill>
                  <a:schemeClr val="tx1">
                    <a:lumMod val="65000"/>
                    <a:lumOff val="35000"/>
                  </a:schemeClr>
                </a:solidFill>
                <a:latin typeface="Raleway" panose="020B0503030101060003" pitchFamily="34" charset="-18"/>
                <a:ea typeface="Roboto" panose="02000000000000000000" pitchFamily="2" charset="0"/>
              </a:rPr>
              <a:t>• Lahko predstavlja tudi odpadke (sekundarne surovine)</a:t>
            </a:r>
            <a:endParaRPr lang="en-GB" sz="2000" dirty="0">
              <a:solidFill>
                <a:schemeClr val="tx1">
                  <a:lumMod val="65000"/>
                  <a:lumOff val="35000"/>
                </a:schemeClr>
              </a:solidFill>
              <a:latin typeface="Raleway" panose="020B0503030101060003" pitchFamily="34" charset="-18"/>
              <a:ea typeface="Roboto" panose="02000000000000000000" pitchFamily="2" charset="0"/>
            </a:endParaRPr>
          </a:p>
        </p:txBody>
      </p:sp>
      <p:grpSp>
        <p:nvGrpSpPr>
          <p:cNvPr id="11" name="Group 10">
            <a:extLst>
              <a:ext uri="{FF2B5EF4-FFF2-40B4-BE49-F238E27FC236}">
                <a16:creationId xmlns:a16="http://schemas.microsoft.com/office/drawing/2014/main" id="{DA8CA399-72FF-6F61-B5D1-C40442E5900D}"/>
              </a:ext>
            </a:extLst>
          </p:cNvPr>
          <p:cNvGrpSpPr/>
          <p:nvPr/>
        </p:nvGrpSpPr>
        <p:grpSpPr>
          <a:xfrm>
            <a:off x="4985914" y="2330926"/>
            <a:ext cx="1724107" cy="399472"/>
            <a:chOff x="4985914" y="2330926"/>
            <a:chExt cx="1724107" cy="399472"/>
          </a:xfrm>
        </p:grpSpPr>
        <p:pic>
          <p:nvPicPr>
            <p:cNvPr id="13" name="Picture 12">
              <a:extLst>
                <a:ext uri="{FF2B5EF4-FFF2-40B4-BE49-F238E27FC236}">
                  <a16:creationId xmlns:a16="http://schemas.microsoft.com/office/drawing/2014/main" id="{D193E25F-3AB6-4D04-915D-5450D55B2C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96490" y="2330926"/>
              <a:ext cx="1313531" cy="359922"/>
            </a:xfrm>
            <a:prstGeom prst="rect">
              <a:avLst/>
            </a:prstGeom>
          </p:spPr>
        </p:pic>
        <p:pic>
          <p:nvPicPr>
            <p:cNvPr id="5" name="Grafik 4">
              <a:extLst>
                <a:ext uri="{FF2B5EF4-FFF2-40B4-BE49-F238E27FC236}">
                  <a16:creationId xmlns:a16="http://schemas.microsoft.com/office/drawing/2014/main" id="{8D549196-A909-48E8-B4E6-5537F766266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85914" y="2390877"/>
              <a:ext cx="339521" cy="339521"/>
            </a:xfrm>
            <a:prstGeom prst="rect">
              <a:avLst/>
            </a:prstGeom>
          </p:spPr>
        </p:pic>
      </p:grpSp>
      <p:grpSp>
        <p:nvGrpSpPr>
          <p:cNvPr id="4" name="Group 3">
            <a:extLst>
              <a:ext uri="{FF2B5EF4-FFF2-40B4-BE49-F238E27FC236}">
                <a16:creationId xmlns:a16="http://schemas.microsoft.com/office/drawing/2014/main" id="{A686B045-2A21-A624-4FAC-4913D57E11D2}"/>
              </a:ext>
            </a:extLst>
          </p:cNvPr>
          <p:cNvGrpSpPr/>
          <p:nvPr/>
        </p:nvGrpSpPr>
        <p:grpSpPr>
          <a:xfrm>
            <a:off x="1033416" y="2293192"/>
            <a:ext cx="2088490" cy="490512"/>
            <a:chOff x="1033416" y="2293192"/>
            <a:chExt cx="2088490" cy="490512"/>
          </a:xfrm>
        </p:grpSpPr>
        <p:pic>
          <p:nvPicPr>
            <p:cNvPr id="15" name="Picture 14">
              <a:extLst>
                <a:ext uri="{FF2B5EF4-FFF2-40B4-BE49-F238E27FC236}">
                  <a16:creationId xmlns:a16="http://schemas.microsoft.com/office/drawing/2014/main" id="{89DBC0E1-9149-4E99-ADA5-660E97CF375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26785" y="2293192"/>
              <a:ext cx="1795121" cy="490512"/>
            </a:xfrm>
            <a:prstGeom prst="rect">
              <a:avLst/>
            </a:prstGeom>
          </p:spPr>
        </p:pic>
        <p:pic>
          <p:nvPicPr>
            <p:cNvPr id="12" name="Grafik 11">
              <a:extLst>
                <a:ext uri="{FF2B5EF4-FFF2-40B4-BE49-F238E27FC236}">
                  <a16:creationId xmlns:a16="http://schemas.microsoft.com/office/drawing/2014/main" id="{4A42A054-3DC5-4BE6-92BD-DFED56E0A76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33416" y="2416290"/>
              <a:ext cx="293369" cy="293369"/>
            </a:xfrm>
            <a:prstGeom prst="rect">
              <a:avLst/>
            </a:prstGeom>
          </p:spPr>
        </p:pic>
      </p:grpSp>
      <p:grpSp>
        <p:nvGrpSpPr>
          <p:cNvPr id="14" name="Group 13">
            <a:extLst>
              <a:ext uri="{FF2B5EF4-FFF2-40B4-BE49-F238E27FC236}">
                <a16:creationId xmlns:a16="http://schemas.microsoft.com/office/drawing/2014/main" id="{0EA64453-02D4-0855-466C-0239B62526BC}"/>
              </a:ext>
            </a:extLst>
          </p:cNvPr>
          <p:cNvGrpSpPr/>
          <p:nvPr/>
        </p:nvGrpSpPr>
        <p:grpSpPr>
          <a:xfrm>
            <a:off x="8686800" y="2261989"/>
            <a:ext cx="1618331" cy="482086"/>
            <a:chOff x="8686800" y="2261989"/>
            <a:chExt cx="1618331" cy="482086"/>
          </a:xfrm>
        </p:grpSpPr>
        <p:pic>
          <p:nvPicPr>
            <p:cNvPr id="10" name="Picture 9">
              <a:extLst>
                <a:ext uri="{FF2B5EF4-FFF2-40B4-BE49-F238E27FC236}">
                  <a16:creationId xmlns:a16="http://schemas.microsoft.com/office/drawing/2014/main" id="{DF1FA76C-0E00-489D-8CC8-286A65242AC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991600" y="2261989"/>
              <a:ext cx="1313531" cy="482086"/>
            </a:xfrm>
            <a:prstGeom prst="rect">
              <a:avLst/>
            </a:prstGeom>
          </p:spPr>
        </p:pic>
        <p:pic>
          <p:nvPicPr>
            <p:cNvPr id="16" name="Grafik 15">
              <a:extLst>
                <a:ext uri="{FF2B5EF4-FFF2-40B4-BE49-F238E27FC236}">
                  <a16:creationId xmlns:a16="http://schemas.microsoft.com/office/drawing/2014/main" id="{515D51C4-6666-462C-9FC0-04EA318F4DF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86800" y="2386048"/>
              <a:ext cx="304800" cy="304800"/>
            </a:xfrm>
            <a:prstGeom prst="rect">
              <a:avLst/>
            </a:prstGeom>
          </p:spPr>
        </p:pic>
      </p:grpSp>
    </p:spTree>
    <p:extLst>
      <p:ext uri="{BB962C8B-B14F-4D97-AF65-F5344CB8AC3E}">
        <p14:creationId xmlns:p14="http://schemas.microsoft.com/office/powerpoint/2010/main" val="16579795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2E57D-5C45-45CA-B42A-75A40BDC5F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6DBD6-FACF-FD54-806F-928A3322F4E7}"/>
              </a:ext>
            </a:extLst>
          </p:cNvPr>
          <p:cNvSpPr>
            <a:spLocks noGrp="1"/>
          </p:cNvSpPr>
          <p:nvPr>
            <p:ph type="title" idx="4294967295"/>
          </p:nvPr>
        </p:nvSpPr>
        <p:spPr>
          <a:xfrm>
            <a:off x="0" y="274638"/>
            <a:ext cx="10972800" cy="1143000"/>
          </a:xfrm>
          <a:prstGeom prst="rect">
            <a:avLst/>
          </a:prstGeom>
        </p:spPr>
        <p:txBody>
          <a:bodyPr>
            <a:normAutofit/>
          </a:bodyPr>
          <a:lstStyle/>
          <a:p>
            <a:pPr lvl="0"/>
            <a:r>
              <a:rPr lang="sl" dirty="0">
                <a:solidFill>
                  <a:srgbClr val="874C3F"/>
                </a:solidFill>
              </a:rPr>
              <a:t>Tokovi: </a:t>
            </a:r>
            <a:r>
              <a:rPr lang="sl" dirty="0" err="1"/>
              <a:t>Logika </a:t>
            </a:r>
            <a:r>
              <a:rPr lang="sl" dirty="0"/>
              <a:t>poteka v openLCA</a:t>
            </a:r>
            <a:endParaRPr lang="en-GB" dirty="0"/>
          </a:p>
        </p:txBody>
      </p:sp>
      <p:sp>
        <p:nvSpPr>
          <p:cNvPr id="36" name="TextBox 21">
            <a:extLst>
              <a:ext uri="{FF2B5EF4-FFF2-40B4-BE49-F238E27FC236}">
                <a16:creationId xmlns:a16="http://schemas.microsoft.com/office/drawing/2014/main" id="{B34F9201-2124-90D4-99D6-AB39F7B1A6F6}"/>
              </a:ext>
            </a:extLst>
          </p:cNvPr>
          <p:cNvSpPr txBox="1"/>
          <p:nvPr/>
        </p:nvSpPr>
        <p:spPr>
          <a:xfrm>
            <a:off x="1294015" y="5252454"/>
            <a:ext cx="2851629" cy="954107"/>
          </a:xfrm>
          <a:prstGeom prst="rect">
            <a:avLst/>
          </a:prstGeom>
          <a:noFill/>
        </p:spPr>
        <p:txBody>
          <a:bodyPr wrap="square" rtlCol="0">
            <a:spAutoFit/>
          </a:bodyPr>
          <a:lstStyle/>
          <a:p>
            <a:pPr algn="just"/>
            <a:r>
              <a:rPr lang="sl" sz="1400" dirty="0">
                <a:solidFill>
                  <a:srgbClr val="00B050"/>
                </a:solidFill>
                <a:latin typeface="TheSans-Plain" panose="020B0604020202020204" charset="0"/>
              </a:rPr>
              <a:t>Osnovni tokovi </a:t>
            </a:r>
            <a:r>
              <a:rPr lang="sl" sz="1400" dirty="0">
                <a:latin typeface="TheSans-Plain" panose="020B0604020202020204" charset="0"/>
              </a:rPr>
              <a:t>so uporabljeni okoljski viri ali sproščene emisije, ki povzročajo vplive na okolje.</a:t>
            </a:r>
            <a:endParaRPr lang="en-DE" sz="1400" dirty="0">
              <a:latin typeface="TheSans-Plain" panose="020B0604020202020204" charset="0"/>
            </a:endParaRPr>
          </a:p>
        </p:txBody>
      </p:sp>
      <p:sp>
        <p:nvSpPr>
          <p:cNvPr id="37" name="TextBox 22">
            <a:extLst>
              <a:ext uri="{FF2B5EF4-FFF2-40B4-BE49-F238E27FC236}">
                <a16:creationId xmlns:a16="http://schemas.microsoft.com/office/drawing/2014/main" id="{9C0E5707-A6E4-D9D2-FDDC-7A3265895520}"/>
              </a:ext>
            </a:extLst>
          </p:cNvPr>
          <p:cNvSpPr txBox="1"/>
          <p:nvPr/>
        </p:nvSpPr>
        <p:spPr>
          <a:xfrm>
            <a:off x="4338079" y="5242093"/>
            <a:ext cx="3863365" cy="954107"/>
          </a:xfrm>
          <a:prstGeom prst="rect">
            <a:avLst/>
          </a:prstGeom>
          <a:noFill/>
        </p:spPr>
        <p:txBody>
          <a:bodyPr wrap="square" rtlCol="0">
            <a:spAutoFit/>
          </a:bodyPr>
          <a:lstStyle/>
          <a:p>
            <a:pPr algn="just"/>
            <a:r>
              <a:rPr lang="sl" sz="1400" dirty="0">
                <a:solidFill>
                  <a:srgbClr val="00B0F0"/>
                </a:solidFill>
                <a:latin typeface="TheSans-Plain" panose="020B0604020202020204" charset="0"/>
              </a:rPr>
              <a:t>Produktni tokovi </a:t>
            </a:r>
            <a:r>
              <a:rPr lang="sl" sz="1400" dirty="0">
                <a:latin typeface="TheSans-Plain" panose="020B0604020202020204" charset="0"/>
              </a:rPr>
              <a:t>povezujejo procese znotraj </a:t>
            </a:r>
            <a:r>
              <a:rPr lang="sl" sz="1400" dirty="0" err="1">
                <a:latin typeface="TheSans-Plain" panose="020B0604020202020204" charset="0"/>
              </a:rPr>
              <a:t>tehnosfere </a:t>
            </a:r>
            <a:r>
              <a:rPr lang="sl" sz="1400" dirty="0">
                <a:latin typeface="TheSans-Plain" panose="020B0604020202020204" charset="0"/>
              </a:rPr>
              <a:t>in izvirajo ali postanejo osnovni tokovi. Na začetku (zibelka) verige se viri vzamejo iz okolja in se kasneje vrnejo (grob).</a:t>
            </a:r>
          </a:p>
        </p:txBody>
      </p:sp>
      <p:pic>
        <p:nvPicPr>
          <p:cNvPr id="48" name="Grafik 47">
            <a:extLst>
              <a:ext uri="{FF2B5EF4-FFF2-40B4-BE49-F238E27FC236}">
                <a16:creationId xmlns:a16="http://schemas.microsoft.com/office/drawing/2014/main" id="{6771F811-4BD4-8BA2-52D7-C3188FCABE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8509" y="5302729"/>
            <a:ext cx="159520" cy="159520"/>
          </a:xfrm>
          <a:prstGeom prst="rect">
            <a:avLst/>
          </a:prstGeom>
        </p:spPr>
      </p:pic>
      <p:pic>
        <p:nvPicPr>
          <p:cNvPr id="49" name="Grafik 48">
            <a:extLst>
              <a:ext uri="{FF2B5EF4-FFF2-40B4-BE49-F238E27FC236}">
                <a16:creationId xmlns:a16="http://schemas.microsoft.com/office/drawing/2014/main" id="{5A5619EC-8A7A-43DE-E99A-0694F1F793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17244" y="5302265"/>
            <a:ext cx="153537" cy="153537"/>
          </a:xfrm>
          <a:prstGeom prst="rect">
            <a:avLst/>
          </a:prstGeom>
        </p:spPr>
      </p:pic>
      <p:sp>
        <p:nvSpPr>
          <p:cNvPr id="50" name="TextBox 22">
            <a:extLst>
              <a:ext uri="{FF2B5EF4-FFF2-40B4-BE49-F238E27FC236}">
                <a16:creationId xmlns:a16="http://schemas.microsoft.com/office/drawing/2014/main" id="{D01469EE-CE4F-FF61-1C5C-4B06A5555585}"/>
              </a:ext>
            </a:extLst>
          </p:cNvPr>
          <p:cNvSpPr txBox="1"/>
          <p:nvPr/>
        </p:nvSpPr>
        <p:spPr>
          <a:xfrm>
            <a:off x="8549614" y="5252454"/>
            <a:ext cx="2872866" cy="1169551"/>
          </a:xfrm>
          <a:prstGeom prst="rect">
            <a:avLst/>
          </a:prstGeom>
          <a:noFill/>
        </p:spPr>
        <p:txBody>
          <a:bodyPr wrap="square" rtlCol="0">
            <a:spAutoFit/>
          </a:bodyPr>
          <a:lstStyle/>
          <a:p>
            <a:pPr algn="just"/>
            <a:r>
              <a:rPr lang="sl" sz="1400" dirty="0">
                <a:solidFill>
                  <a:srgbClr val="FF0000"/>
                </a:solidFill>
                <a:latin typeface="TheSans-Plain" panose="020B0604020202020204" charset="0"/>
              </a:rPr>
              <a:t>Tokovi odpadkov </a:t>
            </a:r>
            <a:r>
              <a:rPr lang="sl" sz="1400" dirty="0">
                <a:latin typeface="TheSans-Plain" panose="020B0604020202020204" charset="0"/>
              </a:rPr>
              <a:t>Tokovi odpadkov so vse snovi ali predmeti, ki jih mora imetnik odstraniti (brez tržne vrednosti ali stroškovno intenzivni).</a:t>
            </a:r>
            <a:endParaRPr lang="en-DE" sz="1400" dirty="0">
              <a:latin typeface="TheSans-Plain" panose="020B0604020202020204" charset="0"/>
            </a:endParaRPr>
          </a:p>
        </p:txBody>
      </p:sp>
      <p:pic>
        <p:nvPicPr>
          <p:cNvPr id="52" name="Grafik 51">
            <a:extLst>
              <a:ext uri="{FF2B5EF4-FFF2-40B4-BE49-F238E27FC236}">
                <a16:creationId xmlns:a16="http://schemas.microsoft.com/office/drawing/2014/main" id="{10A626B0-98A5-E3D5-A972-97864B3719A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63518" y="5309137"/>
            <a:ext cx="170882" cy="170882"/>
          </a:xfrm>
          <a:prstGeom prst="rect">
            <a:avLst/>
          </a:prstGeom>
        </p:spPr>
      </p:pic>
      <p:sp>
        <p:nvSpPr>
          <p:cNvPr id="14" name="Rectangle 3">
            <a:extLst>
              <a:ext uri="{FF2B5EF4-FFF2-40B4-BE49-F238E27FC236}">
                <a16:creationId xmlns:a16="http://schemas.microsoft.com/office/drawing/2014/main" id="{F98EA7CB-5CF8-0EAF-778A-22CC206B93B2}"/>
              </a:ext>
            </a:extLst>
          </p:cNvPr>
          <p:cNvSpPr/>
          <p:nvPr/>
        </p:nvSpPr>
        <p:spPr>
          <a:xfrm>
            <a:off x="1820416" y="2118122"/>
            <a:ext cx="5076169" cy="267587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latin typeface="Raleway" panose="020B0503030101060003" pitchFamily="34" charset="-18"/>
            </a:endParaRPr>
          </a:p>
        </p:txBody>
      </p:sp>
      <p:sp>
        <p:nvSpPr>
          <p:cNvPr id="15" name="Rectangle 4">
            <a:extLst>
              <a:ext uri="{FF2B5EF4-FFF2-40B4-BE49-F238E27FC236}">
                <a16:creationId xmlns:a16="http://schemas.microsoft.com/office/drawing/2014/main" id="{7AF99286-8746-392E-2339-B5D9B3375870}"/>
              </a:ext>
            </a:extLst>
          </p:cNvPr>
          <p:cNvSpPr/>
          <p:nvPr/>
        </p:nvSpPr>
        <p:spPr>
          <a:xfrm>
            <a:off x="1195537" y="1749767"/>
            <a:ext cx="6324600" cy="3271666"/>
          </a:xfrm>
          <a:prstGeom prst="rect">
            <a:avLst/>
          </a:prstGeom>
          <a:no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DE" dirty="0">
              <a:latin typeface="Raleway" panose="020B0503030101060003" pitchFamily="34" charset="-18"/>
            </a:endParaRPr>
          </a:p>
        </p:txBody>
      </p:sp>
      <p:sp>
        <p:nvSpPr>
          <p:cNvPr id="16" name="TextBox 5">
            <a:extLst>
              <a:ext uri="{FF2B5EF4-FFF2-40B4-BE49-F238E27FC236}">
                <a16:creationId xmlns:a16="http://schemas.microsoft.com/office/drawing/2014/main" id="{C21C63C5-9D8F-C34E-CD87-C1412F0561B3}"/>
              </a:ext>
            </a:extLst>
          </p:cNvPr>
          <p:cNvSpPr txBox="1"/>
          <p:nvPr/>
        </p:nvSpPr>
        <p:spPr>
          <a:xfrm>
            <a:off x="4702284" y="1979622"/>
            <a:ext cx="2078214" cy="276999"/>
          </a:xfrm>
          <a:prstGeom prst="rect">
            <a:avLst/>
          </a:prstGeom>
          <a:solidFill>
            <a:schemeClr val="bg1"/>
          </a:solidFill>
          <a:ln>
            <a:solidFill>
              <a:schemeClr val="tx1"/>
            </a:solidFill>
          </a:ln>
        </p:spPr>
        <p:txBody>
          <a:bodyPr wrap="square" rtlCol="0">
            <a:spAutoFit/>
          </a:bodyPr>
          <a:lstStyle/>
          <a:p>
            <a:r>
              <a:rPr lang="sl" sz="1200" dirty="0">
                <a:latin typeface="TheSans-Plain" panose="020B0604020202020204" charset="0"/>
              </a:rPr>
              <a:t>Tehnosfera (ali »družba«)</a:t>
            </a:r>
          </a:p>
        </p:txBody>
      </p:sp>
      <p:sp>
        <p:nvSpPr>
          <p:cNvPr id="17" name="TextBox 6">
            <a:extLst>
              <a:ext uri="{FF2B5EF4-FFF2-40B4-BE49-F238E27FC236}">
                <a16:creationId xmlns:a16="http://schemas.microsoft.com/office/drawing/2014/main" id="{A97EAD51-36E9-70E1-F701-EDCFABCC3AD2}"/>
              </a:ext>
            </a:extLst>
          </p:cNvPr>
          <p:cNvSpPr txBox="1"/>
          <p:nvPr/>
        </p:nvSpPr>
        <p:spPr>
          <a:xfrm>
            <a:off x="4982091" y="1601851"/>
            <a:ext cx="2476813" cy="276999"/>
          </a:xfrm>
          <a:prstGeom prst="rect">
            <a:avLst/>
          </a:prstGeom>
          <a:solidFill>
            <a:schemeClr val="bg1"/>
          </a:solidFill>
          <a:ln>
            <a:solidFill>
              <a:schemeClr val="tx1"/>
            </a:solidFill>
          </a:ln>
        </p:spPr>
        <p:txBody>
          <a:bodyPr wrap="square" rtlCol="0">
            <a:spAutoFit/>
          </a:bodyPr>
          <a:lstStyle/>
          <a:p>
            <a:r>
              <a:rPr lang="sl" sz="1200" dirty="0">
                <a:latin typeface="TheSans-Plain" panose="020B0604020202020204" charset="0"/>
              </a:rPr>
              <a:t>Biosfera (ali »okolje«)</a:t>
            </a:r>
          </a:p>
        </p:txBody>
      </p:sp>
      <p:sp>
        <p:nvSpPr>
          <p:cNvPr id="19" name="Rectangle 7">
            <a:extLst>
              <a:ext uri="{FF2B5EF4-FFF2-40B4-BE49-F238E27FC236}">
                <a16:creationId xmlns:a16="http://schemas.microsoft.com/office/drawing/2014/main" id="{DDC0757A-631D-5F0C-8FAC-948E80B68EC9}"/>
              </a:ext>
            </a:extLst>
          </p:cNvPr>
          <p:cNvSpPr/>
          <p:nvPr/>
        </p:nvSpPr>
        <p:spPr>
          <a:xfrm>
            <a:off x="2259021" y="2912949"/>
            <a:ext cx="965320" cy="64900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sl" sz="1400" dirty="0">
                <a:latin typeface="Raleway" panose="020B0503030101060003" pitchFamily="34" charset="-18"/>
              </a:rPr>
              <a:t>p</a:t>
            </a:r>
            <a:r>
              <a:rPr lang="sl" sz="1400" dirty="0">
                <a:solidFill>
                  <a:schemeClr val="bg1"/>
                </a:solidFill>
                <a:latin typeface="Raleway" panose="020B0503030101060003" pitchFamily="34" charset="-18"/>
              </a:rPr>
              <a:t>roces</a:t>
            </a:r>
            <a:endParaRPr lang="en-DE" sz="1400" dirty="0">
              <a:latin typeface="Raleway" panose="020B0503030101060003" pitchFamily="34" charset="-18"/>
            </a:endParaRPr>
          </a:p>
        </p:txBody>
      </p:sp>
      <p:sp>
        <p:nvSpPr>
          <p:cNvPr id="21" name="Rectangle 8">
            <a:extLst>
              <a:ext uri="{FF2B5EF4-FFF2-40B4-BE49-F238E27FC236}">
                <a16:creationId xmlns:a16="http://schemas.microsoft.com/office/drawing/2014/main" id="{8CBBC3DE-2C29-164F-AF68-B53CA3F18D4C}"/>
              </a:ext>
            </a:extLst>
          </p:cNvPr>
          <p:cNvSpPr/>
          <p:nvPr/>
        </p:nvSpPr>
        <p:spPr>
          <a:xfrm>
            <a:off x="5487667" y="2912949"/>
            <a:ext cx="965320" cy="64900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sl" sz="1400" dirty="0">
                <a:latin typeface="Raleway" panose="020B0503030101060003" pitchFamily="34" charset="-18"/>
              </a:rPr>
              <a:t>p</a:t>
            </a:r>
            <a:r>
              <a:rPr lang="sl" sz="1400" dirty="0">
                <a:solidFill>
                  <a:schemeClr val="bg1"/>
                </a:solidFill>
                <a:latin typeface="Raleway" panose="020B0503030101060003" pitchFamily="34" charset="-18"/>
              </a:rPr>
              <a:t>roces</a:t>
            </a:r>
            <a:endParaRPr lang="en-DE" sz="1400" dirty="0">
              <a:latin typeface="Raleway" panose="020B0503030101060003" pitchFamily="34" charset="-18"/>
            </a:endParaRPr>
          </a:p>
        </p:txBody>
      </p:sp>
      <p:sp>
        <p:nvSpPr>
          <p:cNvPr id="23" name="Rectangle 10">
            <a:extLst>
              <a:ext uri="{FF2B5EF4-FFF2-40B4-BE49-F238E27FC236}">
                <a16:creationId xmlns:a16="http://schemas.microsoft.com/office/drawing/2014/main" id="{8178CF4C-4773-4BE5-4EBF-D478BB1F68A1}"/>
              </a:ext>
            </a:extLst>
          </p:cNvPr>
          <p:cNvSpPr/>
          <p:nvPr/>
        </p:nvSpPr>
        <p:spPr>
          <a:xfrm>
            <a:off x="3873344" y="2912949"/>
            <a:ext cx="965320" cy="64900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sl" sz="1400" dirty="0">
                <a:latin typeface="Raleway" panose="020B0503030101060003" pitchFamily="34" charset="-18"/>
              </a:rPr>
              <a:t>p</a:t>
            </a:r>
            <a:r>
              <a:rPr lang="sl" sz="1400" dirty="0">
                <a:solidFill>
                  <a:schemeClr val="bg1"/>
                </a:solidFill>
                <a:latin typeface="Raleway" panose="020B0503030101060003" pitchFamily="34" charset="-18"/>
              </a:rPr>
              <a:t>roces</a:t>
            </a:r>
            <a:endParaRPr lang="en-DE" sz="1400" dirty="0">
              <a:latin typeface="Raleway" panose="020B0503030101060003" pitchFamily="34" charset="-18"/>
            </a:endParaRPr>
          </a:p>
        </p:txBody>
      </p:sp>
      <p:cxnSp>
        <p:nvCxnSpPr>
          <p:cNvPr id="25" name="Straight Arrow Connector 11">
            <a:extLst>
              <a:ext uri="{FF2B5EF4-FFF2-40B4-BE49-F238E27FC236}">
                <a16:creationId xmlns:a16="http://schemas.microsoft.com/office/drawing/2014/main" id="{1D077D4D-FE48-BF0C-A82F-253C3BD18373}"/>
              </a:ext>
            </a:extLst>
          </p:cNvPr>
          <p:cNvCxnSpPr>
            <a:cxnSpLocks/>
          </p:cNvCxnSpPr>
          <p:nvPr/>
        </p:nvCxnSpPr>
        <p:spPr>
          <a:xfrm>
            <a:off x="3244351" y="3192908"/>
            <a:ext cx="589183"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15">
            <a:extLst>
              <a:ext uri="{FF2B5EF4-FFF2-40B4-BE49-F238E27FC236}">
                <a16:creationId xmlns:a16="http://schemas.microsoft.com/office/drawing/2014/main" id="{90EA73CE-BD5C-AF88-EA0F-477B52C12237}"/>
              </a:ext>
            </a:extLst>
          </p:cNvPr>
          <p:cNvCxnSpPr>
            <a:cxnSpLocks/>
          </p:cNvCxnSpPr>
          <p:nvPr/>
        </p:nvCxnSpPr>
        <p:spPr>
          <a:xfrm>
            <a:off x="4882140" y="3192908"/>
            <a:ext cx="589183"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16">
            <a:extLst>
              <a:ext uri="{FF2B5EF4-FFF2-40B4-BE49-F238E27FC236}">
                <a16:creationId xmlns:a16="http://schemas.microsoft.com/office/drawing/2014/main" id="{62C958D0-BD3E-C8C7-70DB-6A2F45870339}"/>
              </a:ext>
            </a:extLst>
          </p:cNvPr>
          <p:cNvCxnSpPr>
            <a:cxnSpLocks/>
          </p:cNvCxnSpPr>
          <p:nvPr/>
        </p:nvCxnSpPr>
        <p:spPr>
          <a:xfrm>
            <a:off x="6465219" y="3027479"/>
            <a:ext cx="883775"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18">
            <a:extLst>
              <a:ext uri="{FF2B5EF4-FFF2-40B4-BE49-F238E27FC236}">
                <a16:creationId xmlns:a16="http://schemas.microsoft.com/office/drawing/2014/main" id="{96A1AE8F-8BC1-D5A0-6167-73C61FCC6C49}"/>
              </a:ext>
            </a:extLst>
          </p:cNvPr>
          <p:cNvCxnSpPr>
            <a:cxnSpLocks/>
          </p:cNvCxnSpPr>
          <p:nvPr/>
        </p:nvCxnSpPr>
        <p:spPr>
          <a:xfrm>
            <a:off x="1462774" y="3027479"/>
            <a:ext cx="715437"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19">
            <a:extLst>
              <a:ext uri="{FF2B5EF4-FFF2-40B4-BE49-F238E27FC236}">
                <a16:creationId xmlns:a16="http://schemas.microsoft.com/office/drawing/2014/main" id="{BA2AA895-233E-7C56-ADAA-0F3001F67874}"/>
              </a:ext>
            </a:extLst>
          </p:cNvPr>
          <p:cNvCxnSpPr>
            <a:cxnSpLocks/>
          </p:cNvCxnSpPr>
          <p:nvPr/>
        </p:nvCxnSpPr>
        <p:spPr>
          <a:xfrm>
            <a:off x="6465219" y="3237451"/>
            <a:ext cx="883775"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20">
            <a:extLst>
              <a:ext uri="{FF2B5EF4-FFF2-40B4-BE49-F238E27FC236}">
                <a16:creationId xmlns:a16="http://schemas.microsoft.com/office/drawing/2014/main" id="{CD2A9E2D-80DD-E568-55BE-0A5899A0F8D6}"/>
              </a:ext>
            </a:extLst>
          </p:cNvPr>
          <p:cNvCxnSpPr>
            <a:cxnSpLocks/>
          </p:cNvCxnSpPr>
          <p:nvPr/>
        </p:nvCxnSpPr>
        <p:spPr>
          <a:xfrm>
            <a:off x="1462774" y="3237451"/>
            <a:ext cx="715437"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25">
            <a:extLst>
              <a:ext uri="{FF2B5EF4-FFF2-40B4-BE49-F238E27FC236}">
                <a16:creationId xmlns:a16="http://schemas.microsoft.com/office/drawing/2014/main" id="{E5FA9AE6-2A34-B2F8-D613-6820D19A1D9C}"/>
              </a:ext>
            </a:extLst>
          </p:cNvPr>
          <p:cNvCxnSpPr>
            <a:cxnSpLocks/>
          </p:cNvCxnSpPr>
          <p:nvPr/>
        </p:nvCxnSpPr>
        <p:spPr>
          <a:xfrm>
            <a:off x="1506000" y="2366454"/>
            <a:ext cx="2304000" cy="645073"/>
          </a:xfrm>
          <a:prstGeom prst="bentConnector3">
            <a:avLst>
              <a:gd name="adj1" fmla="val 8550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4">
            <a:extLst>
              <a:ext uri="{FF2B5EF4-FFF2-40B4-BE49-F238E27FC236}">
                <a16:creationId xmlns:a16="http://schemas.microsoft.com/office/drawing/2014/main" id="{49C9C1D2-832F-7E9D-8202-B8051F128911}"/>
              </a:ext>
            </a:extLst>
          </p:cNvPr>
          <p:cNvSpPr/>
          <p:nvPr/>
        </p:nvSpPr>
        <p:spPr>
          <a:xfrm>
            <a:off x="2259021" y="3828625"/>
            <a:ext cx="965320" cy="64900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sl" sz="1400" dirty="0">
                <a:latin typeface="Raleway" panose="020B0503030101060003" pitchFamily="34" charset="-18"/>
              </a:rPr>
              <a:t>p</a:t>
            </a:r>
            <a:r>
              <a:rPr lang="sl" sz="1400" dirty="0">
                <a:solidFill>
                  <a:schemeClr val="bg1"/>
                </a:solidFill>
                <a:latin typeface="Raleway" panose="020B0503030101060003" pitchFamily="34" charset="-18"/>
              </a:rPr>
              <a:t>roces</a:t>
            </a:r>
            <a:endParaRPr lang="en-DE" sz="1400" dirty="0">
              <a:latin typeface="Raleway" panose="020B0503030101060003" pitchFamily="34" charset="-18"/>
            </a:endParaRPr>
          </a:p>
        </p:txBody>
      </p:sp>
      <p:cxnSp>
        <p:nvCxnSpPr>
          <p:cNvPr id="40" name="Straight Arrow Connector 37">
            <a:extLst>
              <a:ext uri="{FF2B5EF4-FFF2-40B4-BE49-F238E27FC236}">
                <a16:creationId xmlns:a16="http://schemas.microsoft.com/office/drawing/2014/main" id="{44EC041B-8F03-6E6D-72C4-2177B92D511E}"/>
              </a:ext>
            </a:extLst>
          </p:cNvPr>
          <p:cNvCxnSpPr>
            <a:cxnSpLocks/>
          </p:cNvCxnSpPr>
          <p:nvPr/>
        </p:nvCxnSpPr>
        <p:spPr>
          <a:xfrm>
            <a:off x="1462774" y="4005377"/>
            <a:ext cx="715437"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38">
            <a:extLst>
              <a:ext uri="{FF2B5EF4-FFF2-40B4-BE49-F238E27FC236}">
                <a16:creationId xmlns:a16="http://schemas.microsoft.com/office/drawing/2014/main" id="{DB61292E-EFC4-A67F-07C7-3CCD30985338}"/>
              </a:ext>
            </a:extLst>
          </p:cNvPr>
          <p:cNvCxnSpPr>
            <a:cxnSpLocks/>
          </p:cNvCxnSpPr>
          <p:nvPr/>
        </p:nvCxnSpPr>
        <p:spPr>
          <a:xfrm>
            <a:off x="3267118" y="4431892"/>
            <a:ext cx="4104000"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4">
            <a:extLst>
              <a:ext uri="{FF2B5EF4-FFF2-40B4-BE49-F238E27FC236}">
                <a16:creationId xmlns:a16="http://schemas.microsoft.com/office/drawing/2014/main" id="{97C4409F-980E-4AC3-9122-EF08751C2BF1}"/>
              </a:ext>
            </a:extLst>
          </p:cNvPr>
          <p:cNvCxnSpPr>
            <a:cxnSpLocks/>
          </p:cNvCxnSpPr>
          <p:nvPr/>
        </p:nvCxnSpPr>
        <p:spPr>
          <a:xfrm flipV="1">
            <a:off x="3244351" y="3460155"/>
            <a:ext cx="589183" cy="451754"/>
          </a:xfrm>
          <a:prstGeom prst="bentConnector3">
            <a:avLst>
              <a:gd name="adj1" fmla="val 50000"/>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43" name="Grafik 42">
            <a:extLst>
              <a:ext uri="{FF2B5EF4-FFF2-40B4-BE49-F238E27FC236}">
                <a16:creationId xmlns:a16="http://schemas.microsoft.com/office/drawing/2014/main" id="{2CC4889E-3ADE-4768-1E07-A82A7DAC92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5989" y="3252949"/>
            <a:ext cx="186481" cy="186481"/>
          </a:xfrm>
          <a:prstGeom prst="rect">
            <a:avLst/>
          </a:prstGeom>
        </p:spPr>
      </p:pic>
      <p:pic>
        <p:nvPicPr>
          <p:cNvPr id="44" name="Grafik 43">
            <a:extLst>
              <a:ext uri="{FF2B5EF4-FFF2-40B4-BE49-F238E27FC236}">
                <a16:creationId xmlns:a16="http://schemas.microsoft.com/office/drawing/2014/main" id="{1F92B4E8-0E05-17F0-16B5-39E0711A1D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67879" y="2831165"/>
            <a:ext cx="179487" cy="179487"/>
          </a:xfrm>
          <a:prstGeom prst="rect">
            <a:avLst/>
          </a:prstGeom>
        </p:spPr>
      </p:pic>
      <p:pic>
        <p:nvPicPr>
          <p:cNvPr id="45" name="Grafik 44">
            <a:extLst>
              <a:ext uri="{FF2B5EF4-FFF2-40B4-BE49-F238E27FC236}">
                <a16:creationId xmlns:a16="http://schemas.microsoft.com/office/drawing/2014/main" id="{818CFAB1-A814-213D-3E7F-73A226A339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3412" y="2980032"/>
            <a:ext cx="186481" cy="186481"/>
          </a:xfrm>
          <a:prstGeom prst="rect">
            <a:avLst/>
          </a:prstGeom>
        </p:spPr>
      </p:pic>
      <p:cxnSp>
        <p:nvCxnSpPr>
          <p:cNvPr id="47" name="Straight Arrow Connector 19">
            <a:extLst>
              <a:ext uri="{FF2B5EF4-FFF2-40B4-BE49-F238E27FC236}">
                <a16:creationId xmlns:a16="http://schemas.microsoft.com/office/drawing/2014/main" id="{6D5443ED-96DA-B54E-CF6A-65530128B5EB}"/>
              </a:ext>
            </a:extLst>
          </p:cNvPr>
          <p:cNvCxnSpPr>
            <a:cxnSpLocks/>
          </p:cNvCxnSpPr>
          <p:nvPr/>
        </p:nvCxnSpPr>
        <p:spPr>
          <a:xfrm>
            <a:off x="6465218" y="3471918"/>
            <a:ext cx="883775"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1" name="Grafik 50">
            <a:extLst>
              <a:ext uri="{FF2B5EF4-FFF2-40B4-BE49-F238E27FC236}">
                <a16:creationId xmlns:a16="http://schemas.microsoft.com/office/drawing/2014/main" id="{3DC77EBE-03D7-F91A-4E74-172DCAA0556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03220" y="3834351"/>
            <a:ext cx="199763" cy="199763"/>
          </a:xfrm>
          <a:prstGeom prst="rect">
            <a:avLst/>
          </a:prstGeom>
        </p:spPr>
      </p:pic>
      <p:sp>
        <p:nvSpPr>
          <p:cNvPr id="53" name="Rectangle 8">
            <a:extLst>
              <a:ext uri="{FF2B5EF4-FFF2-40B4-BE49-F238E27FC236}">
                <a16:creationId xmlns:a16="http://schemas.microsoft.com/office/drawing/2014/main" id="{C626BCE3-B654-136E-B04C-CE84AE43B791}"/>
              </a:ext>
            </a:extLst>
          </p:cNvPr>
          <p:cNvSpPr/>
          <p:nvPr/>
        </p:nvSpPr>
        <p:spPr>
          <a:xfrm>
            <a:off x="5487667" y="3707197"/>
            <a:ext cx="965320" cy="64900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sl" sz="1400" dirty="0">
                <a:latin typeface="Raleway" panose="020B0503030101060003" pitchFamily="34" charset="-18"/>
              </a:rPr>
              <a:t>proces odpadkov</a:t>
            </a:r>
            <a:r>
              <a:rPr lang="sl" sz="1400" dirty="0">
                <a:solidFill>
                  <a:schemeClr val="bg1"/>
                </a:solidFill>
                <a:latin typeface="Raleway" panose="020B0503030101060003" pitchFamily="34" charset="-18"/>
              </a:rPr>
              <a:t>​</a:t>
            </a:r>
            <a:endParaRPr lang="en-DE" sz="1400" dirty="0">
              <a:latin typeface="Raleway" panose="020B0503030101060003" pitchFamily="34" charset="-18"/>
            </a:endParaRPr>
          </a:p>
        </p:txBody>
      </p:sp>
      <p:cxnSp>
        <p:nvCxnSpPr>
          <p:cNvPr id="54" name="Straight Arrow Connector 16">
            <a:extLst>
              <a:ext uri="{FF2B5EF4-FFF2-40B4-BE49-F238E27FC236}">
                <a16:creationId xmlns:a16="http://schemas.microsoft.com/office/drawing/2014/main" id="{E3D78425-56CA-1F0B-ED56-D82BCA2C6F35}"/>
              </a:ext>
            </a:extLst>
          </p:cNvPr>
          <p:cNvCxnSpPr>
            <a:cxnSpLocks/>
          </p:cNvCxnSpPr>
          <p:nvPr/>
        </p:nvCxnSpPr>
        <p:spPr>
          <a:xfrm>
            <a:off x="6465219" y="3821727"/>
            <a:ext cx="883775"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19">
            <a:extLst>
              <a:ext uri="{FF2B5EF4-FFF2-40B4-BE49-F238E27FC236}">
                <a16:creationId xmlns:a16="http://schemas.microsoft.com/office/drawing/2014/main" id="{E3AEAAFD-A9D2-A7D6-FC69-EEAB7E54F41F}"/>
              </a:ext>
            </a:extLst>
          </p:cNvPr>
          <p:cNvCxnSpPr>
            <a:cxnSpLocks/>
          </p:cNvCxnSpPr>
          <p:nvPr/>
        </p:nvCxnSpPr>
        <p:spPr>
          <a:xfrm>
            <a:off x="6465219" y="4031699"/>
            <a:ext cx="883775"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25">
            <a:extLst>
              <a:ext uri="{FF2B5EF4-FFF2-40B4-BE49-F238E27FC236}">
                <a16:creationId xmlns:a16="http://schemas.microsoft.com/office/drawing/2014/main" id="{C0DE08B4-647B-14A5-ED13-DC0DBB05F800}"/>
              </a:ext>
            </a:extLst>
          </p:cNvPr>
          <p:cNvCxnSpPr>
            <a:cxnSpLocks/>
          </p:cNvCxnSpPr>
          <p:nvPr/>
        </p:nvCxnSpPr>
        <p:spPr>
          <a:xfrm rot="16200000" flipH="1">
            <a:off x="4671637" y="3287253"/>
            <a:ext cx="462930" cy="1094197"/>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Rechteck 60">
            <a:extLst>
              <a:ext uri="{FF2B5EF4-FFF2-40B4-BE49-F238E27FC236}">
                <a16:creationId xmlns:a16="http://schemas.microsoft.com/office/drawing/2014/main" id="{FBF1910A-C365-546B-8B2C-AF0A8F7A0E92}"/>
              </a:ext>
            </a:extLst>
          </p:cNvPr>
          <p:cNvSpPr/>
          <p:nvPr/>
        </p:nvSpPr>
        <p:spPr>
          <a:xfrm>
            <a:off x="10112506" y="2084846"/>
            <a:ext cx="1309974" cy="307923"/>
          </a:xfrm>
          <a:prstGeom prst="rect">
            <a:avLst/>
          </a:prstGeom>
          <a:solidFill>
            <a:srgbClr val="70BB28"/>
          </a:solidFill>
          <a:ln w="6350">
            <a:solidFill>
              <a:srgbClr val="70BB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050" dirty="0">
                <a:latin typeface="Raleway" panose="020B0503030101060003" pitchFamily="34" charset="-18"/>
              </a:rPr>
              <a:t>Izčrpavanje virov</a:t>
            </a:r>
          </a:p>
        </p:txBody>
      </p:sp>
      <p:sp>
        <p:nvSpPr>
          <p:cNvPr id="62" name="Textfeld 12">
            <a:extLst>
              <a:ext uri="{FF2B5EF4-FFF2-40B4-BE49-F238E27FC236}">
                <a16:creationId xmlns:a16="http://schemas.microsoft.com/office/drawing/2014/main" id="{AE9F2F77-FDEF-5EE3-FA94-CCF557B966F3}"/>
              </a:ext>
            </a:extLst>
          </p:cNvPr>
          <p:cNvSpPr txBox="1">
            <a:spLocks noChangeArrowheads="1"/>
          </p:cNvSpPr>
          <p:nvPr/>
        </p:nvSpPr>
        <p:spPr bwMode="auto">
          <a:xfrm>
            <a:off x="7673653" y="1731903"/>
            <a:ext cx="1427621" cy="307777"/>
          </a:xfrm>
          <a:prstGeom prst="rect">
            <a:avLst/>
          </a:prstGeom>
          <a:solidFill>
            <a:srgbClr val="874C3F"/>
          </a:solidFill>
          <a:ln w="9525">
            <a:solidFill>
              <a:schemeClr val="bg1"/>
            </a:solidFill>
            <a:miter lim="800000"/>
            <a:headEnd/>
            <a:tailEnd/>
          </a:ln>
        </p:spPr>
        <p:txBody>
          <a:bodyPr>
            <a:spAutoFit/>
          </a:bodyPr>
          <a:lstStyle/>
          <a:p>
            <a:r>
              <a:rPr lang="sl" sz="1400" dirty="0">
                <a:solidFill>
                  <a:schemeClr val="bg1"/>
                </a:solidFill>
                <a:latin typeface="Raleway" panose="020B0503030101060003" pitchFamily="34" charset="-18"/>
              </a:rPr>
              <a:t>inventar</a:t>
            </a:r>
          </a:p>
        </p:txBody>
      </p:sp>
      <p:sp>
        <p:nvSpPr>
          <p:cNvPr id="63" name="Textfeld 13">
            <a:extLst>
              <a:ext uri="{FF2B5EF4-FFF2-40B4-BE49-F238E27FC236}">
                <a16:creationId xmlns:a16="http://schemas.microsoft.com/office/drawing/2014/main" id="{F41C0FFB-DB60-8727-5F34-F5831E3B33D9}"/>
              </a:ext>
            </a:extLst>
          </p:cNvPr>
          <p:cNvSpPr txBox="1">
            <a:spLocks noChangeArrowheads="1"/>
          </p:cNvSpPr>
          <p:nvPr/>
        </p:nvSpPr>
        <p:spPr bwMode="auto">
          <a:xfrm>
            <a:off x="7673651" y="2057400"/>
            <a:ext cx="1440000" cy="3077766"/>
          </a:xfrm>
          <a:prstGeom prst="rect">
            <a:avLst/>
          </a:prstGeom>
          <a:solidFill>
            <a:srgbClr val="874C3F"/>
          </a:solidFill>
          <a:ln w="9525">
            <a:noFill/>
            <a:miter lim="800000"/>
            <a:headEnd/>
            <a:tailEnd/>
          </a:ln>
        </p:spPr>
        <p:txBody>
          <a:bodyPr wrap="square">
            <a:spAutoFit/>
          </a:bodyPr>
          <a:lstStyle/>
          <a:p>
            <a:r>
              <a:rPr lang="sl" sz="1400" dirty="0">
                <a:solidFill>
                  <a:schemeClr val="bg1"/>
                </a:solidFill>
                <a:latin typeface="Raleway" panose="020B0503030101060003" pitchFamily="34" charset="-18"/>
              </a:rPr>
              <a:t>Σ Viri</a:t>
            </a:r>
          </a:p>
          <a:p>
            <a:r>
              <a:rPr lang="sl" sz="1400" dirty="0">
                <a:solidFill>
                  <a:schemeClr val="bg1"/>
                </a:solidFill>
                <a:latin typeface="Raleway" panose="020B0503030101060003" pitchFamily="34" charset="-18"/>
              </a:rPr>
              <a:t>Σ Raba zemljišča</a:t>
            </a:r>
          </a:p>
          <a:p>
            <a:r>
              <a:rPr lang="sl" sz="1400" dirty="0">
                <a:solidFill>
                  <a:schemeClr val="bg1"/>
                </a:solidFill>
                <a:latin typeface="Raleway" panose="020B0503030101060003" pitchFamily="34" charset="-18"/>
              </a:rPr>
              <a:t>Σ CO</a:t>
            </a:r>
            <a:r>
              <a:rPr lang="sl" sz="1400" baseline="-25000" dirty="0">
                <a:solidFill>
                  <a:schemeClr val="bg1"/>
                </a:solidFill>
                <a:latin typeface="Raleway" panose="020B0503030101060003" pitchFamily="34" charset="-18"/>
              </a:rPr>
              <a:t>2</a:t>
            </a:r>
          </a:p>
          <a:p>
            <a:r>
              <a:rPr lang="sl" sz="1400" dirty="0">
                <a:solidFill>
                  <a:schemeClr val="bg1"/>
                </a:solidFill>
                <a:latin typeface="Raleway" panose="020B0503030101060003" pitchFamily="34" charset="-18"/>
              </a:rPr>
              <a:t>Σ HFE</a:t>
            </a:r>
          </a:p>
          <a:p>
            <a:r>
              <a:rPr lang="sl" sz="1400" dirty="0">
                <a:solidFill>
                  <a:schemeClr val="bg1"/>
                </a:solidFill>
                <a:latin typeface="Raleway" panose="020B0503030101060003" pitchFamily="34" charset="-18"/>
              </a:rPr>
              <a:t>Σ P</a:t>
            </a:r>
          </a:p>
          <a:p>
            <a:r>
              <a:rPr lang="sl" sz="1400" dirty="0">
                <a:solidFill>
                  <a:schemeClr val="bg1"/>
                </a:solidFill>
                <a:latin typeface="Raleway" panose="020B0503030101060003" pitchFamily="34" charset="-18"/>
              </a:rPr>
              <a:t>Σ SO</a:t>
            </a:r>
            <a:r>
              <a:rPr lang="sl" sz="1400" baseline="-25000" dirty="0">
                <a:solidFill>
                  <a:schemeClr val="bg1"/>
                </a:solidFill>
                <a:latin typeface="Raleway" panose="020B0503030101060003" pitchFamily="34" charset="-18"/>
              </a:rPr>
              <a:t>2</a:t>
            </a:r>
          </a:p>
          <a:p>
            <a:r>
              <a:rPr lang="sl" sz="1400" dirty="0">
                <a:solidFill>
                  <a:schemeClr val="bg1"/>
                </a:solidFill>
                <a:latin typeface="Raleway" panose="020B0503030101060003" pitchFamily="34" charset="-18"/>
              </a:rPr>
              <a:t>Σ NOx</a:t>
            </a:r>
          </a:p>
          <a:p>
            <a:r>
              <a:rPr lang="sl" sz="1400" dirty="0">
                <a:solidFill>
                  <a:schemeClr val="bg1"/>
                </a:solidFill>
                <a:latin typeface="Raleway" panose="020B0503030101060003" pitchFamily="34" charset="-18"/>
              </a:rPr>
              <a:t>Σ CFC</a:t>
            </a:r>
          </a:p>
          <a:p>
            <a:r>
              <a:rPr lang="sl" sz="1400" dirty="0">
                <a:solidFill>
                  <a:schemeClr val="bg1"/>
                </a:solidFill>
                <a:latin typeface="Raleway" panose="020B0503030101060003" pitchFamily="34" charset="-18"/>
              </a:rPr>
              <a:t>Σ Cd</a:t>
            </a:r>
          </a:p>
          <a:p>
            <a:r>
              <a:rPr lang="sl" sz="1400" dirty="0">
                <a:solidFill>
                  <a:schemeClr val="bg1"/>
                </a:solidFill>
                <a:latin typeface="Raleway" panose="020B0503030101060003" pitchFamily="34" charset="-18"/>
              </a:rPr>
              <a:t>Σ PAK</a:t>
            </a:r>
          </a:p>
          <a:p>
            <a:r>
              <a:rPr lang="sl" sz="1400" dirty="0">
                <a:solidFill>
                  <a:schemeClr val="bg1"/>
                </a:solidFill>
                <a:latin typeface="Raleway" panose="020B0503030101060003" pitchFamily="34" charset="-18"/>
              </a:rPr>
              <a:t>Σ DDT</a:t>
            </a:r>
          </a:p>
          <a:p>
            <a:r>
              <a:rPr lang="sl" sz="1400" dirty="0">
                <a:solidFill>
                  <a:schemeClr val="bg1"/>
                </a:solidFill>
                <a:latin typeface="Raleway" panose="020B0503030101060003" pitchFamily="34" charset="-18"/>
              </a:rPr>
              <a:t>Σ Hg</a:t>
            </a:r>
          </a:p>
          <a:p>
            <a:r>
              <a:rPr lang="sl" sz="1200" dirty="0">
                <a:solidFill>
                  <a:schemeClr val="bg1"/>
                </a:solidFill>
                <a:latin typeface="Raleway" panose="020B0503030101060003" pitchFamily="34" charset="-18"/>
              </a:rPr>
              <a:t>…</a:t>
            </a:r>
          </a:p>
        </p:txBody>
      </p:sp>
      <p:cxnSp>
        <p:nvCxnSpPr>
          <p:cNvPr id="64" name="Gerade Verbindung mit Pfeil 63">
            <a:extLst>
              <a:ext uri="{FF2B5EF4-FFF2-40B4-BE49-F238E27FC236}">
                <a16:creationId xmlns:a16="http://schemas.microsoft.com/office/drawing/2014/main" id="{81167052-CCB2-ED8B-054E-2F32BF66142E}"/>
              </a:ext>
            </a:extLst>
          </p:cNvPr>
          <p:cNvCxnSpPr>
            <a:cxnSpLocks/>
            <a:endCxn id="68" idx="1"/>
          </p:cNvCxnSpPr>
          <p:nvPr/>
        </p:nvCxnSpPr>
        <p:spPr>
          <a:xfrm>
            <a:off x="9160758" y="2453175"/>
            <a:ext cx="951748" cy="1419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id="{E9F6EA2D-1672-30FC-C487-123F0C5418A0}"/>
              </a:ext>
            </a:extLst>
          </p:cNvPr>
          <p:cNvCxnSpPr>
            <a:cxnSpLocks/>
            <a:endCxn id="69" idx="1"/>
          </p:cNvCxnSpPr>
          <p:nvPr/>
        </p:nvCxnSpPr>
        <p:spPr>
          <a:xfrm flipV="1">
            <a:off x="9170013" y="2951000"/>
            <a:ext cx="942493" cy="1737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Gerade Verbindung mit Pfeil 65">
            <a:extLst>
              <a:ext uri="{FF2B5EF4-FFF2-40B4-BE49-F238E27FC236}">
                <a16:creationId xmlns:a16="http://schemas.microsoft.com/office/drawing/2014/main" id="{7E31184C-14F3-0B44-8C92-A321F41B1972}"/>
              </a:ext>
            </a:extLst>
          </p:cNvPr>
          <p:cNvCxnSpPr>
            <a:cxnSpLocks/>
            <a:endCxn id="71" idx="1"/>
          </p:cNvCxnSpPr>
          <p:nvPr/>
        </p:nvCxnSpPr>
        <p:spPr>
          <a:xfrm>
            <a:off x="9160758" y="3264698"/>
            <a:ext cx="951748" cy="7540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Gerade Verbindung mit Pfeil 66">
            <a:extLst>
              <a:ext uri="{FF2B5EF4-FFF2-40B4-BE49-F238E27FC236}">
                <a16:creationId xmlns:a16="http://schemas.microsoft.com/office/drawing/2014/main" id="{C1BB61C4-7C64-3F41-3402-E866F0CFDB8E}"/>
              </a:ext>
            </a:extLst>
          </p:cNvPr>
          <p:cNvCxnSpPr>
            <a:cxnSpLocks/>
            <a:endCxn id="61" idx="1"/>
          </p:cNvCxnSpPr>
          <p:nvPr/>
        </p:nvCxnSpPr>
        <p:spPr>
          <a:xfrm flipV="1">
            <a:off x="9160758" y="2238807"/>
            <a:ext cx="951748" cy="57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Rechteck 67">
            <a:extLst>
              <a:ext uri="{FF2B5EF4-FFF2-40B4-BE49-F238E27FC236}">
                <a16:creationId xmlns:a16="http://schemas.microsoft.com/office/drawing/2014/main" id="{519FB967-D633-3072-A2E9-15C327EF78C1}"/>
              </a:ext>
            </a:extLst>
          </p:cNvPr>
          <p:cNvSpPr/>
          <p:nvPr/>
        </p:nvSpPr>
        <p:spPr>
          <a:xfrm>
            <a:off x="10112506" y="2441462"/>
            <a:ext cx="1309974" cy="307230"/>
          </a:xfrm>
          <a:prstGeom prst="rect">
            <a:avLst/>
          </a:prstGeom>
          <a:solidFill>
            <a:srgbClr val="70BB28"/>
          </a:solidFill>
          <a:ln w="6350">
            <a:solidFill>
              <a:srgbClr val="70BB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050" dirty="0">
                <a:latin typeface="Raleway" panose="020B0503030101060003" pitchFamily="34" charset="-18"/>
              </a:rPr>
              <a:t>Raba zemljišč</a:t>
            </a:r>
          </a:p>
        </p:txBody>
      </p:sp>
      <p:sp>
        <p:nvSpPr>
          <p:cNvPr id="69" name="Rechteck 68">
            <a:extLst>
              <a:ext uri="{FF2B5EF4-FFF2-40B4-BE49-F238E27FC236}">
                <a16:creationId xmlns:a16="http://schemas.microsoft.com/office/drawing/2014/main" id="{3625BC54-A97D-F99A-D909-47E0A609DC71}"/>
              </a:ext>
            </a:extLst>
          </p:cNvPr>
          <p:cNvSpPr/>
          <p:nvPr/>
        </p:nvSpPr>
        <p:spPr>
          <a:xfrm>
            <a:off x="10112506" y="2797385"/>
            <a:ext cx="1309974" cy="307230"/>
          </a:xfrm>
          <a:prstGeom prst="rect">
            <a:avLst/>
          </a:prstGeom>
          <a:solidFill>
            <a:srgbClr val="70BB28"/>
          </a:solidFill>
          <a:ln w="6350">
            <a:solidFill>
              <a:srgbClr val="70BB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050" dirty="0">
                <a:latin typeface="Raleway" panose="020B0503030101060003" pitchFamily="34" charset="-18"/>
              </a:rPr>
              <a:t>Globalno segrevanje</a:t>
            </a:r>
          </a:p>
        </p:txBody>
      </p:sp>
      <p:sp>
        <p:nvSpPr>
          <p:cNvPr id="70" name="Rechteck 69">
            <a:extLst>
              <a:ext uri="{FF2B5EF4-FFF2-40B4-BE49-F238E27FC236}">
                <a16:creationId xmlns:a16="http://schemas.microsoft.com/office/drawing/2014/main" id="{13BB9277-88DD-88F3-BADA-A134977282DD}"/>
              </a:ext>
            </a:extLst>
          </p:cNvPr>
          <p:cNvSpPr/>
          <p:nvPr/>
        </p:nvSpPr>
        <p:spPr>
          <a:xfrm>
            <a:off x="10112506" y="3509231"/>
            <a:ext cx="1309974" cy="307230"/>
          </a:xfrm>
          <a:prstGeom prst="rect">
            <a:avLst/>
          </a:prstGeom>
          <a:solidFill>
            <a:srgbClr val="70BB28"/>
          </a:solidFill>
          <a:ln w="6350">
            <a:solidFill>
              <a:srgbClr val="70BB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050" dirty="0">
                <a:latin typeface="Raleway" panose="020B0503030101060003" pitchFamily="34" charset="-18"/>
              </a:rPr>
              <a:t>Zakisanje</a:t>
            </a:r>
          </a:p>
        </p:txBody>
      </p:sp>
      <p:sp>
        <p:nvSpPr>
          <p:cNvPr id="71" name="Rechteck 70">
            <a:extLst>
              <a:ext uri="{FF2B5EF4-FFF2-40B4-BE49-F238E27FC236}">
                <a16:creationId xmlns:a16="http://schemas.microsoft.com/office/drawing/2014/main" id="{42DE177C-50E3-B3BC-6571-E1873095E582}"/>
              </a:ext>
            </a:extLst>
          </p:cNvPr>
          <p:cNvSpPr/>
          <p:nvPr/>
        </p:nvSpPr>
        <p:spPr>
          <a:xfrm>
            <a:off x="10112506" y="3865154"/>
            <a:ext cx="1309974" cy="307230"/>
          </a:xfrm>
          <a:prstGeom prst="rect">
            <a:avLst/>
          </a:prstGeom>
          <a:solidFill>
            <a:srgbClr val="70BB28"/>
          </a:solidFill>
          <a:ln w="6350">
            <a:solidFill>
              <a:srgbClr val="70BB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050" dirty="0">
                <a:latin typeface="Raleway" panose="020B0503030101060003" pitchFamily="34" charset="-18"/>
              </a:rPr>
              <a:t>Evtrofikacija</a:t>
            </a:r>
          </a:p>
        </p:txBody>
      </p:sp>
      <p:sp>
        <p:nvSpPr>
          <p:cNvPr id="72" name="Rechteck 71">
            <a:extLst>
              <a:ext uri="{FF2B5EF4-FFF2-40B4-BE49-F238E27FC236}">
                <a16:creationId xmlns:a16="http://schemas.microsoft.com/office/drawing/2014/main" id="{30E995C9-E91B-5BAC-62C6-77193C9A722E}"/>
              </a:ext>
            </a:extLst>
          </p:cNvPr>
          <p:cNvSpPr/>
          <p:nvPr/>
        </p:nvSpPr>
        <p:spPr>
          <a:xfrm>
            <a:off x="10112506" y="4221078"/>
            <a:ext cx="1309974" cy="307230"/>
          </a:xfrm>
          <a:prstGeom prst="rect">
            <a:avLst/>
          </a:prstGeom>
          <a:solidFill>
            <a:srgbClr val="70BB28"/>
          </a:solidFill>
          <a:ln w="6350">
            <a:solidFill>
              <a:srgbClr val="70BB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 sz="1050" dirty="0">
                <a:latin typeface="Raleway" panose="020B0503030101060003" pitchFamily="34" charset="-18"/>
              </a:rPr>
              <a:t>Ekotoksičnost</a:t>
            </a:r>
          </a:p>
        </p:txBody>
      </p:sp>
      <p:cxnSp>
        <p:nvCxnSpPr>
          <p:cNvPr id="73" name="Gerade Verbindung mit Pfeil 72">
            <a:extLst>
              <a:ext uri="{FF2B5EF4-FFF2-40B4-BE49-F238E27FC236}">
                <a16:creationId xmlns:a16="http://schemas.microsoft.com/office/drawing/2014/main" id="{BF8973E8-6F9F-58F1-7BE4-1F7EC416C5AD}"/>
              </a:ext>
            </a:extLst>
          </p:cNvPr>
          <p:cNvCxnSpPr>
            <a:cxnSpLocks/>
            <a:endCxn id="70" idx="1"/>
          </p:cNvCxnSpPr>
          <p:nvPr/>
        </p:nvCxnSpPr>
        <p:spPr>
          <a:xfrm>
            <a:off x="9160758" y="3504719"/>
            <a:ext cx="951748" cy="1581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Gerade Verbindung mit Pfeil 73">
            <a:extLst>
              <a:ext uri="{FF2B5EF4-FFF2-40B4-BE49-F238E27FC236}">
                <a16:creationId xmlns:a16="http://schemas.microsoft.com/office/drawing/2014/main" id="{ACA876E2-A570-61F4-0498-EB9BDC13434E}"/>
              </a:ext>
            </a:extLst>
          </p:cNvPr>
          <p:cNvCxnSpPr>
            <a:cxnSpLocks/>
            <a:endCxn id="71" idx="1"/>
          </p:cNvCxnSpPr>
          <p:nvPr/>
        </p:nvCxnSpPr>
        <p:spPr>
          <a:xfrm>
            <a:off x="9160758" y="3504720"/>
            <a:ext cx="951748" cy="51404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Gerade Verbindung mit Pfeil 74">
            <a:extLst>
              <a:ext uri="{FF2B5EF4-FFF2-40B4-BE49-F238E27FC236}">
                <a16:creationId xmlns:a16="http://schemas.microsoft.com/office/drawing/2014/main" id="{56FFB420-0175-070E-EC09-740B3D9BF1F8}"/>
              </a:ext>
            </a:extLst>
          </p:cNvPr>
          <p:cNvCxnSpPr>
            <a:cxnSpLocks/>
            <a:endCxn id="86" idx="1"/>
          </p:cNvCxnSpPr>
          <p:nvPr/>
        </p:nvCxnSpPr>
        <p:spPr>
          <a:xfrm>
            <a:off x="9160758" y="3276476"/>
            <a:ext cx="951748" cy="304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Gerade Verbindung mit Pfeil 75">
            <a:extLst>
              <a:ext uri="{FF2B5EF4-FFF2-40B4-BE49-F238E27FC236}">
                <a16:creationId xmlns:a16="http://schemas.microsoft.com/office/drawing/2014/main" id="{2F0CF3E9-917A-F0A6-897A-86B73EFB2B14}"/>
              </a:ext>
            </a:extLst>
          </p:cNvPr>
          <p:cNvCxnSpPr>
            <a:cxnSpLocks/>
            <a:endCxn id="78" idx="1"/>
          </p:cNvCxnSpPr>
          <p:nvPr/>
        </p:nvCxnSpPr>
        <p:spPr>
          <a:xfrm>
            <a:off x="9160758" y="4628737"/>
            <a:ext cx="951748" cy="1018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Gerade Verbindung mit Pfeil 76">
            <a:extLst>
              <a:ext uri="{FF2B5EF4-FFF2-40B4-BE49-F238E27FC236}">
                <a16:creationId xmlns:a16="http://schemas.microsoft.com/office/drawing/2014/main" id="{841949FD-1DBA-B258-618B-5EC9BDDDD068}"/>
              </a:ext>
            </a:extLst>
          </p:cNvPr>
          <p:cNvCxnSpPr>
            <a:cxnSpLocks/>
            <a:endCxn id="72" idx="1"/>
          </p:cNvCxnSpPr>
          <p:nvPr/>
        </p:nvCxnSpPr>
        <p:spPr>
          <a:xfrm flipV="1">
            <a:off x="9170013" y="4374692"/>
            <a:ext cx="942494" cy="2701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 name="Rechteck 77">
            <a:extLst>
              <a:ext uri="{FF2B5EF4-FFF2-40B4-BE49-F238E27FC236}">
                <a16:creationId xmlns:a16="http://schemas.microsoft.com/office/drawing/2014/main" id="{602E80C0-07E3-9DC7-AC21-A1EE02A7057B}"/>
              </a:ext>
            </a:extLst>
          </p:cNvPr>
          <p:cNvSpPr/>
          <p:nvPr/>
        </p:nvSpPr>
        <p:spPr>
          <a:xfrm>
            <a:off x="10112506" y="4577000"/>
            <a:ext cx="1309974" cy="307230"/>
          </a:xfrm>
          <a:prstGeom prst="rect">
            <a:avLst/>
          </a:prstGeom>
          <a:solidFill>
            <a:srgbClr val="70BB28"/>
          </a:solidFill>
          <a:ln w="6350">
            <a:solidFill>
              <a:srgbClr val="70BB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050" dirty="0">
                <a:latin typeface="Raleway" panose="020B0503030101060003" pitchFamily="34" charset="-18"/>
              </a:rPr>
              <a:t>Toksičnost za ljudi</a:t>
            </a:r>
          </a:p>
        </p:txBody>
      </p:sp>
      <p:cxnSp>
        <p:nvCxnSpPr>
          <p:cNvPr id="79" name="Gerade Verbindung mit Pfeil 78">
            <a:extLst>
              <a:ext uri="{FF2B5EF4-FFF2-40B4-BE49-F238E27FC236}">
                <a16:creationId xmlns:a16="http://schemas.microsoft.com/office/drawing/2014/main" id="{9C142474-6557-3A7D-AFEC-E1A1B13842B4}"/>
              </a:ext>
            </a:extLst>
          </p:cNvPr>
          <p:cNvCxnSpPr>
            <a:cxnSpLocks/>
            <a:endCxn id="78" idx="1"/>
          </p:cNvCxnSpPr>
          <p:nvPr/>
        </p:nvCxnSpPr>
        <p:spPr>
          <a:xfrm>
            <a:off x="9160758" y="4644829"/>
            <a:ext cx="951748" cy="857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Gerade Verbindung mit Pfeil 79">
            <a:extLst>
              <a:ext uri="{FF2B5EF4-FFF2-40B4-BE49-F238E27FC236}">
                <a16:creationId xmlns:a16="http://schemas.microsoft.com/office/drawing/2014/main" id="{9B655BD5-3E09-F960-35BA-0F3CF037CF1C}"/>
              </a:ext>
            </a:extLst>
          </p:cNvPr>
          <p:cNvCxnSpPr>
            <a:cxnSpLocks/>
            <a:endCxn id="72" idx="1"/>
          </p:cNvCxnSpPr>
          <p:nvPr/>
        </p:nvCxnSpPr>
        <p:spPr>
          <a:xfrm>
            <a:off x="9160758" y="4344800"/>
            <a:ext cx="951748" cy="2989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Gerade Verbindung mit Pfeil 80">
            <a:extLst>
              <a:ext uri="{FF2B5EF4-FFF2-40B4-BE49-F238E27FC236}">
                <a16:creationId xmlns:a16="http://schemas.microsoft.com/office/drawing/2014/main" id="{5FD01F21-8C47-AE7B-6ED1-CB0535A92A32}"/>
              </a:ext>
            </a:extLst>
          </p:cNvPr>
          <p:cNvCxnSpPr>
            <a:cxnSpLocks/>
            <a:endCxn id="78" idx="1"/>
          </p:cNvCxnSpPr>
          <p:nvPr/>
        </p:nvCxnSpPr>
        <p:spPr>
          <a:xfrm>
            <a:off x="9160758" y="4344801"/>
            <a:ext cx="951748" cy="3858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Gerade Verbindung mit Pfeil 81">
            <a:extLst>
              <a:ext uri="{FF2B5EF4-FFF2-40B4-BE49-F238E27FC236}">
                <a16:creationId xmlns:a16="http://schemas.microsoft.com/office/drawing/2014/main" id="{1462ABED-0809-8B3A-B720-D800E0C8EBD8}"/>
              </a:ext>
            </a:extLst>
          </p:cNvPr>
          <p:cNvCxnSpPr>
            <a:cxnSpLocks/>
            <a:endCxn id="69" idx="1"/>
          </p:cNvCxnSpPr>
          <p:nvPr/>
        </p:nvCxnSpPr>
        <p:spPr>
          <a:xfrm flipV="1">
            <a:off x="9160758" y="2951000"/>
            <a:ext cx="951748" cy="10937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Gerade Verbindung mit Pfeil 82">
            <a:extLst>
              <a:ext uri="{FF2B5EF4-FFF2-40B4-BE49-F238E27FC236}">
                <a16:creationId xmlns:a16="http://schemas.microsoft.com/office/drawing/2014/main" id="{BD2C1E83-3C48-DD6B-B7C5-0AB6687B0F94}"/>
              </a:ext>
            </a:extLst>
          </p:cNvPr>
          <p:cNvCxnSpPr>
            <a:cxnSpLocks/>
            <a:endCxn id="86" idx="1"/>
          </p:cNvCxnSpPr>
          <p:nvPr/>
        </p:nvCxnSpPr>
        <p:spPr>
          <a:xfrm flipV="1">
            <a:off x="9160758" y="3306923"/>
            <a:ext cx="951748" cy="4978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Gerade Verbindung mit Pfeil 83">
            <a:extLst>
              <a:ext uri="{FF2B5EF4-FFF2-40B4-BE49-F238E27FC236}">
                <a16:creationId xmlns:a16="http://schemas.microsoft.com/office/drawing/2014/main" id="{0B585778-764F-6612-1EB9-B8A09A52E3CE}"/>
              </a:ext>
            </a:extLst>
          </p:cNvPr>
          <p:cNvCxnSpPr>
            <a:cxnSpLocks/>
            <a:endCxn id="72" idx="1"/>
          </p:cNvCxnSpPr>
          <p:nvPr/>
        </p:nvCxnSpPr>
        <p:spPr>
          <a:xfrm>
            <a:off x="9160758" y="3804748"/>
            <a:ext cx="951748" cy="5699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Gerade Verbindung mit Pfeil 84">
            <a:extLst>
              <a:ext uri="{FF2B5EF4-FFF2-40B4-BE49-F238E27FC236}">
                <a16:creationId xmlns:a16="http://schemas.microsoft.com/office/drawing/2014/main" id="{4D756B5C-C38C-3F21-3055-122A8F60E143}"/>
              </a:ext>
            </a:extLst>
          </p:cNvPr>
          <p:cNvCxnSpPr>
            <a:cxnSpLocks/>
            <a:endCxn id="78" idx="1"/>
          </p:cNvCxnSpPr>
          <p:nvPr/>
        </p:nvCxnSpPr>
        <p:spPr>
          <a:xfrm>
            <a:off x="9160759" y="3804748"/>
            <a:ext cx="951747" cy="9258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6" name="Rechteck 85">
            <a:extLst>
              <a:ext uri="{FF2B5EF4-FFF2-40B4-BE49-F238E27FC236}">
                <a16:creationId xmlns:a16="http://schemas.microsoft.com/office/drawing/2014/main" id="{1E6900D2-B362-F4EB-3E1D-2C45D20A0A3F}"/>
              </a:ext>
            </a:extLst>
          </p:cNvPr>
          <p:cNvSpPr/>
          <p:nvPr/>
        </p:nvSpPr>
        <p:spPr>
          <a:xfrm>
            <a:off x="10112506" y="3153308"/>
            <a:ext cx="1309974" cy="307230"/>
          </a:xfrm>
          <a:prstGeom prst="rect">
            <a:avLst/>
          </a:prstGeom>
          <a:solidFill>
            <a:srgbClr val="70BB28"/>
          </a:solidFill>
          <a:ln w="6350">
            <a:solidFill>
              <a:srgbClr val="70BB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sz="1050" dirty="0">
                <a:latin typeface="Raleway" panose="020B0503030101060003" pitchFamily="34" charset="-18"/>
              </a:rPr>
              <a:t>Tanjšanje ozonskega sloja</a:t>
            </a:r>
          </a:p>
        </p:txBody>
      </p:sp>
      <p:cxnSp>
        <p:nvCxnSpPr>
          <p:cNvPr id="87" name="Gerade Verbindung mit Pfeil 86">
            <a:extLst>
              <a:ext uri="{FF2B5EF4-FFF2-40B4-BE49-F238E27FC236}">
                <a16:creationId xmlns:a16="http://schemas.microsoft.com/office/drawing/2014/main" id="{7070B5B6-4ACA-ED59-6642-ED14FEC1BA13}"/>
              </a:ext>
            </a:extLst>
          </p:cNvPr>
          <p:cNvCxnSpPr>
            <a:cxnSpLocks/>
            <a:endCxn id="86" idx="1"/>
          </p:cNvCxnSpPr>
          <p:nvPr/>
        </p:nvCxnSpPr>
        <p:spPr>
          <a:xfrm flipV="1">
            <a:off x="9160758" y="3306923"/>
            <a:ext cx="951748" cy="73784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Gerade Verbindung mit Pfeil 87">
            <a:extLst>
              <a:ext uri="{FF2B5EF4-FFF2-40B4-BE49-F238E27FC236}">
                <a16:creationId xmlns:a16="http://schemas.microsoft.com/office/drawing/2014/main" id="{3091B2BE-FC0D-DC5E-2AC1-82B181E1DFBA}"/>
              </a:ext>
            </a:extLst>
          </p:cNvPr>
          <p:cNvCxnSpPr>
            <a:cxnSpLocks/>
            <a:endCxn id="69" idx="1"/>
          </p:cNvCxnSpPr>
          <p:nvPr/>
        </p:nvCxnSpPr>
        <p:spPr>
          <a:xfrm flipV="1">
            <a:off x="9160758" y="2951000"/>
            <a:ext cx="951748" cy="1366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Gerade Verbindung mit Pfeil 88">
            <a:extLst>
              <a:ext uri="{FF2B5EF4-FFF2-40B4-BE49-F238E27FC236}">
                <a16:creationId xmlns:a16="http://schemas.microsoft.com/office/drawing/2014/main" id="{96D3DC0F-395A-5F76-1183-C71A141AB88C}"/>
              </a:ext>
            </a:extLst>
          </p:cNvPr>
          <p:cNvCxnSpPr>
            <a:cxnSpLocks/>
            <a:endCxn id="68" idx="1"/>
          </p:cNvCxnSpPr>
          <p:nvPr/>
        </p:nvCxnSpPr>
        <p:spPr>
          <a:xfrm flipV="1">
            <a:off x="9160758" y="2595077"/>
            <a:ext cx="951748" cy="3695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Gerade Verbindung mit Pfeil 89">
            <a:extLst>
              <a:ext uri="{FF2B5EF4-FFF2-40B4-BE49-F238E27FC236}">
                <a16:creationId xmlns:a16="http://schemas.microsoft.com/office/drawing/2014/main" id="{C4F4C9E8-96EF-1D67-79A3-F8B510DF5AB7}"/>
              </a:ext>
            </a:extLst>
          </p:cNvPr>
          <p:cNvCxnSpPr>
            <a:cxnSpLocks/>
            <a:endCxn id="69" idx="1"/>
          </p:cNvCxnSpPr>
          <p:nvPr/>
        </p:nvCxnSpPr>
        <p:spPr>
          <a:xfrm flipV="1">
            <a:off x="9160758" y="2951000"/>
            <a:ext cx="951748" cy="8537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Gerade Verbindung mit Pfeil 90">
            <a:extLst>
              <a:ext uri="{FF2B5EF4-FFF2-40B4-BE49-F238E27FC236}">
                <a16:creationId xmlns:a16="http://schemas.microsoft.com/office/drawing/2014/main" id="{0FD481DE-EAC1-B422-E8F7-59D43BAEA1F1}"/>
              </a:ext>
            </a:extLst>
          </p:cNvPr>
          <p:cNvCxnSpPr>
            <a:cxnSpLocks/>
            <a:endCxn id="71" idx="1"/>
          </p:cNvCxnSpPr>
          <p:nvPr/>
        </p:nvCxnSpPr>
        <p:spPr>
          <a:xfrm>
            <a:off x="9160758" y="3804748"/>
            <a:ext cx="951748" cy="2140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 name="Gerade Verbindung mit Pfeil 91">
            <a:extLst>
              <a:ext uri="{FF2B5EF4-FFF2-40B4-BE49-F238E27FC236}">
                <a16:creationId xmlns:a16="http://schemas.microsoft.com/office/drawing/2014/main" id="{D845AC38-ECC1-1EF0-7CC2-1146204A0A45}"/>
              </a:ext>
            </a:extLst>
          </p:cNvPr>
          <p:cNvCxnSpPr>
            <a:cxnSpLocks/>
            <a:endCxn id="70" idx="1"/>
          </p:cNvCxnSpPr>
          <p:nvPr/>
        </p:nvCxnSpPr>
        <p:spPr>
          <a:xfrm flipV="1">
            <a:off x="9160758" y="3662846"/>
            <a:ext cx="951748" cy="1419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0" name="Rettangolo 12">
            <a:extLst>
              <a:ext uri="{FF2B5EF4-FFF2-40B4-BE49-F238E27FC236}">
                <a16:creationId xmlns:a16="http://schemas.microsoft.com/office/drawing/2014/main" id="{0D69D1F7-0B84-FA8C-3AB0-BB5DE9B9B90A}"/>
              </a:ext>
            </a:extLst>
          </p:cNvPr>
          <p:cNvSpPr/>
          <p:nvPr/>
        </p:nvSpPr>
        <p:spPr>
          <a:xfrm>
            <a:off x="9170013" y="1756901"/>
            <a:ext cx="883010" cy="288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 sz="1400" dirty="0" err="1">
                <a:solidFill>
                  <a:srgbClr val="C00000"/>
                </a:solidFill>
                <a:latin typeface="Raleway" panose="020B0503030101060003" pitchFamily="34" charset="-18"/>
              </a:rPr>
              <a:t>metode</a:t>
            </a:r>
            <a:endParaRPr lang="it-IT" sz="1400" dirty="0">
              <a:solidFill>
                <a:srgbClr val="C00000"/>
              </a:solidFill>
              <a:latin typeface="Raleway" panose="020B0503030101060003" pitchFamily="34" charset="-18"/>
            </a:endParaRPr>
          </a:p>
        </p:txBody>
      </p:sp>
      <p:sp>
        <p:nvSpPr>
          <p:cNvPr id="102" name="Textfeld 12">
            <a:extLst>
              <a:ext uri="{FF2B5EF4-FFF2-40B4-BE49-F238E27FC236}">
                <a16:creationId xmlns:a16="http://schemas.microsoft.com/office/drawing/2014/main" id="{839ABB11-1B30-1F79-BBA5-0D824139506A}"/>
              </a:ext>
            </a:extLst>
          </p:cNvPr>
          <p:cNvSpPr txBox="1">
            <a:spLocks noChangeArrowheads="1"/>
          </p:cNvSpPr>
          <p:nvPr/>
        </p:nvSpPr>
        <p:spPr bwMode="auto">
          <a:xfrm>
            <a:off x="10112506" y="1728230"/>
            <a:ext cx="1309974" cy="261610"/>
          </a:xfrm>
          <a:prstGeom prst="rect">
            <a:avLst/>
          </a:prstGeom>
          <a:solidFill>
            <a:srgbClr val="70BB28"/>
          </a:solidFill>
          <a:ln w="9525">
            <a:solidFill>
              <a:schemeClr val="bg1"/>
            </a:solidFill>
            <a:miter lim="800000"/>
            <a:headEnd/>
            <a:tailEnd/>
          </a:ln>
        </p:spPr>
        <p:txBody>
          <a:bodyPr wrap="square">
            <a:spAutoFit/>
          </a:bodyPr>
          <a:lstStyle/>
          <a:p>
            <a:r>
              <a:rPr lang="sl" sz="1100" dirty="0">
                <a:solidFill>
                  <a:schemeClr val="bg1"/>
                </a:solidFill>
                <a:latin typeface="Raleway" panose="020B0503030101060003" pitchFamily="34" charset="-18"/>
              </a:rPr>
              <a:t>Rezultati LCIA</a:t>
            </a:r>
          </a:p>
        </p:txBody>
      </p:sp>
      <p:cxnSp>
        <p:nvCxnSpPr>
          <p:cNvPr id="132" name="Gerade Verbindung mit Pfeil 131">
            <a:extLst>
              <a:ext uri="{FF2B5EF4-FFF2-40B4-BE49-F238E27FC236}">
                <a16:creationId xmlns:a16="http://schemas.microsoft.com/office/drawing/2014/main" id="{0102185C-D04B-D3CC-C605-9F80AD0E9559}"/>
              </a:ext>
            </a:extLst>
          </p:cNvPr>
          <p:cNvCxnSpPr>
            <a:cxnSpLocks/>
            <a:endCxn id="69" idx="1"/>
          </p:cNvCxnSpPr>
          <p:nvPr/>
        </p:nvCxnSpPr>
        <p:spPr>
          <a:xfrm>
            <a:off x="9170013" y="2742859"/>
            <a:ext cx="942493" cy="2081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61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8" grpId="0" animBg="1"/>
      <p:bldP spid="69" grpId="0" animBg="1"/>
      <p:bldP spid="70" grpId="0" animBg="1"/>
      <p:bldP spid="71" grpId="0" animBg="1"/>
      <p:bldP spid="72" grpId="0" animBg="1"/>
      <p:bldP spid="78" grpId="0" animBg="1"/>
      <p:bldP spid="86" grpId="0" animBg="1"/>
      <p:bldP spid="100" grpId="0" animBg="1"/>
      <p:bldP spid="10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E417A546-86ED-40A4-ABE0-DEA38876CB3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8200" y="1134459"/>
            <a:ext cx="10296526" cy="5491481"/>
          </a:xfrm>
          <a:prstGeom prst="rect">
            <a:avLst/>
          </a:prstGeom>
        </p:spPr>
      </p:pic>
      <p:sp>
        <p:nvSpPr>
          <p:cNvPr id="4" name="Title 1">
            <a:extLst>
              <a:ext uri="{FF2B5EF4-FFF2-40B4-BE49-F238E27FC236}">
                <a16:creationId xmlns:a16="http://schemas.microsoft.com/office/drawing/2014/main" id="{86558F4E-7978-4D84-BEF2-D430CB8898F6}"/>
              </a:ext>
            </a:extLst>
          </p:cNvPr>
          <p:cNvSpPr>
            <a:spLocks noGrp="1"/>
          </p:cNvSpPr>
          <p:nvPr>
            <p:ph type="title" idx="4294967295"/>
          </p:nvPr>
        </p:nvSpPr>
        <p:spPr>
          <a:xfrm>
            <a:off x="0" y="136525"/>
            <a:ext cx="10515600" cy="1000125"/>
          </a:xfrm>
          <a:prstGeom prst="rect">
            <a:avLst/>
          </a:prstGeom>
        </p:spPr>
        <p:txBody>
          <a:bodyPr/>
          <a:lstStyle/>
          <a:p>
            <a:r>
              <a:rPr lang="sl-SI" dirty="0"/>
              <a:t>Tokovi: </a:t>
            </a:r>
            <a:r>
              <a:rPr lang="sl-SI" dirty="0">
                <a:solidFill>
                  <a:schemeClr val="bg1">
                    <a:lumMod val="50000"/>
                  </a:schemeClr>
                </a:solidFill>
              </a:rPr>
              <a:t>ustvarjanje novega toka </a:t>
            </a:r>
            <a:r>
              <a:rPr lang="sl-SI" dirty="0">
                <a:solidFill>
                  <a:schemeClr val="bg1">
                    <a:lumMod val="75000"/>
                  </a:schemeClr>
                </a:solidFill>
              </a:rPr>
              <a:t>(III)</a:t>
            </a:r>
          </a:p>
        </p:txBody>
      </p:sp>
      <p:sp>
        <p:nvSpPr>
          <p:cNvPr id="8" name="Rectangle 7">
            <a:extLst>
              <a:ext uri="{FF2B5EF4-FFF2-40B4-BE49-F238E27FC236}">
                <a16:creationId xmlns:a16="http://schemas.microsoft.com/office/drawing/2014/main" id="{EECEEA22-2CF9-4FE4-81AA-05B2EF736C5F}"/>
              </a:ext>
            </a:extLst>
          </p:cNvPr>
          <p:cNvSpPr/>
          <p:nvPr/>
        </p:nvSpPr>
        <p:spPr>
          <a:xfrm>
            <a:off x="3067050" y="1581150"/>
            <a:ext cx="8067676" cy="5044790"/>
          </a:xfrm>
          <a:prstGeom prst="rect">
            <a:avLst/>
          </a:prstGeom>
          <a:noFill/>
          <a:ln w="5715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Raleway" panose="020B0503030101060003" pitchFamily="34" charset="-18"/>
            </a:endParaRPr>
          </a:p>
        </p:txBody>
      </p:sp>
      <p:sp>
        <p:nvSpPr>
          <p:cNvPr id="7" name="Speech Bubble: Rectangle 6">
            <a:extLst>
              <a:ext uri="{FF2B5EF4-FFF2-40B4-BE49-F238E27FC236}">
                <a16:creationId xmlns:a16="http://schemas.microsoft.com/office/drawing/2014/main" id="{FCD1BC49-4287-4796-9F7E-0D5871D04BF5}"/>
              </a:ext>
            </a:extLst>
          </p:cNvPr>
          <p:cNvSpPr/>
          <p:nvPr/>
        </p:nvSpPr>
        <p:spPr>
          <a:xfrm>
            <a:off x="7943850" y="3194399"/>
            <a:ext cx="3919638" cy="2082451"/>
          </a:xfrm>
          <a:prstGeom prst="wedgeRectCallout">
            <a:avLst>
              <a:gd name="adj1" fmla="val -107794"/>
              <a:gd name="adj2" fmla="val -46115"/>
            </a:avLst>
          </a:prstGeom>
          <a:solidFill>
            <a:schemeClr val="accent6">
              <a:lumMod val="75000"/>
            </a:schemeClr>
          </a:solidFill>
          <a:ln>
            <a:solidFill>
              <a:srgbClr val="5482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pl-PL" sz="2000" dirty="0">
                <a:latin typeface="Roboto" panose="02000000000000000000" pitchFamily="2" charset="0"/>
                <a:ea typeface="Roboto" panose="02000000000000000000" pitchFamily="2" charset="0"/>
              </a:rPr>
              <a:t>3. V urejevalniku se bo odprlo novo okno toka. </a:t>
            </a:r>
          </a:p>
          <a:p>
            <a:r>
              <a:rPr lang="sl-SI" sz="2000" dirty="0">
                <a:latin typeface="Roboto" panose="02000000000000000000" pitchFamily="2" charset="0"/>
                <a:ea typeface="Roboto" panose="02000000000000000000" pitchFamily="2" charset="0"/>
              </a:rPr>
              <a:t>Dodatne lastnosti toka lahko dodate v zavihku »</a:t>
            </a:r>
            <a:r>
              <a:rPr lang="en-US" sz="2000" dirty="0">
                <a:latin typeface="Roboto" panose="02000000000000000000" pitchFamily="2" charset="0"/>
                <a:ea typeface="Roboto" panose="02000000000000000000" pitchFamily="2" charset="0"/>
              </a:rPr>
              <a:t>Flow Properties</a:t>
            </a:r>
            <a:r>
              <a:rPr lang="sl-SI" sz="2000" dirty="0">
                <a:latin typeface="Roboto" panose="02000000000000000000" pitchFamily="2" charset="0"/>
                <a:ea typeface="Roboto" panose="02000000000000000000" pitchFamily="2" charset="0"/>
              </a:rPr>
              <a:t>«, vendar ne pozabite na faktor pretvorbe!</a:t>
            </a:r>
          </a:p>
        </p:txBody>
      </p:sp>
    </p:spTree>
    <p:extLst>
      <p:ext uri="{BB962C8B-B14F-4D97-AF65-F5344CB8AC3E}">
        <p14:creationId xmlns:p14="http://schemas.microsoft.com/office/powerpoint/2010/main" val="10335658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5FE902A6-6851-4BE1-9DA2-7C8A8E6115F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58224" y="1083304"/>
            <a:ext cx="4195426" cy="5320827"/>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2446AEEB-4CD7-4ABF-AB15-DE41CFA67C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1083304"/>
            <a:ext cx="4195426" cy="5320827"/>
          </a:xfrm>
          <a:prstGeom prst="rect">
            <a:avLst/>
          </a:prstGeom>
        </p:spPr>
      </p:pic>
      <p:sp>
        <p:nvSpPr>
          <p:cNvPr id="4" name="Title 1">
            <a:extLst>
              <a:ext uri="{FF2B5EF4-FFF2-40B4-BE49-F238E27FC236}">
                <a16:creationId xmlns:a16="http://schemas.microsoft.com/office/drawing/2014/main" id="{86558F4E-7978-4D84-BEF2-D430CB8898F6}"/>
              </a:ext>
            </a:extLst>
          </p:cNvPr>
          <p:cNvSpPr>
            <a:spLocks noGrp="1"/>
          </p:cNvSpPr>
          <p:nvPr>
            <p:ph type="title" idx="4294967295"/>
          </p:nvPr>
        </p:nvSpPr>
        <p:spPr>
          <a:xfrm>
            <a:off x="0" y="136525"/>
            <a:ext cx="10515600" cy="1000125"/>
          </a:xfrm>
          <a:prstGeom prst="rect">
            <a:avLst/>
          </a:prstGeom>
        </p:spPr>
        <p:txBody>
          <a:bodyPr>
            <a:normAutofit/>
          </a:bodyPr>
          <a:lstStyle/>
          <a:p>
            <a:r>
              <a:rPr lang="sl-SI" dirty="0"/>
              <a:t>Tokovi:</a:t>
            </a:r>
            <a:r>
              <a:rPr lang="sl-SI" dirty="0">
                <a:solidFill>
                  <a:schemeClr val="bg1">
                    <a:lumMod val="50000"/>
                  </a:schemeClr>
                </a:solidFill>
              </a:rPr>
              <a:t> informacije in lastnosti</a:t>
            </a:r>
          </a:p>
        </p:txBody>
      </p:sp>
      <p:sp>
        <p:nvSpPr>
          <p:cNvPr id="7" name="Speech Bubble: Rectangle 6">
            <a:extLst>
              <a:ext uri="{FF2B5EF4-FFF2-40B4-BE49-F238E27FC236}">
                <a16:creationId xmlns:a16="http://schemas.microsoft.com/office/drawing/2014/main" id="{FCD1BC49-4287-4796-9F7E-0D5871D04BF5}"/>
              </a:ext>
            </a:extLst>
          </p:cNvPr>
          <p:cNvSpPr/>
          <p:nvPr/>
        </p:nvSpPr>
        <p:spPr>
          <a:xfrm>
            <a:off x="3876675" y="4002617"/>
            <a:ext cx="1619250" cy="680223"/>
          </a:xfrm>
          <a:prstGeom prst="wedgeRectCallout">
            <a:avLst>
              <a:gd name="adj1" fmla="val -107794"/>
              <a:gd name="adj2" fmla="val -46115"/>
            </a:avLst>
          </a:prstGeom>
          <a:solidFill>
            <a:schemeClr val="accent6">
              <a:lumMod val="75000"/>
            </a:schemeClr>
          </a:solidFill>
          <a:ln>
            <a:solidFill>
              <a:srgbClr val="5482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sl-SI" sz="2000" b="1" dirty="0">
                <a:latin typeface="Roboto" panose="02000000000000000000" pitchFamily="2" charset="0"/>
                <a:ea typeface="Roboto" panose="02000000000000000000" pitchFamily="2" charset="0"/>
              </a:rPr>
              <a:t>Informacije</a:t>
            </a:r>
          </a:p>
        </p:txBody>
      </p:sp>
      <p:sp>
        <p:nvSpPr>
          <p:cNvPr id="8" name="Rectangle 7">
            <a:extLst>
              <a:ext uri="{FF2B5EF4-FFF2-40B4-BE49-F238E27FC236}">
                <a16:creationId xmlns:a16="http://schemas.microsoft.com/office/drawing/2014/main" id="{EECEEA22-2CF9-4FE4-81AA-05B2EF736C5F}"/>
              </a:ext>
            </a:extLst>
          </p:cNvPr>
          <p:cNvSpPr/>
          <p:nvPr/>
        </p:nvSpPr>
        <p:spPr>
          <a:xfrm>
            <a:off x="13563600" y="457200"/>
            <a:ext cx="8067676" cy="5044790"/>
          </a:xfrm>
          <a:prstGeom prst="rect">
            <a:avLst/>
          </a:prstGeom>
          <a:noFill/>
          <a:ln w="5715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Raleway" panose="020B0503030101060003" pitchFamily="34" charset="-18"/>
            </a:endParaRPr>
          </a:p>
        </p:txBody>
      </p:sp>
      <p:sp>
        <p:nvSpPr>
          <p:cNvPr id="10" name="Speech Bubble: Rectangle 9">
            <a:extLst>
              <a:ext uri="{FF2B5EF4-FFF2-40B4-BE49-F238E27FC236}">
                <a16:creationId xmlns:a16="http://schemas.microsoft.com/office/drawing/2014/main" id="{C4FEA1E9-5461-48DF-B930-EB52D1578640}"/>
              </a:ext>
            </a:extLst>
          </p:cNvPr>
          <p:cNvSpPr/>
          <p:nvPr/>
        </p:nvSpPr>
        <p:spPr>
          <a:xfrm>
            <a:off x="9458998" y="3876395"/>
            <a:ext cx="1894802" cy="680223"/>
          </a:xfrm>
          <a:prstGeom prst="wedgeRectCallout">
            <a:avLst>
              <a:gd name="adj1" fmla="val -107794"/>
              <a:gd name="adj2" fmla="val -46115"/>
            </a:avLst>
          </a:prstGeom>
          <a:solidFill>
            <a:schemeClr val="accent6">
              <a:lumMod val="75000"/>
            </a:schemeClr>
          </a:solidFill>
          <a:ln>
            <a:solidFill>
              <a:srgbClr val="5482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sl-SI" sz="2000" b="1" dirty="0">
                <a:latin typeface="Roboto" panose="02000000000000000000" pitchFamily="2" charset="0"/>
                <a:ea typeface="Roboto" panose="02000000000000000000" pitchFamily="2" charset="0"/>
              </a:rPr>
              <a:t>Lastnosti toka</a:t>
            </a:r>
          </a:p>
        </p:txBody>
      </p:sp>
    </p:spTree>
    <p:extLst>
      <p:ext uri="{BB962C8B-B14F-4D97-AF65-F5344CB8AC3E}">
        <p14:creationId xmlns:p14="http://schemas.microsoft.com/office/powerpoint/2010/main" val="34719557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B1D3A5-437D-431D-8B50-E24F399A4E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7577" y="2016978"/>
            <a:ext cx="8305800" cy="4043243"/>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type="body" sz="quarter" idx="4294967295"/>
          </p:nvPr>
        </p:nvSpPr>
        <p:spPr>
          <a:xfrm>
            <a:off x="1117600" y="1524000"/>
            <a:ext cx="11074400" cy="4724400"/>
          </a:xfrm>
          <a:prstGeom prst="rect">
            <a:avLst/>
          </a:prstGeom>
        </p:spPr>
        <p:txBody>
          <a:bodyPr>
            <a:normAutofit/>
          </a:bodyPr>
          <a:lstStyle/>
          <a:p>
            <a:r>
              <a:rPr lang="pl-PL" dirty="0" err="1">
                <a:latin typeface="Raleway" panose="020B0503030101060003" pitchFamily="34" charset="-18"/>
              </a:rPr>
              <a:t>Poiščite</a:t>
            </a:r>
            <a:r>
              <a:rPr lang="pl-PL" dirty="0">
                <a:latin typeface="Raleway" panose="020B0503030101060003" pitchFamily="34" charset="-18"/>
              </a:rPr>
              <a:t> </a:t>
            </a:r>
            <a:r>
              <a:rPr lang="pl-PL" dirty="0" err="1">
                <a:latin typeface="Raleway" panose="020B0503030101060003" pitchFamily="34" charset="-18"/>
              </a:rPr>
              <a:t>kateri</a:t>
            </a:r>
            <a:r>
              <a:rPr lang="pl-PL" dirty="0">
                <a:latin typeface="Raleway" panose="020B0503030101060003" pitchFamily="34" charset="-18"/>
              </a:rPr>
              <a:t> koli element </a:t>
            </a:r>
            <a:r>
              <a:rPr lang="pl-PL" dirty="0" err="1">
                <a:latin typeface="Raleway" panose="020B0503030101060003" pitchFamily="34" charset="-18"/>
              </a:rPr>
              <a:t>iz</a:t>
            </a:r>
            <a:r>
              <a:rPr lang="pl-PL" dirty="0">
                <a:latin typeface="Raleway" panose="020B0503030101060003" pitchFamily="34" charset="-18"/>
              </a:rPr>
              <a:t> </a:t>
            </a:r>
            <a:r>
              <a:rPr lang="pl-PL" dirty="0" err="1">
                <a:latin typeface="Raleway" panose="020B0503030101060003" pitchFamily="34" charset="-18"/>
              </a:rPr>
              <a:t>baze</a:t>
            </a:r>
            <a:r>
              <a:rPr lang="pl-PL" dirty="0">
                <a:latin typeface="Raleway" panose="020B0503030101060003" pitchFamily="34" charset="-18"/>
              </a:rPr>
              <a:t> </a:t>
            </a:r>
            <a:r>
              <a:rPr lang="pl-PL" dirty="0" err="1">
                <a:latin typeface="Raleway" panose="020B0503030101060003" pitchFamily="34" charset="-18"/>
              </a:rPr>
              <a:t>podatkov</a:t>
            </a:r>
            <a:endParaRPr lang="en-GB" dirty="0">
              <a:latin typeface="Raleway" panose="020B0503030101060003" pitchFamily="34" charset="-18"/>
            </a:endParaRPr>
          </a:p>
        </p:txBody>
      </p:sp>
      <p:sp>
        <p:nvSpPr>
          <p:cNvPr id="2" name="Title 1"/>
          <p:cNvSpPr>
            <a:spLocks noGrp="1"/>
          </p:cNvSpPr>
          <p:nvPr>
            <p:ph type="title" idx="4294967295"/>
          </p:nvPr>
        </p:nvSpPr>
        <p:spPr>
          <a:xfrm>
            <a:off x="0" y="274638"/>
            <a:ext cx="10972800" cy="1143000"/>
          </a:xfrm>
          <a:prstGeom prst="rect">
            <a:avLst/>
          </a:prstGeom>
        </p:spPr>
        <p:txBody>
          <a:bodyPr/>
          <a:lstStyle/>
          <a:p>
            <a:r>
              <a:rPr lang="sl" dirty="0"/>
              <a:t>Iskanje</a:t>
            </a:r>
            <a:endParaRPr lang="en-GB" dirty="0"/>
          </a:p>
        </p:txBody>
      </p:sp>
      <p:sp>
        <p:nvSpPr>
          <p:cNvPr id="6" name="Rechteck 5"/>
          <p:cNvSpPr/>
          <p:nvPr/>
        </p:nvSpPr>
        <p:spPr>
          <a:xfrm>
            <a:off x="2135560" y="1268761"/>
            <a:ext cx="8105526" cy="4536627"/>
          </a:xfrm>
          <a:prstGeom prst="rect">
            <a:avLst/>
          </a:prstGeom>
        </p:spPr>
        <p:txBody>
          <a:bodyPr wrap="square">
            <a:spAutoFit/>
          </a:bodyPr>
          <a:lstStyle/>
          <a:p>
            <a:pPr>
              <a:spcBef>
                <a:spcPct val="20000"/>
              </a:spcBef>
              <a:buClr>
                <a:schemeClr val="bg2">
                  <a:lumMod val="50000"/>
                </a:schemeClr>
              </a:buClr>
              <a:defRPr/>
            </a:pPr>
            <a:endParaRPr lang="de-DE" sz="2000" dirty="0">
              <a:latin typeface="Raleway" panose="020B0503030101060003" pitchFamily="34" charset="-18"/>
            </a:endParaRPr>
          </a:p>
          <a:p>
            <a:pPr marL="342900" indent="-342900">
              <a:spcBef>
                <a:spcPct val="20000"/>
              </a:spcBef>
              <a:buClr>
                <a:schemeClr val="bg2">
                  <a:lumMod val="50000"/>
                </a:schemeClr>
              </a:buClr>
              <a:buFont typeface="Wingdings" pitchFamily="2" charset="2"/>
              <a:buChar char="§"/>
              <a:defRPr/>
            </a:pPr>
            <a:endParaRPr lang="de-DE" sz="2000" dirty="0">
              <a:latin typeface="Raleway" panose="020B0503030101060003" pitchFamily="34" charset="-18"/>
            </a:endParaRPr>
          </a:p>
          <a:p>
            <a:pPr marL="342900" indent="-342900">
              <a:spcBef>
                <a:spcPct val="20000"/>
              </a:spcBef>
              <a:buClr>
                <a:schemeClr val="bg2">
                  <a:lumMod val="50000"/>
                </a:schemeClr>
              </a:buClr>
              <a:buFont typeface="Wingdings" pitchFamily="2" charset="2"/>
              <a:buChar char="§"/>
              <a:defRPr/>
            </a:pPr>
            <a:endParaRPr lang="de-DE" sz="2000" dirty="0">
              <a:latin typeface="Raleway" panose="020B0503030101060003" pitchFamily="34" charset="-18"/>
            </a:endParaRPr>
          </a:p>
          <a:p>
            <a:pPr marL="342900" indent="-342900">
              <a:spcBef>
                <a:spcPct val="20000"/>
              </a:spcBef>
              <a:buClr>
                <a:schemeClr val="bg2">
                  <a:lumMod val="50000"/>
                </a:schemeClr>
              </a:buClr>
              <a:buFont typeface="Wingdings" pitchFamily="2" charset="2"/>
              <a:buChar char="§"/>
              <a:defRPr/>
            </a:pPr>
            <a:endParaRPr lang="de-DE" sz="2000" dirty="0">
              <a:latin typeface="Raleway" panose="020B0503030101060003" pitchFamily="34" charset="-18"/>
            </a:endParaRPr>
          </a:p>
          <a:p>
            <a:pPr marL="342900" indent="-342900">
              <a:spcBef>
                <a:spcPct val="20000"/>
              </a:spcBef>
              <a:buClr>
                <a:schemeClr val="bg2">
                  <a:lumMod val="50000"/>
                </a:schemeClr>
              </a:buClr>
              <a:buFont typeface="Wingdings" pitchFamily="2" charset="2"/>
              <a:buChar char="§"/>
              <a:defRPr/>
            </a:pPr>
            <a:endParaRPr lang="de-DE" sz="2000" dirty="0">
              <a:latin typeface="Raleway" panose="020B0503030101060003" pitchFamily="34" charset="-18"/>
            </a:endParaRPr>
          </a:p>
          <a:p>
            <a:pPr marL="342900" indent="-342900">
              <a:spcBef>
                <a:spcPct val="20000"/>
              </a:spcBef>
              <a:buClr>
                <a:schemeClr val="bg2">
                  <a:lumMod val="50000"/>
                </a:schemeClr>
              </a:buClr>
              <a:buFont typeface="Wingdings" pitchFamily="2" charset="2"/>
              <a:buChar char="§"/>
              <a:defRPr/>
            </a:pPr>
            <a:endParaRPr lang="de-DE" sz="2000" dirty="0">
              <a:latin typeface="Raleway" panose="020B0503030101060003" pitchFamily="34" charset="-18"/>
            </a:endParaRPr>
          </a:p>
          <a:p>
            <a:pPr marL="342900" indent="-342900">
              <a:spcBef>
                <a:spcPct val="20000"/>
              </a:spcBef>
              <a:buClr>
                <a:schemeClr val="bg2">
                  <a:lumMod val="50000"/>
                </a:schemeClr>
              </a:buClr>
              <a:buFont typeface="Wingdings" pitchFamily="2" charset="2"/>
              <a:buChar char="§"/>
              <a:defRPr/>
            </a:pPr>
            <a:endParaRPr lang="de-DE" sz="2000" dirty="0">
              <a:latin typeface="Raleway" panose="020B0503030101060003" pitchFamily="34" charset="-18"/>
            </a:endParaRPr>
          </a:p>
          <a:p>
            <a:pPr marL="342900" indent="-342900">
              <a:spcBef>
                <a:spcPct val="20000"/>
              </a:spcBef>
              <a:buClr>
                <a:schemeClr val="bg2">
                  <a:lumMod val="50000"/>
                </a:schemeClr>
              </a:buClr>
              <a:buFont typeface="Wingdings" pitchFamily="2" charset="2"/>
              <a:buChar char="§"/>
              <a:defRPr/>
            </a:pPr>
            <a:endParaRPr lang="de-DE" sz="2000" dirty="0">
              <a:latin typeface="Raleway" panose="020B0503030101060003" pitchFamily="34" charset="-18"/>
            </a:endParaRPr>
          </a:p>
          <a:p>
            <a:pPr lvl="7">
              <a:spcBef>
                <a:spcPct val="20000"/>
              </a:spcBef>
              <a:buClr>
                <a:schemeClr val="bg2">
                  <a:lumMod val="50000"/>
                </a:schemeClr>
              </a:buClr>
              <a:defRPr/>
            </a:pPr>
            <a:r>
              <a:rPr lang="sl" sz="2000" dirty="0">
                <a:latin typeface="Raleway" panose="020B0503030101060003" pitchFamily="34" charset="-18"/>
              </a:rPr>
              <a:t>   </a:t>
            </a:r>
          </a:p>
          <a:p>
            <a:pPr marL="342900" indent="-342900">
              <a:spcBef>
                <a:spcPct val="20000"/>
              </a:spcBef>
              <a:buClr>
                <a:schemeClr val="bg2">
                  <a:lumMod val="50000"/>
                </a:schemeClr>
              </a:buClr>
              <a:buFont typeface="Wingdings" pitchFamily="2" charset="2"/>
              <a:buChar char="§"/>
              <a:defRPr/>
            </a:pPr>
            <a:endParaRPr lang="de-DE" sz="2000" dirty="0">
              <a:latin typeface="Raleway" panose="020B0503030101060003" pitchFamily="34" charset="-18"/>
            </a:endParaRPr>
          </a:p>
          <a:p>
            <a:pPr marL="342900" indent="-342900">
              <a:spcBef>
                <a:spcPct val="20000"/>
              </a:spcBef>
              <a:buClr>
                <a:schemeClr val="bg2">
                  <a:lumMod val="50000"/>
                </a:schemeClr>
              </a:buClr>
              <a:buFont typeface="Wingdings" pitchFamily="2" charset="2"/>
              <a:buChar char="§"/>
              <a:defRPr/>
            </a:pPr>
            <a:endParaRPr lang="de-DE" sz="2000" dirty="0">
              <a:latin typeface="Raleway" panose="020B0503030101060003" pitchFamily="34" charset="-18"/>
            </a:endParaRPr>
          </a:p>
          <a:p>
            <a:pPr marL="342900" indent="-342900">
              <a:spcBef>
                <a:spcPct val="20000"/>
              </a:spcBef>
              <a:buClr>
                <a:schemeClr val="bg2">
                  <a:lumMod val="50000"/>
                </a:schemeClr>
              </a:buClr>
              <a:buFont typeface="Wingdings" pitchFamily="2" charset="2"/>
              <a:buChar char="§"/>
              <a:defRPr/>
            </a:pPr>
            <a:endParaRPr lang="de-DE" sz="2400" dirty="0">
              <a:latin typeface="Raleway" panose="020B0503030101060003" pitchFamily="34" charset="-18"/>
            </a:endParaRPr>
          </a:p>
        </p:txBody>
      </p:sp>
      <p:sp>
        <p:nvSpPr>
          <p:cNvPr id="11" name="Abgerundete rechteckige Legende 17"/>
          <p:cNvSpPr/>
          <p:nvPr/>
        </p:nvSpPr>
        <p:spPr>
          <a:xfrm>
            <a:off x="9600425" y="3200399"/>
            <a:ext cx="2209800" cy="838200"/>
          </a:xfrm>
          <a:prstGeom prst="wedgeRoundRectCallout">
            <a:avLst>
              <a:gd name="adj1" fmla="val -65659"/>
              <a:gd name="adj2" fmla="val -143122"/>
              <a:gd name="adj3" fmla="val 16667"/>
            </a:avLst>
          </a:prstGeom>
          <a:solidFill>
            <a:srgbClr val="70BB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dirty="0">
                <a:solidFill>
                  <a:schemeClr val="bg1"/>
                </a:solidFill>
                <a:latin typeface="Raleway" panose="020B0503030101060003" pitchFamily="34" charset="-18"/>
              </a:rPr>
              <a:t>Vpišite ključne besede za iskanje</a:t>
            </a:r>
            <a:endParaRPr lang="en-GB" dirty="0">
              <a:solidFill>
                <a:schemeClr val="bg1"/>
              </a:solidFill>
              <a:latin typeface="Raleway" panose="020B0503030101060003" pitchFamily="34" charset="-18"/>
            </a:endParaRPr>
          </a:p>
        </p:txBody>
      </p:sp>
    </p:spTree>
    <p:extLst>
      <p:ext uri="{BB962C8B-B14F-4D97-AF65-F5344CB8AC3E}">
        <p14:creationId xmlns:p14="http://schemas.microsoft.com/office/powerpoint/2010/main" val="40889078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9117465F9CD24BA0B544C43CEA1B4D" ma:contentTypeVersion="12" ma:contentTypeDescription="Create a new document." ma:contentTypeScope="" ma:versionID="040c8523ed914ebf9983982bb4202c32">
  <xsd:schema xmlns:xsd="http://www.w3.org/2001/XMLSchema" xmlns:xs="http://www.w3.org/2001/XMLSchema" xmlns:p="http://schemas.microsoft.com/office/2006/metadata/properties" xmlns:ns2="e102abe9-fb4f-4de3-8bfb-c3b027a6c421" xmlns:ns3="5ab56b73-d6a6-4668-b3c2-7ae7fc70f318" targetNamespace="http://schemas.microsoft.com/office/2006/metadata/properties" ma:root="true" ma:fieldsID="ee44eb74592fb8bc193e43f6f40ffd9c" ns2:_="" ns3:_="">
    <xsd:import namespace="e102abe9-fb4f-4de3-8bfb-c3b027a6c421"/>
    <xsd:import namespace="5ab56b73-d6a6-4668-b3c2-7ae7fc70f31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02abe9-fb4f-4de3-8bfb-c3b027a6c4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52b408e-820a-469d-ba60-de24c1fbd8d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b56b73-d6a6-4668-b3c2-7ae7fc70f31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756371e-5763-4896-82e1-0614b212b5e5}" ma:internalName="TaxCatchAll" ma:showField="CatchAllData" ma:web="5ab56b73-d6a6-4668-b3c2-7ae7fc70f3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ab56b73-d6a6-4668-b3c2-7ae7fc70f318" xsi:nil="true"/>
    <lcf76f155ced4ddcb4097134ff3c332f xmlns="e102abe9-fb4f-4de3-8bfb-c3b027a6c42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7A14C10-562F-4C8C-B97A-2EEA9217C1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02abe9-fb4f-4de3-8bfb-c3b027a6c421"/>
    <ds:schemaRef ds:uri="5ab56b73-d6a6-4668-b3c2-7ae7fc70f3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3A37EF-BEF9-474D-8365-45C004121E60}">
  <ds:schemaRefs>
    <ds:schemaRef ds:uri="http://schemas.microsoft.com/sharepoint/v3/contenttype/forms"/>
  </ds:schemaRefs>
</ds:datastoreItem>
</file>

<file path=customXml/itemProps3.xml><?xml version="1.0" encoding="utf-8"?>
<ds:datastoreItem xmlns:ds="http://schemas.openxmlformats.org/officeDocument/2006/customXml" ds:itemID="{CE03525E-B2BA-4180-A8EA-FFD92AC00976}">
  <ds:schemaRefs>
    <ds:schemaRef ds:uri="http://schemas.microsoft.com/office/2006/metadata/properties"/>
    <ds:schemaRef ds:uri="http://purl.org/dc/elements/1.1/"/>
    <ds:schemaRef ds:uri="http://schemas.microsoft.com/office/2006/documentManagement/types"/>
    <ds:schemaRef ds:uri="http://purl.org/dc/terms/"/>
    <ds:schemaRef ds:uri="http://www.w3.org/XML/1998/namespace"/>
    <ds:schemaRef ds:uri="http://schemas.openxmlformats.org/package/2006/metadata/core-properties"/>
    <ds:schemaRef ds:uri="http://schemas.microsoft.com/office/infopath/2007/PartnerControls"/>
    <ds:schemaRef ds:uri="5ab56b73-d6a6-4668-b3c2-7ae7fc70f318"/>
    <ds:schemaRef ds:uri="e102abe9-fb4f-4de3-8bfb-c3b027a6c421"/>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8593</Words>
  <Application>Microsoft Office PowerPoint</Application>
  <PresentationFormat>Geniş ekran</PresentationFormat>
  <Paragraphs>1668</Paragraphs>
  <Slides>201</Slides>
  <Notes>177</Notes>
  <HiddenSlides>0</HiddenSlides>
  <MMClips>0</MMClips>
  <ScaleCrop>false</ScaleCrop>
  <HeadingPairs>
    <vt:vector size="8" baseType="variant">
      <vt:variant>
        <vt:lpstr>Kullanılan Yazı Tipleri</vt:lpstr>
      </vt:variant>
      <vt:variant>
        <vt:i4>21</vt:i4>
      </vt:variant>
      <vt:variant>
        <vt:lpstr>Tema</vt:lpstr>
      </vt:variant>
      <vt:variant>
        <vt:i4>1</vt:i4>
      </vt:variant>
      <vt:variant>
        <vt:lpstr>Eklenmiş OLE Hizmet Programları</vt:lpstr>
      </vt:variant>
      <vt:variant>
        <vt:i4>1</vt:i4>
      </vt:variant>
      <vt:variant>
        <vt:lpstr>Slayt Başlıkları</vt:lpstr>
      </vt:variant>
      <vt:variant>
        <vt:i4>201</vt:i4>
      </vt:variant>
    </vt:vector>
  </HeadingPairs>
  <TitlesOfParts>
    <vt:vector size="224" baseType="lpstr">
      <vt:lpstr>Calibri</vt:lpstr>
      <vt:lpstr>Wingdings</vt:lpstr>
      <vt:lpstr>Cambria Math</vt:lpstr>
      <vt:lpstr>Raleway</vt:lpstr>
      <vt:lpstr>TheSans-Plain</vt:lpstr>
      <vt:lpstr>Open Sans ExtraBold</vt:lpstr>
      <vt:lpstr>Roboto Black</vt:lpstr>
      <vt:lpstr>Neo Sans</vt:lpstr>
      <vt:lpstr>Times New Roman</vt:lpstr>
      <vt:lpstr>Tw Cen MT</vt:lpstr>
      <vt:lpstr>Neo Sans Pro Medium</vt:lpstr>
      <vt:lpstr>TheSans-Italic</vt:lpstr>
      <vt:lpstr>Open Sans</vt:lpstr>
      <vt:lpstr>Wingdings 2</vt:lpstr>
      <vt:lpstr>Arial</vt:lpstr>
      <vt:lpstr>Open</vt:lpstr>
      <vt:lpstr>Roboto</vt:lpstr>
      <vt:lpstr>TheSansBold-Italic</vt:lpstr>
      <vt:lpstr>Bookman Old Style</vt:lpstr>
      <vt:lpstr>Raleway Black</vt:lpstr>
      <vt:lpstr>TheSansBold-Plain</vt:lpstr>
      <vt:lpstr>Office Theme</vt:lpstr>
      <vt:lpstr>CorelDRAW</vt:lpstr>
      <vt:lpstr>PowerPoint Sunusu</vt:lpstr>
      <vt:lpstr>Predstavitev</vt:lpstr>
      <vt:lpstr>PowerPoint Sunusu</vt:lpstr>
      <vt:lpstr>PowerPoint Sunusu</vt:lpstr>
      <vt:lpstr>PowerPoint Sunusu</vt:lpstr>
      <vt:lpstr>PowerPoint Sunusu</vt:lpstr>
      <vt:lpstr>PowerPoint Sunusu</vt:lpstr>
      <vt:lpstr>Sistem, meje sistema in alokacija</vt:lpstr>
      <vt:lpstr>PowerPoint Sunusu</vt:lpstr>
      <vt:lpstr>Ozadje ISO 14040</vt:lpstr>
      <vt:lpstr>PowerPoint Sunusu</vt:lpstr>
      <vt:lpstr>Vrste podatkov</vt:lpstr>
      <vt:lpstr>Procesi in sistem produkta</vt:lpstr>
      <vt:lpstr>Štiri faze LCA</vt:lpstr>
      <vt:lpstr>Cilj in obseg analize</vt:lpstr>
      <vt:lpstr>Kaj je CILJ IN OBSEG ANALIZE? FUNKCIJSKA ENOTA?  MEJA SISTEMA?</vt:lpstr>
      <vt:lpstr>Cilj analize</vt:lpstr>
      <vt:lpstr>PowerPoint Sunusu</vt:lpstr>
      <vt:lpstr>PowerPoint Sunusu</vt:lpstr>
      <vt:lpstr>Primer opredelitve cilja</vt:lpstr>
      <vt:lpstr>Kaj je funkcijska enota?</vt:lpstr>
      <vt:lpstr>PowerPoint Sunusu</vt:lpstr>
      <vt:lpstr>Primeri funkcijske enote</vt:lpstr>
      <vt:lpstr>Primer pravilno opredeljene FE</vt:lpstr>
      <vt:lpstr>Meja sistema</vt:lpstr>
      <vt:lpstr>PowerPoint Sunusu</vt:lpstr>
      <vt:lpstr>Meja sistema Koruzni etanol</vt:lpstr>
      <vt:lpstr>Kriterij zgornje meje (cut-off)</vt:lpstr>
      <vt:lpstr>Inventarizacija življenjskega cikla</vt:lpstr>
      <vt:lpstr>LCA faze</vt:lpstr>
      <vt:lpstr>Zbiranje podatkov (Primarni)</vt:lpstr>
      <vt:lpstr>PowerPoint Sunusu</vt:lpstr>
      <vt:lpstr>Vrste podatkov in viri</vt:lpstr>
      <vt:lpstr>Podatki so zelo pomembni v LCA</vt:lpstr>
      <vt:lpstr>Vrste in viri podatkov</vt:lpstr>
      <vt:lpstr>LCI podatkovne baze</vt:lpstr>
      <vt:lpstr>Najbolj znane baze podatkov LCI</vt:lpstr>
      <vt:lpstr>Baze podatkov in izračun LCA</vt:lpstr>
      <vt:lpstr>Baze podatkov in izračun LCA</vt:lpstr>
      <vt:lpstr>3. Ocena učinka</vt:lpstr>
      <vt:lpstr>Koraki ocene učinka</vt:lpstr>
      <vt:lpstr>Koraki ocene učinka</vt:lpstr>
      <vt:lpstr>Koraki ocene učinka</vt:lpstr>
      <vt:lpstr>Metoda LCIA</vt:lpstr>
      <vt:lpstr>Koraki ocene vplivov</vt:lpstr>
      <vt:lpstr>Koraki ocenjevanja vplivov</vt:lpstr>
      <vt:lpstr>PowerPoint Sunusu</vt:lpstr>
      <vt:lpstr>Koraki ocenjevanja vplivov </vt:lpstr>
      <vt:lpstr>4. Interpretacija</vt:lpstr>
      <vt:lpstr>Nekatere ključne točke modeliranja</vt:lpstr>
      <vt:lpstr>Izzivi modeliranja v LCA</vt:lpstr>
      <vt:lpstr>Prednosti LCA</vt:lpstr>
      <vt:lpstr>PowerPoint Sunusu</vt:lpstr>
      <vt:lpstr>PowerPoint Sunusu</vt:lpstr>
      <vt:lpstr>openLCA</vt:lpstr>
      <vt:lpstr>openLCA</vt:lpstr>
      <vt:lpstr>Uporaba openLCA (splošno)</vt:lpstr>
      <vt:lpstr>Pregled funkcij openLCA</vt:lpstr>
      <vt:lpstr>openLCA: kaj je potrebno izvajati LCA v openLCA?</vt:lpstr>
      <vt:lpstr>Zagotavljanje kakovosti v openLCA</vt:lpstr>
      <vt:lpstr>openLCA: Zakaj odprtokodni?</vt:lpstr>
      <vt:lpstr>PowerPoint Sunusu</vt:lpstr>
      <vt:lpstr>Sistemske zahteve</vt:lpstr>
      <vt:lpstr>Prenos in namestitev openLCA</vt:lpstr>
      <vt:lpstr>namestitveni program </vt:lpstr>
      <vt:lpstr>Naslednji koraki takoj po prenosu</vt:lpstr>
      <vt:lpstr>Vaja 1: Zagon openLCA</vt:lpstr>
      <vt:lpstr>PowerPoint Sunusu</vt:lpstr>
      <vt:lpstr>Dobrodošli v openLCA!</vt:lpstr>
      <vt:lpstr>pregled </vt:lpstr>
      <vt:lpstr>Glavni meni funkcije</vt:lpstr>
      <vt:lpstr>Podatkovni nizi in zbirke podatkov</vt:lpstr>
      <vt:lpstr>PowerPoint Sunusu</vt:lpstr>
      <vt:lpstr>Pridobivanje baze podatkov v openLCA</vt:lpstr>
      <vt:lpstr>Lahko tudi: ustvarimo novo bazo podatkov</vt:lpstr>
      <vt:lpstr>Ustvari novo zbirko podatkov</vt:lpstr>
      <vt:lpstr>Vaja 2a: Uvoz baze podatkov</vt:lpstr>
      <vt:lpstr>Tri možnosti za uvoz podatkov</vt:lpstr>
      <vt:lpstr>Tri možnosti za uvoz</vt:lpstr>
      <vt:lpstr>Vaja 2b: Uvoz metod za oceno vplivov</vt:lpstr>
      <vt:lpstr>Podprti formati podatkov v openLCA</vt:lpstr>
      <vt:lpstr>PowerPoint Sunusu</vt:lpstr>
      <vt:lpstr>Struktura elementov v openLCA</vt:lpstr>
      <vt:lpstr>Baza podatkov elementi (I)</vt:lpstr>
      <vt:lpstr>Baza podatkov elementi (II)</vt:lpstr>
      <vt:lpstr>Elementi baze podatkov: Podatki v ozadju (Background data)</vt:lpstr>
      <vt:lpstr>Elementi baze podatkov: novi elementi</vt:lpstr>
      <vt:lpstr>Elementi baze podatkov:  koraki modeliranja v openLCA</vt:lpstr>
      <vt:lpstr>PowerPoint Sunusu</vt:lpstr>
      <vt:lpstr>Modeliranje v openLCA: Tokovi</vt:lpstr>
      <vt:lpstr>Modeliranje v openLCA: Procesi</vt:lpstr>
      <vt:lpstr>Ustvarjanje tokov</vt:lpstr>
      <vt:lpstr>Tokovi: ustvarjanje novega toka (I)</vt:lpstr>
      <vt:lpstr>Tokovi: ustvarjanje novega toka (II)</vt:lpstr>
      <vt:lpstr>Tokovi: Ustvari nov tok (II)</vt:lpstr>
      <vt:lpstr>Tokovi: Logika poteka v openLCA</vt:lpstr>
      <vt:lpstr>Tokovi: ustvarjanje novega toka (III)</vt:lpstr>
      <vt:lpstr>Tokovi: informacije in lastnosti</vt:lpstr>
      <vt:lpstr>Iskanje</vt:lpstr>
      <vt:lpstr>Vaja 3: Podatki o toku</vt:lpstr>
      <vt:lpstr>Ustvarjanje procesov</vt:lpstr>
      <vt:lpstr>Procesi: ustvarjanje novega procesa (I)</vt:lpstr>
      <vt:lpstr>Procesi: ustvarjanje novega procesa (II)</vt:lpstr>
      <vt:lpstr>Procesi: ustvarjanje novega procesa (III)</vt:lpstr>
      <vt:lpstr>Proces: splošne informacije</vt:lpstr>
      <vt:lpstr>Proces: vtoki / iztoki</vt:lpstr>
      <vt:lpstr>Proces: “Administrative information” in “Modeling and validation“</vt:lpstr>
      <vt:lpstr>Dodatna funkcionalnost </vt:lpstr>
      <vt:lpstr>VAJA OpenLCA: </vt:lpstr>
      <vt:lpstr>PowerPoint Sunusu</vt:lpstr>
      <vt:lpstr>Modeliranje s produktnimi tokovi</vt:lpstr>
      <vt:lpstr>PowerPoint Sunusu</vt:lpstr>
      <vt:lpstr>Modeliranje v openLCA: produktni sistem</vt:lpstr>
      <vt:lpstr>Produktni sistem: Ustvarjanje </vt:lpstr>
      <vt:lpstr>Izdelek sistem: Stvarjenje (II)</vt:lpstr>
      <vt:lpstr>PowerPoint Sunusu</vt:lpstr>
      <vt:lpstr>Oba procesa sta namenjena proizvodnji koles</vt:lpstr>
      <vt:lpstr>PowerPoint Sunusu</vt:lpstr>
      <vt:lpstr>Oba procesa sta namenjena proizvodnji koles (modelni graf)</vt:lpstr>
      <vt:lpstr>Podatkovni nizi v LCI bazah podatkov</vt:lpstr>
      <vt:lpstr>Podatkovni nizi v LCI bazah podatkov</vt:lpstr>
      <vt:lpstr>Sistem proizvoda: Splošne informacije</vt:lpstr>
      <vt:lpstr>Sistem proizvoda: Modelni graf</vt:lpstr>
      <vt:lpstr>Sistem proizvoda: Izračun</vt:lpstr>
      <vt:lpstr>Izračun rezultatov</vt:lpstr>
      <vt:lpstr>Analiza: Rezultati inventarja</vt:lpstr>
      <vt:lpstr>VAJA: Primerjava PET, PC in ALU embalaže</vt:lpstr>
      <vt:lpstr>VAJA: Primerjava PET, PC in ALU embalaže</vt:lpstr>
      <vt:lpstr>VAJA: Primerjava PET, PC in ALU embalaže</vt:lpstr>
      <vt:lpstr>PowerPoint Sunusu</vt:lpstr>
      <vt:lpstr>Metode ocenjevanja vplivov</vt:lpstr>
      <vt:lpstr>Metode ocenjevanja vplivov</vt:lpstr>
      <vt:lpstr>Kategorije vpliva</vt:lpstr>
      <vt:lpstr>Za razmislek: katero metodo za ocenjevanje vplivov bi morali uporabiti?</vt:lpstr>
      <vt:lpstr>Dejavniki, ki jih je treba upoštevati pri izbiri metode za ocenjevanje vplivov</vt:lpstr>
      <vt:lpstr>Pregled: Metode ocenjevanja vplivov</vt:lpstr>
      <vt:lpstr>Metode ocenjevanja vplivov: Ustvarjanje</vt:lpstr>
      <vt:lpstr>Metode ocenjevanja vplivov: Ustvarjanje (II)</vt:lpstr>
      <vt:lpstr>Metode ocenjevanja vplivov: Ustvarjanje (III)</vt:lpstr>
      <vt:lpstr>Kategorije vpliva: Ustvarjanje</vt:lpstr>
      <vt:lpstr>Kategorije vpliva: Ustvarjanje (II)</vt:lpstr>
      <vt:lpstr>Kategorije vpliva: Ustvarjanje (III)</vt:lpstr>
      <vt:lpstr>Študija primera: Neposredni izračun (I)</vt:lpstr>
      <vt:lpstr>Študija primera: Neposredni izračun (II)</vt:lpstr>
      <vt:lpstr>Študija primera: Neposredni izračun (III)</vt:lpstr>
      <vt:lpstr>Študija primera: Neposredni izračun (IV)</vt:lpstr>
      <vt:lpstr>PowerPoint Sunusu</vt:lpstr>
      <vt:lpstr>Izračun rezultatov</vt:lpstr>
      <vt:lpstr>Analiza: Prispevki tokov in vplivov</vt:lpstr>
      <vt:lpstr>Analiza: Rezultati popisa</vt:lpstr>
      <vt:lpstr>Analiza: Analiza vplivov (rezultati LCIA)</vt:lpstr>
      <vt:lpstr>Analiza: Rezultati procesov</vt:lpstr>
      <vt:lpstr>Analiza: Drevo prispevkov</vt:lpstr>
      <vt:lpstr>Analiza: Združevanje</vt:lpstr>
      <vt:lpstr>Analiza: Združevanje</vt:lpstr>
      <vt:lpstr>Analiza: Lokacije</vt:lpstr>
      <vt:lpstr>Analiza: Sankeyjev diagram</vt:lpstr>
      <vt:lpstr>Analiza: Preverjanje metode LCIA</vt:lpstr>
      <vt:lpstr>Interpretacija rezultatov – povzetek</vt:lpstr>
      <vt:lpstr>Linearni življenjski cikel v primerjavi s fazami življenjskega cikla</vt:lpstr>
      <vt:lpstr>PowerPoint Sunusu</vt:lpstr>
      <vt:lpstr>Modeliranje v openLCA: Projekti</vt:lpstr>
      <vt:lpstr>Projekt: Ustvarjanje</vt:lpstr>
      <vt:lpstr>Projekt: Ustvarjanje (II)</vt:lpstr>
      <vt:lpstr>Projekt: Ustvarjanje (III)</vt:lpstr>
      <vt:lpstr>Primerjalne ocene: Projekti</vt:lpstr>
      <vt:lpstr>Primerjalne ocene: Projekti</vt:lpstr>
      <vt:lpstr>Primerjalne ocene: Projekti</vt:lpstr>
      <vt:lpstr>Primerjalne ocene: Poročilo</vt:lpstr>
      <vt:lpstr>Projekt: Poročilo</vt:lpstr>
      <vt:lpstr>Projekt: Poročilo razdelki</vt:lpstr>
      <vt:lpstr>Primer: poročilo </vt:lpstr>
      <vt:lpstr>Primer: poročilo </vt:lpstr>
      <vt:lpstr>PowerPoint Sunusu</vt:lpstr>
      <vt:lpstr>UPOŠTEVAJTE!</vt:lpstr>
      <vt:lpstr>Izvoz baze podatkov </vt:lpstr>
      <vt:lpstr>Primer : Proces izvoz (I)</vt:lpstr>
      <vt:lpstr>Primer: Proces izvoz (II)</vt:lpstr>
      <vt:lpstr>Primer: Proces izvoz (III)</vt:lpstr>
      <vt:lpstr>Izvozi formatov</vt:lpstr>
      <vt:lpstr>PowerPoint Sunusu</vt:lpstr>
      <vt:lpstr>Osnovni ukazi</vt:lpstr>
      <vt:lpstr>Osnovni ukazi</vt:lpstr>
      <vt:lpstr>Windows</vt:lpstr>
      <vt:lpstr>Filter</vt:lpstr>
      <vt:lpstr>Številke</vt:lpstr>
      <vt:lpstr>Napake</vt:lpstr>
      <vt:lpstr>Jezik</vt:lpstr>
      <vt:lpstr>Poraba pomnilnika</vt:lpstr>
      <vt:lpstr>PowerPoint Sunusu</vt:lpstr>
      <vt:lpstr>openLCA .org</vt:lpstr>
      <vt:lpstr>openLCA Blog</vt:lpstr>
      <vt:lpstr>openLCA.org/downloads</vt:lpstr>
      <vt:lpstr>openLCA.org/learning</vt:lpstr>
      <vt:lpstr>PowerPoint Sunusu</vt:lpstr>
      <vt:lpstr>openlca.org/helpdesk</vt:lpstr>
      <vt:lpstr>Forum: ask.openLCA</vt:lpstr>
      <vt:lpstr>openLCA Nexus</vt:lpstr>
      <vt:lpstr>Iskalnik openLCA Nexus</vt:lpstr>
      <vt:lpstr>openLCA Nexus</vt:lpstr>
      <vt:lpstr>Najlepša hvala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Franziska Möller</dc:creator>
  <cp:lastModifiedBy>Selman Narli</cp:lastModifiedBy>
  <cp:revision>1448</cp:revision>
  <cp:lastPrinted>2014-09-24T06:50:48Z</cp:lastPrinted>
  <dcterms:created xsi:type="dcterms:W3CDTF">2014-07-08T09:50:13Z</dcterms:created>
  <dcterms:modified xsi:type="dcterms:W3CDTF">2026-06-16T10:58:11Z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0x0101006E9117465F9CD24BA0B544C43CEA1B4D</vt:lpwstr>
  </property>
  <property fmtid="{D5CDD505-2E9C-101B-9397-08002B2CF9AE}" pid="3" name="MediaServiceImageTags">
    <vt:lpwstr/>
  </property>
</Properties>
</file>