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54"/>
  </p:notesMasterIdLst>
  <p:sldIdLst>
    <p:sldId id="585" r:id="rId5"/>
    <p:sldId id="354" r:id="rId6"/>
    <p:sldId id="537" r:id="rId7"/>
    <p:sldId id="542" r:id="rId8"/>
    <p:sldId id="559" r:id="rId9"/>
    <p:sldId id="270" r:id="rId10"/>
    <p:sldId id="554" r:id="rId11"/>
    <p:sldId id="273" r:id="rId12"/>
    <p:sldId id="272" r:id="rId13"/>
    <p:sldId id="557" r:id="rId14"/>
    <p:sldId id="277" r:id="rId15"/>
    <p:sldId id="555" r:id="rId16"/>
    <p:sldId id="280" r:id="rId17"/>
    <p:sldId id="281" r:id="rId18"/>
    <p:sldId id="571" r:id="rId19"/>
    <p:sldId id="359" r:id="rId20"/>
    <p:sldId id="565" r:id="rId21"/>
    <p:sldId id="364" r:id="rId22"/>
    <p:sldId id="365" r:id="rId23"/>
    <p:sldId id="366" r:id="rId24"/>
    <p:sldId id="567" r:id="rId25"/>
    <p:sldId id="370" r:id="rId26"/>
    <p:sldId id="553" r:id="rId27"/>
    <p:sldId id="373" r:id="rId28"/>
    <p:sldId id="574" r:id="rId29"/>
    <p:sldId id="561" r:id="rId30"/>
    <p:sldId id="578" r:id="rId31"/>
    <p:sldId id="551" r:id="rId32"/>
    <p:sldId id="528" r:id="rId33"/>
    <p:sldId id="560" r:id="rId34"/>
    <p:sldId id="575" r:id="rId35"/>
    <p:sldId id="325" r:id="rId36"/>
    <p:sldId id="576" r:id="rId37"/>
    <p:sldId id="327" r:id="rId38"/>
    <p:sldId id="337" r:id="rId39"/>
    <p:sldId id="562" r:id="rId40"/>
    <p:sldId id="339" r:id="rId41"/>
    <p:sldId id="340" r:id="rId42"/>
    <p:sldId id="341" r:id="rId43"/>
    <p:sldId id="348" r:id="rId44"/>
    <p:sldId id="349" r:id="rId45"/>
    <p:sldId id="350" r:id="rId46"/>
    <p:sldId id="580" r:id="rId47"/>
    <p:sldId id="330" r:id="rId48"/>
    <p:sldId id="584" r:id="rId49"/>
    <p:sldId id="581" r:id="rId50"/>
    <p:sldId id="583" r:id="rId51"/>
    <p:sldId id="550" r:id="rId52"/>
    <p:sldId id="586" r:id="rId53"/>
  </p:sldIdLst>
  <p:sldSz cx="12192000" cy="6858000"/>
  <p:notesSz cx="6735763" cy="98663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B34D"/>
    <a:srgbClr val="4472C4"/>
    <a:srgbClr val="E50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455C1-C957-F352-8F3C-E05A0C7724CD}" v="4" dt="2026-06-16T10:20:44.230"/>
    <p1510:client id="{23EDAAD4-E289-4563-B5F0-12D936EBB665}" v="1" dt="2026-06-16T10:51:36.499"/>
  </p1510:revLst>
</p1510:revInfo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6029" autoAdjust="0"/>
    <p:restoredTop sz="81076" autoAdjust="0"/>
  </p:normalViewPr>
  <p:slideViewPr>
    <p:cSldViewPr snapToGrid="0">
      <p:cViewPr varScale="1">
        <p:scale>
          <a:sx n="111" d="100"/>
          <a:sy n="111" d="100"/>
        </p:scale>
        <p:origin x="5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lman Narli" userId="S::narli@aceeu.org::4a1146ed-8436-4425-a7ef-1649645e324b" providerId="AD" clId="Web-{081455C1-C957-F352-8F3C-E05A0C7724CD}"/>
    <pc:docChg chg="modSld">
      <pc:chgData name="Selman Narli" userId="S::narli@aceeu.org::4a1146ed-8436-4425-a7ef-1649645e324b" providerId="AD" clId="Web-{081455C1-C957-F352-8F3C-E05A0C7724CD}" dt="2026-06-16T10:20:44.230" v="3" actId="1076"/>
      <pc:docMkLst>
        <pc:docMk/>
      </pc:docMkLst>
      <pc:sldChg chg="modSp">
        <pc:chgData name="Selman Narli" userId="S::narli@aceeu.org::4a1146ed-8436-4425-a7ef-1649645e324b" providerId="AD" clId="Web-{081455C1-C957-F352-8F3C-E05A0C7724CD}" dt="2026-06-16T10:20:44.230" v="3" actId="1076"/>
        <pc:sldMkLst>
          <pc:docMk/>
          <pc:sldMk cId="3825658492" sldId="586"/>
        </pc:sldMkLst>
        <pc:picChg chg="mod">
          <ac:chgData name="Selman Narli" userId="S::narli@aceeu.org::4a1146ed-8436-4425-a7ef-1649645e324b" providerId="AD" clId="Web-{081455C1-C957-F352-8F3C-E05A0C7724CD}" dt="2026-06-16T10:20:44.230" v="3" actId="1076"/>
          <ac:picMkLst>
            <pc:docMk/>
            <pc:sldMk cId="3825658492" sldId="586"/>
            <ac:picMk id="2" creationId="{5281EA92-BBC2-435D-9522-380B74D2DEB3}"/>
          </ac:picMkLst>
        </pc:picChg>
      </pc:sldChg>
    </pc:docChg>
  </pc:docChgLst>
  <pc:docChgLst>
    <pc:chgData name="Thorsten Kliewe" userId="d3b09a26-2b7e-42d0-8b7a-6a18a6fb2c9e" providerId="ADAL" clId="{CB5506FB-858D-436E-BC88-6B43D13FD055}"/>
    <pc:docChg chg="custSel modSld">
      <pc:chgData name="Thorsten Kliewe" userId="d3b09a26-2b7e-42d0-8b7a-6a18a6fb2c9e" providerId="ADAL" clId="{CB5506FB-858D-436E-BC88-6B43D13FD055}" dt="2026-05-29T18:19:59.455" v="64"/>
      <pc:docMkLst>
        <pc:docMk/>
      </pc:docMkLst>
      <pc:sldChg chg="modNotes">
        <pc:chgData name="Thorsten Kliewe" userId="d3b09a26-2b7e-42d0-8b7a-6a18a6fb2c9e" providerId="ADAL" clId="{CB5506FB-858D-436E-BC88-6B43D13FD055}" dt="2026-05-28T19:09:39.247" v="19" actId="368"/>
        <pc:sldMkLst>
          <pc:docMk/>
          <pc:sldMk cId="51600623" sldId="270"/>
        </pc:sldMkLst>
      </pc:sldChg>
      <pc:sldChg chg="modNotes">
        <pc:chgData name="Thorsten Kliewe" userId="d3b09a26-2b7e-42d0-8b7a-6a18a6fb2c9e" providerId="ADAL" clId="{CB5506FB-858D-436E-BC88-6B43D13FD055}" dt="2026-05-28T19:09:39.266" v="21" actId="368"/>
        <pc:sldMkLst>
          <pc:docMk/>
          <pc:sldMk cId="1586872487" sldId="277"/>
        </pc:sldMkLst>
      </pc:sldChg>
      <pc:sldChg chg="modNotes">
        <pc:chgData name="Thorsten Kliewe" userId="d3b09a26-2b7e-42d0-8b7a-6a18a6fb2c9e" providerId="ADAL" clId="{CB5506FB-858D-436E-BC88-6B43D13FD055}" dt="2026-05-28T19:09:39.336" v="49" actId="368"/>
        <pc:sldMkLst>
          <pc:docMk/>
          <pc:sldMk cId="2446283513" sldId="325"/>
        </pc:sldMkLst>
      </pc:sldChg>
      <pc:sldChg chg="modNotes">
        <pc:chgData name="Thorsten Kliewe" userId="d3b09a26-2b7e-42d0-8b7a-6a18a6fb2c9e" providerId="ADAL" clId="{CB5506FB-858D-436E-BC88-6B43D13FD055}" dt="2026-05-28T19:09:39.342" v="53" actId="368"/>
        <pc:sldMkLst>
          <pc:docMk/>
          <pc:sldMk cId="3721560452" sldId="327"/>
        </pc:sldMkLst>
      </pc:sldChg>
      <pc:sldChg chg="modNotes">
        <pc:chgData name="Thorsten Kliewe" userId="d3b09a26-2b7e-42d0-8b7a-6a18a6fb2c9e" providerId="ADAL" clId="{CB5506FB-858D-436E-BC88-6B43D13FD055}" dt="2026-05-28T19:09:39.347" v="55" actId="368"/>
        <pc:sldMkLst>
          <pc:docMk/>
          <pc:sldMk cId="1958605096" sldId="337"/>
        </pc:sldMkLst>
      </pc:sldChg>
      <pc:sldChg chg="modNotes">
        <pc:chgData name="Thorsten Kliewe" userId="d3b09a26-2b7e-42d0-8b7a-6a18a6fb2c9e" providerId="ADAL" clId="{CB5506FB-858D-436E-BC88-6B43D13FD055}" dt="2026-05-28T19:09:39.355" v="59" actId="368"/>
        <pc:sldMkLst>
          <pc:docMk/>
          <pc:sldMk cId="2282914625" sldId="340"/>
        </pc:sldMkLst>
      </pc:sldChg>
      <pc:sldChg chg="modNotes">
        <pc:chgData name="Thorsten Kliewe" userId="d3b09a26-2b7e-42d0-8b7a-6a18a6fb2c9e" providerId="ADAL" clId="{CB5506FB-858D-436E-BC88-6B43D13FD055}" dt="2026-05-28T19:09:39.362" v="61" actId="368"/>
        <pc:sldMkLst>
          <pc:docMk/>
          <pc:sldMk cId="1432792784" sldId="348"/>
        </pc:sldMkLst>
      </pc:sldChg>
      <pc:sldChg chg="modNotes">
        <pc:chgData name="Thorsten Kliewe" userId="d3b09a26-2b7e-42d0-8b7a-6a18a6fb2c9e" providerId="ADAL" clId="{CB5506FB-858D-436E-BC88-6B43D13FD055}" dt="2026-05-28T19:09:39.365" v="63" actId="368"/>
        <pc:sldMkLst>
          <pc:docMk/>
          <pc:sldMk cId="1015098865" sldId="349"/>
        </pc:sldMkLst>
      </pc:sldChg>
      <pc:sldChg chg="delSp mod modNotes">
        <pc:chgData name="Thorsten Kliewe" userId="d3b09a26-2b7e-42d0-8b7a-6a18a6fb2c9e" providerId="ADAL" clId="{CB5506FB-858D-436E-BC88-6B43D13FD055}" dt="2026-05-28T19:09:39.229" v="11" actId="368"/>
        <pc:sldMkLst>
          <pc:docMk/>
          <pc:sldMk cId="3904878812" sldId="354"/>
        </pc:sldMkLst>
      </pc:sldChg>
      <pc:sldChg chg="modNotes">
        <pc:chgData name="Thorsten Kliewe" userId="d3b09a26-2b7e-42d0-8b7a-6a18a6fb2c9e" providerId="ADAL" clId="{CB5506FB-858D-436E-BC88-6B43D13FD055}" dt="2026-05-28T19:09:39.278" v="25" actId="368"/>
        <pc:sldMkLst>
          <pc:docMk/>
          <pc:sldMk cId="1419171308" sldId="359"/>
        </pc:sldMkLst>
      </pc:sldChg>
      <pc:sldChg chg="modNotes">
        <pc:chgData name="Thorsten Kliewe" userId="d3b09a26-2b7e-42d0-8b7a-6a18a6fb2c9e" providerId="ADAL" clId="{CB5506FB-858D-436E-BC88-6B43D13FD055}" dt="2026-05-28T19:09:39.287" v="29" actId="368"/>
        <pc:sldMkLst>
          <pc:docMk/>
          <pc:sldMk cId="2314273544" sldId="364"/>
        </pc:sldMkLst>
      </pc:sldChg>
      <pc:sldChg chg="modNotes">
        <pc:chgData name="Thorsten Kliewe" userId="d3b09a26-2b7e-42d0-8b7a-6a18a6fb2c9e" providerId="ADAL" clId="{CB5506FB-858D-436E-BC88-6B43D13FD055}" dt="2026-05-28T19:09:39.293" v="31" actId="368"/>
        <pc:sldMkLst>
          <pc:docMk/>
          <pc:sldMk cId="928498365" sldId="366"/>
        </pc:sldMkLst>
      </pc:sldChg>
      <pc:sldChg chg="modNotes">
        <pc:chgData name="Thorsten Kliewe" userId="d3b09a26-2b7e-42d0-8b7a-6a18a6fb2c9e" providerId="ADAL" clId="{CB5506FB-858D-436E-BC88-6B43D13FD055}" dt="2026-05-28T19:09:39.310" v="37" actId="368"/>
        <pc:sldMkLst>
          <pc:docMk/>
          <pc:sldMk cId="2883884546" sldId="373"/>
        </pc:sldMkLst>
      </pc:sldChg>
      <pc:sldChg chg="delSp mod">
        <pc:chgData name="Thorsten Kliewe" userId="d3b09a26-2b7e-42d0-8b7a-6a18a6fb2c9e" providerId="ADAL" clId="{CB5506FB-858D-436E-BC88-6B43D13FD055}" dt="2026-05-28T19:02:39.352" v="9" actId="478"/>
        <pc:sldMkLst>
          <pc:docMk/>
          <pc:sldMk cId="3346616796" sldId="528"/>
        </pc:sldMkLst>
      </pc:sldChg>
      <pc:sldChg chg="modNotes">
        <pc:chgData name="Thorsten Kliewe" userId="d3b09a26-2b7e-42d0-8b7a-6a18a6fb2c9e" providerId="ADAL" clId="{CB5506FB-858D-436E-BC88-6B43D13FD055}" dt="2026-05-28T19:09:39.233" v="13" actId="368"/>
        <pc:sldMkLst>
          <pc:docMk/>
          <pc:sldMk cId="3595250524" sldId="537"/>
        </pc:sldMkLst>
      </pc:sldChg>
      <pc:sldChg chg="modNotes">
        <pc:chgData name="Thorsten Kliewe" userId="d3b09a26-2b7e-42d0-8b7a-6a18a6fb2c9e" providerId="ADAL" clId="{CB5506FB-858D-436E-BC88-6B43D13FD055}" dt="2026-05-28T19:09:39.239" v="15" actId="368"/>
        <pc:sldMkLst>
          <pc:docMk/>
          <pc:sldMk cId="1713605373" sldId="542"/>
        </pc:sldMkLst>
      </pc:sldChg>
      <pc:sldChg chg="modNotes">
        <pc:chgData name="Thorsten Kliewe" userId="d3b09a26-2b7e-42d0-8b7a-6a18a6fb2c9e" providerId="ADAL" clId="{CB5506FB-858D-436E-BC88-6B43D13FD055}" dt="2026-05-28T19:09:39.322" v="43" actId="368"/>
        <pc:sldMkLst>
          <pc:docMk/>
          <pc:sldMk cId="2855253553" sldId="551"/>
        </pc:sldMkLst>
      </pc:sldChg>
      <pc:sldChg chg="modNotes">
        <pc:chgData name="Thorsten Kliewe" userId="d3b09a26-2b7e-42d0-8b7a-6a18a6fb2c9e" providerId="ADAL" clId="{CB5506FB-858D-436E-BC88-6B43D13FD055}" dt="2026-05-28T19:09:39.305" v="35" actId="368"/>
        <pc:sldMkLst>
          <pc:docMk/>
          <pc:sldMk cId="713374998" sldId="553"/>
        </pc:sldMkLst>
      </pc:sldChg>
      <pc:sldChg chg="modNotes">
        <pc:chgData name="Thorsten Kliewe" userId="d3b09a26-2b7e-42d0-8b7a-6a18a6fb2c9e" providerId="ADAL" clId="{CB5506FB-858D-436E-BC88-6B43D13FD055}" dt="2026-05-28T19:09:39.270" v="23" actId="368"/>
        <pc:sldMkLst>
          <pc:docMk/>
          <pc:sldMk cId="265324092" sldId="555"/>
        </pc:sldMkLst>
      </pc:sldChg>
      <pc:sldChg chg="modNotes">
        <pc:chgData name="Thorsten Kliewe" userId="d3b09a26-2b7e-42d0-8b7a-6a18a6fb2c9e" providerId="ADAL" clId="{CB5506FB-858D-436E-BC88-6B43D13FD055}" dt="2026-05-28T19:09:39.243" v="17" actId="368"/>
        <pc:sldMkLst>
          <pc:docMk/>
          <pc:sldMk cId="2239248633" sldId="559"/>
        </pc:sldMkLst>
      </pc:sldChg>
      <pc:sldChg chg="modNotes">
        <pc:chgData name="Thorsten Kliewe" userId="d3b09a26-2b7e-42d0-8b7a-6a18a6fb2c9e" providerId="ADAL" clId="{CB5506FB-858D-436E-BC88-6B43D13FD055}" dt="2026-05-28T19:09:39.327" v="45" actId="368"/>
        <pc:sldMkLst>
          <pc:docMk/>
          <pc:sldMk cId="3781383280" sldId="560"/>
        </pc:sldMkLst>
      </pc:sldChg>
      <pc:sldChg chg="modNotes">
        <pc:chgData name="Thorsten Kliewe" userId="d3b09a26-2b7e-42d0-8b7a-6a18a6fb2c9e" providerId="ADAL" clId="{CB5506FB-858D-436E-BC88-6B43D13FD055}" dt="2026-05-28T19:09:39.318" v="41" actId="368"/>
        <pc:sldMkLst>
          <pc:docMk/>
          <pc:sldMk cId="3490155370" sldId="561"/>
        </pc:sldMkLst>
      </pc:sldChg>
      <pc:sldChg chg="modNotes">
        <pc:chgData name="Thorsten Kliewe" userId="d3b09a26-2b7e-42d0-8b7a-6a18a6fb2c9e" providerId="ADAL" clId="{CB5506FB-858D-436E-BC88-6B43D13FD055}" dt="2026-05-28T19:09:39.350" v="57" actId="368"/>
        <pc:sldMkLst>
          <pc:docMk/>
          <pc:sldMk cId="1676815492" sldId="562"/>
        </pc:sldMkLst>
      </pc:sldChg>
      <pc:sldChg chg="modNotes">
        <pc:chgData name="Thorsten Kliewe" userId="d3b09a26-2b7e-42d0-8b7a-6a18a6fb2c9e" providerId="ADAL" clId="{CB5506FB-858D-436E-BC88-6B43D13FD055}" dt="2026-05-28T19:09:39.283" v="27" actId="368"/>
        <pc:sldMkLst>
          <pc:docMk/>
          <pc:sldMk cId="3357458767" sldId="565"/>
        </pc:sldMkLst>
      </pc:sldChg>
      <pc:sldChg chg="modNotes">
        <pc:chgData name="Thorsten Kliewe" userId="d3b09a26-2b7e-42d0-8b7a-6a18a6fb2c9e" providerId="ADAL" clId="{CB5506FB-858D-436E-BC88-6B43D13FD055}" dt="2026-05-28T19:09:39.296" v="33" actId="368"/>
        <pc:sldMkLst>
          <pc:docMk/>
          <pc:sldMk cId="979346091" sldId="567"/>
        </pc:sldMkLst>
      </pc:sldChg>
      <pc:sldChg chg="modNotes">
        <pc:chgData name="Thorsten Kliewe" userId="d3b09a26-2b7e-42d0-8b7a-6a18a6fb2c9e" providerId="ADAL" clId="{CB5506FB-858D-436E-BC88-6B43D13FD055}" dt="2026-05-28T19:09:39.314" v="39" actId="368"/>
        <pc:sldMkLst>
          <pc:docMk/>
          <pc:sldMk cId="1470645079" sldId="574"/>
        </pc:sldMkLst>
      </pc:sldChg>
      <pc:sldChg chg="modNotes">
        <pc:chgData name="Thorsten Kliewe" userId="d3b09a26-2b7e-42d0-8b7a-6a18a6fb2c9e" providerId="ADAL" clId="{CB5506FB-858D-436E-BC88-6B43D13FD055}" dt="2026-05-28T19:09:39.333" v="47" actId="368"/>
        <pc:sldMkLst>
          <pc:docMk/>
          <pc:sldMk cId="4192487903" sldId="575"/>
        </pc:sldMkLst>
      </pc:sldChg>
      <pc:sldChg chg="modNotes">
        <pc:chgData name="Thorsten Kliewe" userId="d3b09a26-2b7e-42d0-8b7a-6a18a6fb2c9e" providerId="ADAL" clId="{CB5506FB-858D-436E-BC88-6B43D13FD055}" dt="2026-05-28T19:09:39.339" v="51" actId="368"/>
        <pc:sldMkLst>
          <pc:docMk/>
          <pc:sldMk cId="2229731199" sldId="576"/>
        </pc:sldMkLst>
      </pc:sldChg>
      <pc:sldChg chg="addSp modSp">
        <pc:chgData name="Thorsten Kliewe" userId="d3b09a26-2b7e-42d0-8b7a-6a18a6fb2c9e" providerId="ADAL" clId="{CB5506FB-858D-436E-BC88-6B43D13FD055}" dt="2026-05-29T18:19:59.455" v="64"/>
        <pc:sldMkLst>
          <pc:docMk/>
          <pc:sldMk cId="3825658492" sldId="586"/>
        </pc:sldMkLst>
        <pc:picChg chg="add mod">
          <ac:chgData name="Thorsten Kliewe" userId="d3b09a26-2b7e-42d0-8b7a-6a18a6fb2c9e" providerId="ADAL" clId="{CB5506FB-858D-436E-BC88-6B43D13FD055}" dt="2026-05-29T18:19:59.455" v="64"/>
          <ac:picMkLst>
            <pc:docMk/>
            <pc:sldMk cId="3825658492" sldId="586"/>
            <ac:picMk id="2" creationId="{5281EA92-BBC2-435D-9522-380B74D2DEB3}"/>
          </ac:picMkLst>
        </pc:picChg>
      </pc:sldChg>
    </pc:docChg>
  </pc:docChgLst>
  <pc:docChgLst>
    <pc:chgData name="Selman Narli" userId="4a1146ed-8436-4425-a7ef-1649645e324b" providerId="ADAL" clId="{946B718F-BA92-4411-BFC2-C987DA1BF25E}"/>
    <pc:docChg chg="modMainMaster">
      <pc:chgData name="Selman Narli" userId="4a1146ed-8436-4425-a7ef-1649645e324b" providerId="ADAL" clId="{946B718F-BA92-4411-BFC2-C987DA1BF25E}" dt="2026-06-16T10:51:51.010" v="5" actId="1037"/>
      <pc:docMkLst>
        <pc:docMk/>
      </pc:docMkLst>
      <pc:sldMasterChg chg="modSldLayout">
        <pc:chgData name="Selman Narli" userId="4a1146ed-8436-4425-a7ef-1649645e324b" providerId="ADAL" clId="{946B718F-BA92-4411-BFC2-C987DA1BF25E}" dt="2026-06-16T10:51:51.010" v="5" actId="1037"/>
        <pc:sldMasterMkLst>
          <pc:docMk/>
          <pc:sldMasterMk cId="1581187912" sldId="2147483661"/>
        </pc:sldMasterMkLst>
        <pc:sldLayoutChg chg="modSp mod">
          <pc:chgData name="Selman Narli" userId="4a1146ed-8436-4425-a7ef-1649645e324b" providerId="ADAL" clId="{946B718F-BA92-4411-BFC2-C987DA1BF25E}" dt="2026-06-16T10:51:51.010" v="5" actId="1037"/>
          <pc:sldLayoutMkLst>
            <pc:docMk/>
            <pc:sldMasterMk cId="1581187912" sldId="2147483661"/>
            <pc:sldLayoutMk cId="3791596679" sldId="2147483667"/>
          </pc:sldLayoutMkLst>
          <pc:spChg chg="mod">
            <ac:chgData name="Selman Narli" userId="4a1146ed-8436-4425-a7ef-1649645e324b" providerId="ADAL" clId="{946B718F-BA92-4411-BFC2-C987DA1BF25E}" dt="2026-06-16T10:51:45.502" v="3" actId="14100"/>
            <ac:spMkLst>
              <pc:docMk/>
              <pc:sldMasterMk cId="1581187912" sldId="2147483661"/>
              <pc:sldLayoutMk cId="3791596679" sldId="2147483667"/>
              <ac:spMk id="14" creationId="{9E3BA7E4-1FC3-BEA2-789C-4C4F511940EB}"/>
            </ac:spMkLst>
          </pc:spChg>
          <pc:picChg chg="mod">
            <ac:chgData name="Selman Narli" userId="4a1146ed-8436-4425-a7ef-1649645e324b" providerId="ADAL" clId="{946B718F-BA92-4411-BFC2-C987DA1BF25E}" dt="2026-06-16T10:51:51.010" v="5" actId="1037"/>
            <ac:picMkLst>
              <pc:docMk/>
              <pc:sldMasterMk cId="1581187912" sldId="2147483661"/>
              <pc:sldLayoutMk cId="3791596679" sldId="2147483667"/>
              <ac:picMk id="11" creationId="{186A89FF-EF56-5695-0B38-EACDFBAAD243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B9FE62-7D18-49BF-994A-F0F6A61FF31E}" type="doc">
      <dgm:prSet loTypeId="urn:microsoft.com/office/officeart/2005/8/layout/process1" loCatId="process" qsTypeId="urn:microsoft.com/office/officeart/2005/8/quickstyle/simple1" qsCatId="simple" csTypeId="urn:microsoft.com/office/officeart/2005/8/colors/accent6_4" csCatId="accent6" phldr="1"/>
      <dgm:spPr/>
    </dgm:pt>
    <dgm:pt modelId="{BBE709E6-40A2-4859-96E7-C16AEF7FCCEA}">
      <dgm:prSet phldrT="[Text]"/>
      <dgm:spPr/>
      <dgm:t>
        <a:bodyPr/>
        <a:lstStyle/>
        <a:p>
          <a:r>
            <a:rPr lang="sl-SI" dirty="0"/>
            <a:t>ZEMELJSKI PLIN</a:t>
          </a:r>
        </a:p>
        <a:p>
          <a:r>
            <a:rPr lang="sl-SI" dirty="0"/>
            <a:t>ali</a:t>
          </a:r>
        </a:p>
        <a:p>
          <a:r>
            <a:rPr lang="sl-SI" dirty="0"/>
            <a:t>LESNA BIOMASA</a:t>
          </a:r>
        </a:p>
      </dgm:t>
    </dgm:pt>
    <dgm:pt modelId="{CFD4CF3F-892F-4F09-927C-137C4ACF290B}" type="parTrans" cxnId="{95C8CEB0-131B-4E12-AC6E-10CB9D17A5A4}">
      <dgm:prSet/>
      <dgm:spPr/>
      <dgm:t>
        <a:bodyPr/>
        <a:lstStyle/>
        <a:p>
          <a:endParaRPr lang="sl-SI"/>
        </a:p>
      </dgm:t>
    </dgm:pt>
    <dgm:pt modelId="{96DC997B-CD91-40BF-A0EE-CF798AFABAA0}" type="sibTrans" cxnId="{95C8CEB0-131B-4E12-AC6E-10CB9D17A5A4}">
      <dgm:prSet/>
      <dgm:spPr/>
      <dgm:t>
        <a:bodyPr/>
        <a:lstStyle/>
        <a:p>
          <a:endParaRPr lang="sl-SI"/>
        </a:p>
      </dgm:t>
    </dgm:pt>
    <dgm:pt modelId="{777C54FD-160A-47C7-909C-4D69C9672AE9}">
      <dgm:prSet phldrT="[Text]"/>
      <dgm:spPr/>
      <dgm:t>
        <a:bodyPr/>
        <a:lstStyle/>
        <a:p>
          <a:r>
            <a:rPr lang="sl-SI" dirty="0"/>
            <a:t>sinteza metanola</a:t>
          </a:r>
        </a:p>
      </dgm:t>
    </dgm:pt>
    <dgm:pt modelId="{5F34FAAD-D184-410D-9CE1-1D4D1640ACE2}" type="parTrans" cxnId="{DB4EBE06-B841-42F4-A0B0-8B12519E6BE7}">
      <dgm:prSet/>
      <dgm:spPr/>
      <dgm:t>
        <a:bodyPr/>
        <a:lstStyle/>
        <a:p>
          <a:endParaRPr lang="sl-SI"/>
        </a:p>
      </dgm:t>
    </dgm:pt>
    <dgm:pt modelId="{F6FF61E0-BF67-4C34-8F54-E08EA5FFB5B8}" type="sibTrans" cxnId="{DB4EBE06-B841-42F4-A0B0-8B12519E6BE7}">
      <dgm:prSet/>
      <dgm:spPr/>
      <dgm:t>
        <a:bodyPr/>
        <a:lstStyle/>
        <a:p>
          <a:endParaRPr lang="sl-SI"/>
        </a:p>
      </dgm:t>
    </dgm:pt>
    <dgm:pt modelId="{996E94E3-F2EF-4E5A-80B7-F160C0ED13F8}">
      <dgm:prSet phldrT="[Text]"/>
      <dgm:spPr/>
      <dgm:t>
        <a:bodyPr/>
        <a:lstStyle/>
        <a:p>
          <a:r>
            <a:rPr lang="sl-SI" dirty="0"/>
            <a:t>čiščenje metanola</a:t>
          </a:r>
        </a:p>
      </dgm:t>
    </dgm:pt>
    <dgm:pt modelId="{D91E7606-448A-403C-B3EC-CC7588D24C9E}" type="parTrans" cxnId="{C8771816-E6DE-409F-AC2D-74569051B963}">
      <dgm:prSet/>
      <dgm:spPr/>
      <dgm:t>
        <a:bodyPr/>
        <a:lstStyle/>
        <a:p>
          <a:endParaRPr lang="sl-SI"/>
        </a:p>
      </dgm:t>
    </dgm:pt>
    <dgm:pt modelId="{BAE6FAE6-CE78-40F7-A71E-F097B542927B}" type="sibTrans" cxnId="{C8771816-E6DE-409F-AC2D-74569051B963}">
      <dgm:prSet/>
      <dgm:spPr/>
      <dgm:t>
        <a:bodyPr/>
        <a:lstStyle/>
        <a:p>
          <a:endParaRPr lang="sl-SI"/>
        </a:p>
      </dgm:t>
    </dgm:pt>
    <dgm:pt modelId="{63B94BDD-68B2-4C5A-9F2C-96BDE98A31BD}">
      <dgm:prSet/>
      <dgm:spPr/>
      <dgm:t>
        <a:bodyPr/>
        <a:lstStyle/>
        <a:p>
          <a:r>
            <a:rPr lang="sl-SI" dirty="0"/>
            <a:t>sintezni plin</a:t>
          </a:r>
        </a:p>
      </dgm:t>
    </dgm:pt>
    <dgm:pt modelId="{7C7A0F8F-A333-465A-8B12-7FB8FD42A91A}" type="parTrans" cxnId="{4D52DD68-2524-4AF4-9878-67B425C65A1A}">
      <dgm:prSet/>
      <dgm:spPr/>
      <dgm:t>
        <a:bodyPr/>
        <a:lstStyle/>
        <a:p>
          <a:endParaRPr lang="sl-SI"/>
        </a:p>
      </dgm:t>
    </dgm:pt>
    <dgm:pt modelId="{C17D4FDD-2875-4726-8397-56DDC586A5C2}" type="sibTrans" cxnId="{4D52DD68-2524-4AF4-9878-67B425C65A1A}">
      <dgm:prSet/>
      <dgm:spPr/>
      <dgm:t>
        <a:bodyPr/>
        <a:lstStyle/>
        <a:p>
          <a:endParaRPr lang="sl-SI"/>
        </a:p>
      </dgm:t>
    </dgm:pt>
    <dgm:pt modelId="{96EE23D8-2E44-4FC7-8528-3698B629606D}">
      <dgm:prSet/>
      <dgm:spPr/>
      <dgm:t>
        <a:bodyPr/>
        <a:lstStyle/>
        <a:p>
          <a:r>
            <a:rPr lang="sl-SI" dirty="0"/>
            <a:t>METANOL</a:t>
          </a:r>
        </a:p>
      </dgm:t>
    </dgm:pt>
    <dgm:pt modelId="{F4CDDAE3-0D2A-4EA1-B935-59440F56B426}" type="parTrans" cxnId="{387CB485-8B3D-4782-9E86-544725D4DD50}">
      <dgm:prSet/>
      <dgm:spPr/>
      <dgm:t>
        <a:bodyPr/>
        <a:lstStyle/>
        <a:p>
          <a:endParaRPr lang="sl-SI"/>
        </a:p>
      </dgm:t>
    </dgm:pt>
    <dgm:pt modelId="{F8956F67-454F-41B0-8511-97CCB42C7DC2}" type="sibTrans" cxnId="{387CB485-8B3D-4782-9E86-544725D4DD50}">
      <dgm:prSet/>
      <dgm:spPr/>
      <dgm:t>
        <a:bodyPr/>
        <a:lstStyle/>
        <a:p>
          <a:endParaRPr lang="sl-SI"/>
        </a:p>
      </dgm:t>
    </dgm:pt>
    <dgm:pt modelId="{7DC42520-4203-47DC-9DD5-6C4D66C76797}" type="pres">
      <dgm:prSet presAssocID="{84B9FE62-7D18-49BF-994A-F0F6A61FF31E}" presName="Name0" presStyleCnt="0">
        <dgm:presLayoutVars>
          <dgm:dir/>
          <dgm:resizeHandles val="exact"/>
        </dgm:presLayoutVars>
      </dgm:prSet>
      <dgm:spPr/>
    </dgm:pt>
    <dgm:pt modelId="{71F4EB4E-980C-4C85-A47E-D736B7D72DF2}" type="pres">
      <dgm:prSet presAssocID="{BBE709E6-40A2-4859-96E7-C16AEF7FCCEA}" presName="node" presStyleLbl="node1" presStyleIdx="0" presStyleCnt="5">
        <dgm:presLayoutVars>
          <dgm:bulletEnabled val="1"/>
        </dgm:presLayoutVars>
      </dgm:prSet>
      <dgm:spPr/>
    </dgm:pt>
    <dgm:pt modelId="{248A6297-E439-4E28-9044-DD0733755C79}" type="pres">
      <dgm:prSet presAssocID="{96DC997B-CD91-40BF-A0EE-CF798AFABAA0}" presName="sibTrans" presStyleLbl="sibTrans2D1" presStyleIdx="0" presStyleCnt="4"/>
      <dgm:spPr/>
    </dgm:pt>
    <dgm:pt modelId="{AF6588A3-4735-4316-8C07-55C028ABFE55}" type="pres">
      <dgm:prSet presAssocID="{96DC997B-CD91-40BF-A0EE-CF798AFABAA0}" presName="connectorText" presStyleLbl="sibTrans2D1" presStyleIdx="0" presStyleCnt="4"/>
      <dgm:spPr/>
    </dgm:pt>
    <dgm:pt modelId="{44E4D6B3-B73D-45F5-A64A-3A7310AA8BF5}" type="pres">
      <dgm:prSet presAssocID="{63B94BDD-68B2-4C5A-9F2C-96BDE98A31BD}" presName="node" presStyleLbl="node1" presStyleIdx="1" presStyleCnt="5">
        <dgm:presLayoutVars>
          <dgm:bulletEnabled val="1"/>
        </dgm:presLayoutVars>
      </dgm:prSet>
      <dgm:spPr/>
    </dgm:pt>
    <dgm:pt modelId="{0D6DC86E-883A-4D47-9F79-B25726F4D453}" type="pres">
      <dgm:prSet presAssocID="{C17D4FDD-2875-4726-8397-56DDC586A5C2}" presName="sibTrans" presStyleLbl="sibTrans2D1" presStyleIdx="1" presStyleCnt="4"/>
      <dgm:spPr/>
    </dgm:pt>
    <dgm:pt modelId="{9CFF279F-BD65-4BBA-9629-DFA66A673DAA}" type="pres">
      <dgm:prSet presAssocID="{C17D4FDD-2875-4726-8397-56DDC586A5C2}" presName="connectorText" presStyleLbl="sibTrans2D1" presStyleIdx="1" presStyleCnt="4"/>
      <dgm:spPr/>
    </dgm:pt>
    <dgm:pt modelId="{AAB643B6-C7B3-4F3A-940A-18809326643C}" type="pres">
      <dgm:prSet presAssocID="{777C54FD-160A-47C7-909C-4D69C9672AE9}" presName="node" presStyleLbl="node1" presStyleIdx="2" presStyleCnt="5">
        <dgm:presLayoutVars>
          <dgm:bulletEnabled val="1"/>
        </dgm:presLayoutVars>
      </dgm:prSet>
      <dgm:spPr/>
    </dgm:pt>
    <dgm:pt modelId="{05D88CFE-CAAA-400B-9D5A-142C1EBCE3D6}" type="pres">
      <dgm:prSet presAssocID="{F6FF61E0-BF67-4C34-8F54-E08EA5FFB5B8}" presName="sibTrans" presStyleLbl="sibTrans2D1" presStyleIdx="2" presStyleCnt="4"/>
      <dgm:spPr/>
    </dgm:pt>
    <dgm:pt modelId="{E5BF8976-2977-49C6-8C7D-0EFB1E7783FD}" type="pres">
      <dgm:prSet presAssocID="{F6FF61E0-BF67-4C34-8F54-E08EA5FFB5B8}" presName="connectorText" presStyleLbl="sibTrans2D1" presStyleIdx="2" presStyleCnt="4"/>
      <dgm:spPr/>
    </dgm:pt>
    <dgm:pt modelId="{C25B94BE-F846-4F2A-B3C7-9D87E7C400D2}" type="pres">
      <dgm:prSet presAssocID="{996E94E3-F2EF-4E5A-80B7-F160C0ED13F8}" presName="node" presStyleLbl="node1" presStyleIdx="3" presStyleCnt="5">
        <dgm:presLayoutVars>
          <dgm:bulletEnabled val="1"/>
        </dgm:presLayoutVars>
      </dgm:prSet>
      <dgm:spPr/>
    </dgm:pt>
    <dgm:pt modelId="{A2C63D2C-2DD9-47DB-A1FB-A121AE9F14AD}" type="pres">
      <dgm:prSet presAssocID="{BAE6FAE6-CE78-40F7-A71E-F097B542927B}" presName="sibTrans" presStyleLbl="sibTrans2D1" presStyleIdx="3" presStyleCnt="4"/>
      <dgm:spPr/>
    </dgm:pt>
    <dgm:pt modelId="{DEFA06C3-5071-44B2-AD19-EB6DBA4AEA6B}" type="pres">
      <dgm:prSet presAssocID="{BAE6FAE6-CE78-40F7-A71E-F097B542927B}" presName="connectorText" presStyleLbl="sibTrans2D1" presStyleIdx="3" presStyleCnt="4"/>
      <dgm:spPr/>
    </dgm:pt>
    <dgm:pt modelId="{1A674F71-99FB-4F03-9CCE-3499E3585F26}" type="pres">
      <dgm:prSet presAssocID="{96EE23D8-2E44-4FC7-8528-3698B629606D}" presName="node" presStyleLbl="node1" presStyleIdx="4" presStyleCnt="5">
        <dgm:presLayoutVars>
          <dgm:bulletEnabled val="1"/>
        </dgm:presLayoutVars>
      </dgm:prSet>
      <dgm:spPr/>
    </dgm:pt>
  </dgm:ptLst>
  <dgm:cxnLst>
    <dgm:cxn modelId="{DB4EBE06-B841-42F4-A0B0-8B12519E6BE7}" srcId="{84B9FE62-7D18-49BF-994A-F0F6A61FF31E}" destId="{777C54FD-160A-47C7-909C-4D69C9672AE9}" srcOrd="2" destOrd="0" parTransId="{5F34FAAD-D184-410D-9CE1-1D4D1640ACE2}" sibTransId="{F6FF61E0-BF67-4C34-8F54-E08EA5FFB5B8}"/>
    <dgm:cxn modelId="{C8771816-E6DE-409F-AC2D-74569051B963}" srcId="{84B9FE62-7D18-49BF-994A-F0F6A61FF31E}" destId="{996E94E3-F2EF-4E5A-80B7-F160C0ED13F8}" srcOrd="3" destOrd="0" parTransId="{D91E7606-448A-403C-B3EC-CC7588D24C9E}" sibTransId="{BAE6FAE6-CE78-40F7-A71E-F097B542927B}"/>
    <dgm:cxn modelId="{CE0A4D2E-ABC9-486D-A4D6-7CDFE4A67EEC}" type="presOf" srcId="{BAE6FAE6-CE78-40F7-A71E-F097B542927B}" destId="{A2C63D2C-2DD9-47DB-A1FB-A121AE9F14AD}" srcOrd="0" destOrd="0" presId="urn:microsoft.com/office/officeart/2005/8/layout/process1"/>
    <dgm:cxn modelId="{B514203E-A26D-4B78-B1FB-507F628EFB03}" type="presOf" srcId="{96DC997B-CD91-40BF-A0EE-CF798AFABAA0}" destId="{248A6297-E439-4E28-9044-DD0733755C79}" srcOrd="0" destOrd="0" presId="urn:microsoft.com/office/officeart/2005/8/layout/process1"/>
    <dgm:cxn modelId="{23751944-4C2E-4756-A2F8-B915969DA5FB}" type="presOf" srcId="{84B9FE62-7D18-49BF-994A-F0F6A61FF31E}" destId="{7DC42520-4203-47DC-9DD5-6C4D66C76797}" srcOrd="0" destOrd="0" presId="urn:microsoft.com/office/officeart/2005/8/layout/process1"/>
    <dgm:cxn modelId="{9E829866-B807-49B1-AAAB-8634DB8EDEBE}" type="presOf" srcId="{BAE6FAE6-CE78-40F7-A71E-F097B542927B}" destId="{DEFA06C3-5071-44B2-AD19-EB6DBA4AEA6B}" srcOrd="1" destOrd="0" presId="urn:microsoft.com/office/officeart/2005/8/layout/process1"/>
    <dgm:cxn modelId="{4D52DD68-2524-4AF4-9878-67B425C65A1A}" srcId="{84B9FE62-7D18-49BF-994A-F0F6A61FF31E}" destId="{63B94BDD-68B2-4C5A-9F2C-96BDE98A31BD}" srcOrd="1" destOrd="0" parTransId="{7C7A0F8F-A333-465A-8B12-7FB8FD42A91A}" sibTransId="{C17D4FDD-2875-4726-8397-56DDC586A5C2}"/>
    <dgm:cxn modelId="{6F28EB6B-79A4-4546-9819-63BB279DC9B0}" type="presOf" srcId="{C17D4FDD-2875-4726-8397-56DDC586A5C2}" destId="{9CFF279F-BD65-4BBA-9629-DFA66A673DAA}" srcOrd="1" destOrd="0" presId="urn:microsoft.com/office/officeart/2005/8/layout/process1"/>
    <dgm:cxn modelId="{1D5F1571-1399-4B44-9EC6-76EDB9F9A82B}" type="presOf" srcId="{63B94BDD-68B2-4C5A-9F2C-96BDE98A31BD}" destId="{44E4D6B3-B73D-45F5-A64A-3A7310AA8BF5}" srcOrd="0" destOrd="0" presId="urn:microsoft.com/office/officeart/2005/8/layout/process1"/>
    <dgm:cxn modelId="{EF990752-03EA-45AA-9EEF-0651AFACEBBD}" type="presOf" srcId="{C17D4FDD-2875-4726-8397-56DDC586A5C2}" destId="{0D6DC86E-883A-4D47-9F79-B25726F4D453}" srcOrd="0" destOrd="0" presId="urn:microsoft.com/office/officeart/2005/8/layout/process1"/>
    <dgm:cxn modelId="{396FBB54-D697-4FE4-A020-4759A9307279}" type="presOf" srcId="{96EE23D8-2E44-4FC7-8528-3698B629606D}" destId="{1A674F71-99FB-4F03-9CCE-3499E3585F26}" srcOrd="0" destOrd="0" presId="urn:microsoft.com/office/officeart/2005/8/layout/process1"/>
    <dgm:cxn modelId="{387CB485-8B3D-4782-9E86-544725D4DD50}" srcId="{84B9FE62-7D18-49BF-994A-F0F6A61FF31E}" destId="{96EE23D8-2E44-4FC7-8528-3698B629606D}" srcOrd="4" destOrd="0" parTransId="{F4CDDAE3-0D2A-4EA1-B935-59440F56B426}" sibTransId="{F8956F67-454F-41B0-8511-97CCB42C7DC2}"/>
    <dgm:cxn modelId="{95C8CEB0-131B-4E12-AC6E-10CB9D17A5A4}" srcId="{84B9FE62-7D18-49BF-994A-F0F6A61FF31E}" destId="{BBE709E6-40A2-4859-96E7-C16AEF7FCCEA}" srcOrd="0" destOrd="0" parTransId="{CFD4CF3F-892F-4F09-927C-137C4ACF290B}" sibTransId="{96DC997B-CD91-40BF-A0EE-CF798AFABAA0}"/>
    <dgm:cxn modelId="{79E039B7-A571-48B4-857C-0744B597A333}" type="presOf" srcId="{BBE709E6-40A2-4859-96E7-C16AEF7FCCEA}" destId="{71F4EB4E-980C-4C85-A47E-D736B7D72DF2}" srcOrd="0" destOrd="0" presId="urn:microsoft.com/office/officeart/2005/8/layout/process1"/>
    <dgm:cxn modelId="{54C129BC-38A3-4B66-B173-9F2B68A85095}" type="presOf" srcId="{F6FF61E0-BF67-4C34-8F54-E08EA5FFB5B8}" destId="{E5BF8976-2977-49C6-8C7D-0EFB1E7783FD}" srcOrd="1" destOrd="0" presId="urn:microsoft.com/office/officeart/2005/8/layout/process1"/>
    <dgm:cxn modelId="{563C2ABD-85B9-431E-9C91-0F2AE249F7D2}" type="presOf" srcId="{F6FF61E0-BF67-4C34-8F54-E08EA5FFB5B8}" destId="{05D88CFE-CAAA-400B-9D5A-142C1EBCE3D6}" srcOrd="0" destOrd="0" presId="urn:microsoft.com/office/officeart/2005/8/layout/process1"/>
    <dgm:cxn modelId="{18F277C8-CEFD-4BB6-9AAC-F07F3EAB670F}" type="presOf" srcId="{96DC997B-CD91-40BF-A0EE-CF798AFABAA0}" destId="{AF6588A3-4735-4316-8C07-55C028ABFE55}" srcOrd="1" destOrd="0" presId="urn:microsoft.com/office/officeart/2005/8/layout/process1"/>
    <dgm:cxn modelId="{F1780FE3-AC57-41A7-8B19-84F5B0F6FA4A}" type="presOf" srcId="{777C54FD-160A-47C7-909C-4D69C9672AE9}" destId="{AAB643B6-C7B3-4F3A-940A-18809326643C}" srcOrd="0" destOrd="0" presId="urn:microsoft.com/office/officeart/2005/8/layout/process1"/>
    <dgm:cxn modelId="{B07A33EC-1492-4F59-B001-280ECA6B0F60}" type="presOf" srcId="{996E94E3-F2EF-4E5A-80B7-F160C0ED13F8}" destId="{C25B94BE-F846-4F2A-B3C7-9D87E7C400D2}" srcOrd="0" destOrd="0" presId="urn:microsoft.com/office/officeart/2005/8/layout/process1"/>
    <dgm:cxn modelId="{D03176EF-CD53-4600-A30B-124381EF9D59}" type="presParOf" srcId="{7DC42520-4203-47DC-9DD5-6C4D66C76797}" destId="{71F4EB4E-980C-4C85-A47E-D736B7D72DF2}" srcOrd="0" destOrd="0" presId="urn:microsoft.com/office/officeart/2005/8/layout/process1"/>
    <dgm:cxn modelId="{5623AA2A-FE3D-45D7-9507-0C971B08495E}" type="presParOf" srcId="{7DC42520-4203-47DC-9DD5-6C4D66C76797}" destId="{248A6297-E439-4E28-9044-DD0733755C79}" srcOrd="1" destOrd="0" presId="urn:microsoft.com/office/officeart/2005/8/layout/process1"/>
    <dgm:cxn modelId="{9FC3DF54-1980-46D9-96EE-E6780CA8D149}" type="presParOf" srcId="{248A6297-E439-4E28-9044-DD0733755C79}" destId="{AF6588A3-4735-4316-8C07-55C028ABFE55}" srcOrd="0" destOrd="0" presId="urn:microsoft.com/office/officeart/2005/8/layout/process1"/>
    <dgm:cxn modelId="{23C9BE64-AE5E-42DE-BA35-BBD808131107}" type="presParOf" srcId="{7DC42520-4203-47DC-9DD5-6C4D66C76797}" destId="{44E4D6B3-B73D-45F5-A64A-3A7310AA8BF5}" srcOrd="2" destOrd="0" presId="urn:microsoft.com/office/officeart/2005/8/layout/process1"/>
    <dgm:cxn modelId="{4D1FAE23-6ACA-4DC4-86B9-D78F4147A747}" type="presParOf" srcId="{7DC42520-4203-47DC-9DD5-6C4D66C76797}" destId="{0D6DC86E-883A-4D47-9F79-B25726F4D453}" srcOrd="3" destOrd="0" presId="urn:microsoft.com/office/officeart/2005/8/layout/process1"/>
    <dgm:cxn modelId="{149167F9-C803-4988-8E0B-31ECD0453562}" type="presParOf" srcId="{0D6DC86E-883A-4D47-9F79-B25726F4D453}" destId="{9CFF279F-BD65-4BBA-9629-DFA66A673DAA}" srcOrd="0" destOrd="0" presId="urn:microsoft.com/office/officeart/2005/8/layout/process1"/>
    <dgm:cxn modelId="{62C69F9E-9416-4A4D-8854-30BEC3A09638}" type="presParOf" srcId="{7DC42520-4203-47DC-9DD5-6C4D66C76797}" destId="{AAB643B6-C7B3-4F3A-940A-18809326643C}" srcOrd="4" destOrd="0" presId="urn:microsoft.com/office/officeart/2005/8/layout/process1"/>
    <dgm:cxn modelId="{B3F99DFC-1DCA-4C1A-B4DC-8B2955367EED}" type="presParOf" srcId="{7DC42520-4203-47DC-9DD5-6C4D66C76797}" destId="{05D88CFE-CAAA-400B-9D5A-142C1EBCE3D6}" srcOrd="5" destOrd="0" presId="urn:microsoft.com/office/officeart/2005/8/layout/process1"/>
    <dgm:cxn modelId="{6A9CB32D-7589-4DE7-9945-660B982C14D2}" type="presParOf" srcId="{05D88CFE-CAAA-400B-9D5A-142C1EBCE3D6}" destId="{E5BF8976-2977-49C6-8C7D-0EFB1E7783FD}" srcOrd="0" destOrd="0" presId="urn:microsoft.com/office/officeart/2005/8/layout/process1"/>
    <dgm:cxn modelId="{94F8AC5A-7C2B-4680-9229-BD9024E0C4FA}" type="presParOf" srcId="{7DC42520-4203-47DC-9DD5-6C4D66C76797}" destId="{C25B94BE-F846-4F2A-B3C7-9D87E7C400D2}" srcOrd="6" destOrd="0" presId="urn:microsoft.com/office/officeart/2005/8/layout/process1"/>
    <dgm:cxn modelId="{88CD6249-C283-445C-B4D6-EA11A7B8D045}" type="presParOf" srcId="{7DC42520-4203-47DC-9DD5-6C4D66C76797}" destId="{A2C63D2C-2DD9-47DB-A1FB-A121AE9F14AD}" srcOrd="7" destOrd="0" presId="urn:microsoft.com/office/officeart/2005/8/layout/process1"/>
    <dgm:cxn modelId="{5A57A302-447B-4572-A138-3ECD1424C85B}" type="presParOf" srcId="{A2C63D2C-2DD9-47DB-A1FB-A121AE9F14AD}" destId="{DEFA06C3-5071-44B2-AD19-EB6DBA4AEA6B}" srcOrd="0" destOrd="0" presId="urn:microsoft.com/office/officeart/2005/8/layout/process1"/>
    <dgm:cxn modelId="{F2CEB8C9-E845-4496-B418-831BF6A93AC6}" type="presParOf" srcId="{7DC42520-4203-47DC-9DD5-6C4D66C76797}" destId="{1A674F71-99FB-4F03-9CCE-3499E3585F26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F4EB4E-980C-4C85-A47E-D736B7D72DF2}">
      <dsp:nvSpPr>
        <dsp:cNvPr id="0" name=""/>
        <dsp:cNvSpPr/>
      </dsp:nvSpPr>
      <dsp:spPr>
        <a:xfrm>
          <a:off x="3861" y="2226"/>
          <a:ext cx="1197188" cy="1492744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ZEMELJSKI PLIN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ali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LESNA BIOMASA</a:t>
          </a:r>
        </a:p>
      </dsp:txBody>
      <dsp:txXfrm>
        <a:off x="38925" y="37290"/>
        <a:ext cx="1127060" cy="1422616"/>
      </dsp:txXfrm>
    </dsp:sp>
    <dsp:sp modelId="{248A6297-E439-4E28-9044-DD0733755C79}">
      <dsp:nvSpPr>
        <dsp:cNvPr id="0" name=""/>
        <dsp:cNvSpPr/>
      </dsp:nvSpPr>
      <dsp:spPr>
        <a:xfrm>
          <a:off x="1320769" y="600147"/>
          <a:ext cx="253803" cy="2969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200" kern="1200"/>
        </a:p>
      </dsp:txBody>
      <dsp:txXfrm>
        <a:off x="1320769" y="659527"/>
        <a:ext cx="177662" cy="178142"/>
      </dsp:txXfrm>
    </dsp:sp>
    <dsp:sp modelId="{44E4D6B3-B73D-45F5-A64A-3A7310AA8BF5}">
      <dsp:nvSpPr>
        <dsp:cNvPr id="0" name=""/>
        <dsp:cNvSpPr/>
      </dsp:nvSpPr>
      <dsp:spPr>
        <a:xfrm>
          <a:off x="1679926" y="2226"/>
          <a:ext cx="1197188" cy="1492744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166347"/>
            <a:satOff val="-13045"/>
            <a:lumOff val="1894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sintezni plin</a:t>
          </a:r>
        </a:p>
      </dsp:txBody>
      <dsp:txXfrm>
        <a:off x="1714990" y="37290"/>
        <a:ext cx="1127060" cy="1422616"/>
      </dsp:txXfrm>
    </dsp:sp>
    <dsp:sp modelId="{0D6DC86E-883A-4D47-9F79-B25726F4D453}">
      <dsp:nvSpPr>
        <dsp:cNvPr id="0" name=""/>
        <dsp:cNvSpPr/>
      </dsp:nvSpPr>
      <dsp:spPr>
        <a:xfrm>
          <a:off x="2996833" y="600147"/>
          <a:ext cx="253803" cy="2969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211568"/>
            <a:satOff val="-15446"/>
            <a:lumOff val="200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200" kern="1200"/>
        </a:p>
      </dsp:txBody>
      <dsp:txXfrm>
        <a:off x="2996833" y="659527"/>
        <a:ext cx="177662" cy="178142"/>
      </dsp:txXfrm>
    </dsp:sp>
    <dsp:sp modelId="{AAB643B6-C7B3-4F3A-940A-18809326643C}">
      <dsp:nvSpPr>
        <dsp:cNvPr id="0" name=""/>
        <dsp:cNvSpPr/>
      </dsp:nvSpPr>
      <dsp:spPr>
        <a:xfrm>
          <a:off x="3355990" y="2226"/>
          <a:ext cx="1197188" cy="1492744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332694"/>
            <a:satOff val="-26090"/>
            <a:lumOff val="3789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sinteza metanola</a:t>
          </a:r>
        </a:p>
      </dsp:txBody>
      <dsp:txXfrm>
        <a:off x="3391054" y="37290"/>
        <a:ext cx="1127060" cy="1422616"/>
      </dsp:txXfrm>
    </dsp:sp>
    <dsp:sp modelId="{05D88CFE-CAAA-400B-9D5A-142C1EBCE3D6}">
      <dsp:nvSpPr>
        <dsp:cNvPr id="0" name=""/>
        <dsp:cNvSpPr/>
      </dsp:nvSpPr>
      <dsp:spPr>
        <a:xfrm>
          <a:off x="4672897" y="600147"/>
          <a:ext cx="253803" cy="2969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423136"/>
            <a:satOff val="-30892"/>
            <a:lumOff val="400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200" kern="1200"/>
        </a:p>
      </dsp:txBody>
      <dsp:txXfrm>
        <a:off x="4672897" y="659527"/>
        <a:ext cx="177662" cy="178142"/>
      </dsp:txXfrm>
    </dsp:sp>
    <dsp:sp modelId="{C25B94BE-F846-4F2A-B3C7-9D87E7C400D2}">
      <dsp:nvSpPr>
        <dsp:cNvPr id="0" name=""/>
        <dsp:cNvSpPr/>
      </dsp:nvSpPr>
      <dsp:spPr>
        <a:xfrm>
          <a:off x="5032054" y="2226"/>
          <a:ext cx="1197188" cy="1492744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332694"/>
            <a:satOff val="-26090"/>
            <a:lumOff val="3789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čiščenje metanola</a:t>
          </a:r>
        </a:p>
      </dsp:txBody>
      <dsp:txXfrm>
        <a:off x="5067118" y="37290"/>
        <a:ext cx="1127060" cy="1422616"/>
      </dsp:txXfrm>
    </dsp:sp>
    <dsp:sp modelId="{A2C63D2C-2DD9-47DB-A1FB-A121AE9F14AD}">
      <dsp:nvSpPr>
        <dsp:cNvPr id="0" name=""/>
        <dsp:cNvSpPr/>
      </dsp:nvSpPr>
      <dsp:spPr>
        <a:xfrm>
          <a:off x="6348961" y="600147"/>
          <a:ext cx="253803" cy="2969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211568"/>
            <a:satOff val="-15446"/>
            <a:lumOff val="200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200" kern="1200"/>
        </a:p>
      </dsp:txBody>
      <dsp:txXfrm>
        <a:off x="6348961" y="659527"/>
        <a:ext cx="177662" cy="178142"/>
      </dsp:txXfrm>
    </dsp:sp>
    <dsp:sp modelId="{1A674F71-99FB-4F03-9CCE-3499E3585F26}">
      <dsp:nvSpPr>
        <dsp:cNvPr id="0" name=""/>
        <dsp:cNvSpPr/>
      </dsp:nvSpPr>
      <dsp:spPr>
        <a:xfrm>
          <a:off x="6708118" y="2226"/>
          <a:ext cx="1197188" cy="1492744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166347"/>
            <a:satOff val="-13045"/>
            <a:lumOff val="1894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METANOL</a:t>
          </a:r>
        </a:p>
      </dsp:txBody>
      <dsp:txXfrm>
        <a:off x="6743182" y="37290"/>
        <a:ext cx="1127060" cy="1422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5F3F2-CE4D-44B8-B193-DA887E862EE0}" type="datetimeFigureOut">
              <a:rPr lang="sl-SI" smtClean="0"/>
              <a:t>16. 06. 2026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737A4-1F7E-415F-9F8B-9BA9EE98E4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5503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>
              <a:lnSpc>
                <a:spcPct val="100000"/>
              </a:lnSpc>
              <a:spcBef>
                <a:spcPts val="0"/>
              </a:spcBef>
            </a:pP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28216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0381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2426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48763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7582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56460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0283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93743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 algn="l"/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9897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1649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5040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66482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5304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07311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46974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25087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10499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35621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59233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50492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94535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2494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76693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95438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18163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93041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09123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85945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64294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40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9361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26660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42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92977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2936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5786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>
              <a:lnSpc>
                <a:spcPct val="100000"/>
              </a:lnSpc>
              <a:spcBef>
                <a:spcPts val="0"/>
              </a:spcBef>
            </a:pP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48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1277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6501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2216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7954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5863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9204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F92790-5142-F700-5AD0-8B8B451571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629302" cy="6858000"/>
          </a:xfrm>
          <a:prstGeom prst="rect">
            <a:avLst/>
          </a:prstGeom>
        </p:spPr>
      </p:pic>
      <p:pic>
        <p:nvPicPr>
          <p:cNvPr id="9" name="Picture 8" descr="A close-up of a logo&#10;&#10;AI-generated content may be incorrect.">
            <a:extLst>
              <a:ext uri="{FF2B5EF4-FFF2-40B4-BE49-F238E27FC236}">
                <a16:creationId xmlns:a16="http://schemas.microsoft.com/office/drawing/2014/main" id="{3551A9EF-65E0-6CE0-4665-E89BC99A49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0358" y="377826"/>
            <a:ext cx="2292351" cy="4813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F54C88-2DEE-AC54-09FA-D6B3BE7558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0" y="228600"/>
            <a:ext cx="1699413" cy="4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76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86C0F5-D4B5-F907-7C9B-8D5465FB44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54824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454CB-883C-B06B-9E05-D641901E9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421" y="6356350"/>
            <a:ext cx="60804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551CF367-96C3-450C-B21F-B68AA3368B01}" type="slidenum">
              <a:rPr lang="en-DE" smtClean="0"/>
              <a:pPr/>
              <a:t>‹#›</a:t>
            </a:fld>
            <a:endParaRPr lang="en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C80C2D-BB07-01B6-AE6C-688C7F3C30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0" y="228600"/>
            <a:ext cx="1699413" cy="4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71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7AE650-790B-E968-784B-AD95E140A4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98307"/>
            <a:ext cx="12192000" cy="4596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A8C987-0383-2A3F-F79A-4D682FA993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0" y="228600"/>
            <a:ext cx="1699413" cy="4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06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AF0971-DD2D-2C0C-B443-2A6C40BD2C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72" y="4405129"/>
            <a:ext cx="2448228" cy="24574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EE7552-A0DF-231D-5C75-9A41B44BD0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0" y="228600"/>
            <a:ext cx="1699413" cy="4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37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60DBA2-3A8C-D5B9-FBA7-3C01403E0C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5388"/>
            <a:ext cx="1822580" cy="31055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6F99BE-D302-28D4-59F8-A798500588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0" y="228600"/>
            <a:ext cx="1699413" cy="4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54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BE69DF7-2AAF-4EE6-1606-3CA52D40D549}"/>
              </a:ext>
            </a:extLst>
          </p:cNvPr>
          <p:cNvSpPr/>
          <p:nvPr userDrawn="1"/>
        </p:nvSpPr>
        <p:spPr>
          <a:xfrm>
            <a:off x="-1" y="1193208"/>
            <a:ext cx="12192001" cy="2456351"/>
          </a:xfrm>
          <a:prstGeom prst="rect">
            <a:avLst/>
          </a:prstGeom>
          <a:solidFill>
            <a:srgbClr val="1DA2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9370F3-7F1F-C3BC-F969-0249D8547B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2872" y="1563489"/>
            <a:ext cx="10515600" cy="90741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  <a:latin typeface="Tw Cen MT" panose="020B0602020104020603" pitchFamily="34" charset="0"/>
              </a:defRPr>
            </a:lvl1pPr>
          </a:lstStyle>
          <a:p>
            <a:r>
              <a:rPr lang="sl-SI" dirty="0"/>
              <a:t>HVALA</a:t>
            </a:r>
            <a:endParaRPr lang="en-D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3C3D36-CA91-DB02-EB0D-71723A6674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539312" y="168066"/>
            <a:ext cx="1154336" cy="12232960"/>
          </a:xfrm>
          <a:prstGeom prst="rect">
            <a:avLst/>
          </a:prstGeom>
        </p:spPr>
      </p:pic>
      <p:pic>
        <p:nvPicPr>
          <p:cNvPr id="4" name="Picture 3" descr="A blue letter on a black background&#10;&#10;AI-generated content may be incorrect.">
            <a:extLst>
              <a:ext uri="{FF2B5EF4-FFF2-40B4-BE49-F238E27FC236}">
                <a16:creationId xmlns:a16="http://schemas.microsoft.com/office/drawing/2014/main" id="{878E7510-5A78-9341-6773-9418AFEA0F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184" y="4307176"/>
            <a:ext cx="2085347" cy="423586"/>
          </a:xfrm>
          <a:prstGeom prst="rect">
            <a:avLst/>
          </a:prstGeom>
        </p:spPr>
      </p:pic>
      <p:pic>
        <p:nvPicPr>
          <p:cNvPr id="8" name="Picture 7" descr="A logo with white letters and green squares&#10;&#10;AI-generated content may be incorrect.">
            <a:extLst>
              <a:ext uri="{FF2B5EF4-FFF2-40B4-BE49-F238E27FC236}">
                <a16:creationId xmlns:a16="http://schemas.microsoft.com/office/drawing/2014/main" id="{B86A65E2-FA9C-564D-96F4-EACC138CB7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0370" y="4155041"/>
            <a:ext cx="1173962" cy="727856"/>
          </a:xfrm>
          <a:prstGeom prst="rect">
            <a:avLst/>
          </a:prstGeom>
        </p:spPr>
      </p:pic>
      <p:pic>
        <p:nvPicPr>
          <p:cNvPr id="10" name="Picture 9" descr="A yellow and white logo&#10;&#10;AI-generated content may be incorrect.">
            <a:extLst>
              <a:ext uri="{FF2B5EF4-FFF2-40B4-BE49-F238E27FC236}">
                <a16:creationId xmlns:a16="http://schemas.microsoft.com/office/drawing/2014/main" id="{7E101437-31BC-1A0E-5B42-959C162549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184" y="4941347"/>
            <a:ext cx="2272691" cy="552637"/>
          </a:xfrm>
          <a:prstGeom prst="rect">
            <a:avLst/>
          </a:prstGeom>
        </p:spPr>
      </p:pic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186A89FF-EF56-5695-0B38-EACDFBAAD24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7405" y="4278272"/>
            <a:ext cx="2292351" cy="481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DEA06D-AC02-D5CA-3EDE-D8A60DA2823E}"/>
              </a:ext>
            </a:extLst>
          </p:cNvPr>
          <p:cNvSpPr txBox="1"/>
          <p:nvPr userDrawn="1"/>
        </p:nvSpPr>
        <p:spPr>
          <a:xfrm>
            <a:off x="838199" y="3839868"/>
            <a:ext cx="31830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cap="all" baseline="0" dirty="0" err="1">
                <a:solidFill>
                  <a:schemeClr val="tx1"/>
                </a:solidFill>
              </a:rPr>
              <a:t>ECOThink</a:t>
            </a:r>
            <a:r>
              <a:rPr lang="en-US" sz="1200" cap="all" baseline="0" dirty="0">
                <a:solidFill>
                  <a:schemeClr val="tx1"/>
                </a:solidFill>
              </a:rPr>
              <a:t> is a collaborative project by</a:t>
            </a:r>
            <a:endParaRPr lang="en-DE" sz="1200" cap="all" baseline="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3BA7E4-1FC3-BEA2-789C-4C4F511940EB}"/>
              </a:ext>
            </a:extLst>
          </p:cNvPr>
          <p:cNvSpPr txBox="1"/>
          <p:nvPr userDrawn="1"/>
        </p:nvSpPr>
        <p:spPr>
          <a:xfrm>
            <a:off x="5546785" y="4857178"/>
            <a:ext cx="62737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 err="1"/>
              <a:t>Financirano</a:t>
            </a:r>
            <a:r>
              <a:rPr lang="en-US" sz="1200" b="0" dirty="0"/>
              <a:t> s </a:t>
            </a:r>
            <a:r>
              <a:rPr lang="en-US" sz="1200" b="0" dirty="0" err="1"/>
              <a:t>strani</a:t>
            </a:r>
            <a:r>
              <a:rPr lang="en-US" sz="1200" b="0" dirty="0"/>
              <a:t> </a:t>
            </a:r>
            <a:r>
              <a:rPr lang="en-US" sz="1200" b="0" dirty="0" err="1"/>
              <a:t>Evropske</a:t>
            </a:r>
            <a:r>
              <a:rPr lang="en-US" sz="1200" b="0" dirty="0"/>
              <a:t> </a:t>
            </a:r>
            <a:r>
              <a:rPr lang="en-US" sz="1200" b="0" dirty="0" err="1"/>
              <a:t>unije</a:t>
            </a:r>
            <a:r>
              <a:rPr lang="en-US" sz="1200" b="0" dirty="0"/>
              <a:t>. </a:t>
            </a:r>
            <a:r>
              <a:rPr lang="en-US" sz="1200" b="0" dirty="0" err="1"/>
              <a:t>Izražena</a:t>
            </a:r>
            <a:r>
              <a:rPr lang="en-US" sz="1200" b="0" dirty="0"/>
              <a:t> </a:t>
            </a:r>
            <a:r>
              <a:rPr lang="en-US" sz="1200" b="0" dirty="0" err="1"/>
              <a:t>stališča</a:t>
            </a:r>
            <a:r>
              <a:rPr lang="en-US" sz="1200" b="0" dirty="0"/>
              <a:t> in </a:t>
            </a:r>
            <a:r>
              <a:rPr lang="en-US" sz="1200" b="0" dirty="0" err="1"/>
              <a:t>mnenja</a:t>
            </a:r>
            <a:r>
              <a:rPr lang="en-US" sz="1200" b="0" dirty="0"/>
              <a:t> so </a:t>
            </a:r>
            <a:r>
              <a:rPr lang="en-US" sz="1200" b="0" dirty="0" err="1"/>
              <a:t>zgolj</a:t>
            </a:r>
            <a:r>
              <a:rPr lang="en-US" sz="1200" b="0" dirty="0"/>
              <a:t> </a:t>
            </a:r>
            <a:r>
              <a:rPr lang="en-US" sz="1200" b="0" dirty="0" err="1"/>
              <a:t>stališča</a:t>
            </a:r>
            <a:r>
              <a:rPr lang="en-US" sz="1200" b="0" dirty="0"/>
              <a:t> in </a:t>
            </a:r>
            <a:r>
              <a:rPr lang="en-US" sz="1200" b="0" dirty="0" err="1"/>
              <a:t>mnenja</a:t>
            </a:r>
            <a:r>
              <a:rPr lang="en-US" sz="1200" b="0" dirty="0"/>
              <a:t> </a:t>
            </a:r>
            <a:r>
              <a:rPr lang="en-US" sz="1200" b="0" dirty="0" err="1"/>
              <a:t>avtorja</a:t>
            </a:r>
            <a:r>
              <a:rPr lang="en-US" sz="1200" b="0" dirty="0"/>
              <a:t>(-</a:t>
            </a:r>
            <a:r>
              <a:rPr lang="en-US" sz="1200" b="0" dirty="0" err="1"/>
              <a:t>ev</a:t>
            </a:r>
            <a:r>
              <a:rPr lang="en-US" sz="1200" b="0" dirty="0"/>
              <a:t>) in </a:t>
            </a:r>
            <a:r>
              <a:rPr lang="en-US" sz="1200" b="0" dirty="0" err="1"/>
              <a:t>ni</a:t>
            </a:r>
            <a:r>
              <a:rPr lang="en-US" sz="1200" b="0" dirty="0"/>
              <a:t> </a:t>
            </a:r>
            <a:r>
              <a:rPr lang="en-US" sz="1200" b="0" dirty="0" err="1"/>
              <a:t>nujno</a:t>
            </a:r>
            <a:r>
              <a:rPr lang="en-US" sz="1200" b="0" dirty="0"/>
              <a:t>, da </a:t>
            </a:r>
            <a:r>
              <a:rPr lang="en-US" sz="1200" b="0" dirty="0" err="1"/>
              <a:t>odražajo</a:t>
            </a:r>
            <a:r>
              <a:rPr lang="en-US" sz="1200" b="0" dirty="0"/>
              <a:t> </a:t>
            </a:r>
            <a:r>
              <a:rPr lang="en-US" sz="1200" b="0" dirty="0" err="1"/>
              <a:t>stališča</a:t>
            </a:r>
            <a:r>
              <a:rPr lang="en-US" sz="1200" b="0" dirty="0"/>
              <a:t> in </a:t>
            </a:r>
            <a:r>
              <a:rPr lang="en-US" sz="1200" b="0" dirty="0" err="1"/>
              <a:t>mnenja</a:t>
            </a:r>
            <a:r>
              <a:rPr lang="en-US" sz="1200" b="0" dirty="0"/>
              <a:t> </a:t>
            </a:r>
            <a:r>
              <a:rPr lang="en-US" sz="1200" b="0" dirty="0" err="1"/>
              <a:t>Evropske</a:t>
            </a:r>
            <a:r>
              <a:rPr lang="en-US" sz="1200" b="0" dirty="0"/>
              <a:t> </a:t>
            </a:r>
            <a:r>
              <a:rPr lang="en-US" sz="1200" b="0" dirty="0" err="1"/>
              <a:t>unije</a:t>
            </a:r>
            <a:r>
              <a:rPr lang="en-US" sz="1200" b="0" dirty="0"/>
              <a:t> </a:t>
            </a:r>
            <a:r>
              <a:rPr lang="en-US" sz="1200" b="0" dirty="0" err="1"/>
              <a:t>ali</a:t>
            </a:r>
            <a:r>
              <a:rPr lang="en-US" sz="1200" b="0" dirty="0"/>
              <a:t> </a:t>
            </a:r>
            <a:r>
              <a:rPr lang="en-US" sz="1200" b="0" dirty="0" err="1"/>
              <a:t>Evropske</a:t>
            </a:r>
            <a:r>
              <a:rPr lang="tr-TR" sz="1200" b="0" dirty="0"/>
              <a:t> </a:t>
            </a:r>
            <a:r>
              <a:rPr lang="en-US" sz="1200" b="0" dirty="0" err="1"/>
              <a:t>izvajalske</a:t>
            </a:r>
            <a:r>
              <a:rPr lang="en-US" sz="1200" b="0" dirty="0"/>
              <a:t> </a:t>
            </a:r>
            <a:r>
              <a:rPr lang="en-US" sz="1200" b="0" dirty="0" err="1"/>
              <a:t>agencije</a:t>
            </a:r>
            <a:r>
              <a:rPr lang="en-US" sz="1200" b="0" dirty="0"/>
              <a:t> za </a:t>
            </a:r>
            <a:r>
              <a:rPr lang="en-US" sz="1200" b="0" dirty="0" err="1"/>
              <a:t>izobraževanje</a:t>
            </a:r>
            <a:r>
              <a:rPr lang="en-US" sz="1200" b="0" dirty="0"/>
              <a:t> in </a:t>
            </a:r>
            <a:r>
              <a:rPr lang="en-US" sz="1200" b="0" dirty="0" err="1"/>
              <a:t>kulturo</a:t>
            </a:r>
            <a:r>
              <a:rPr lang="en-US" sz="1200" b="0" dirty="0"/>
              <a:t> (EACEA). </a:t>
            </a:r>
            <a:r>
              <a:rPr lang="en-US" sz="1200" b="0" dirty="0" err="1"/>
              <a:t>Zanje</a:t>
            </a:r>
            <a:r>
              <a:rPr lang="en-US" sz="1200" b="0" dirty="0"/>
              <a:t> ne </a:t>
            </a:r>
            <a:r>
              <a:rPr lang="en-US" sz="1200" b="0" dirty="0" err="1"/>
              <a:t>moreta</a:t>
            </a:r>
            <a:r>
              <a:rPr lang="en-US" sz="1200" b="0" dirty="0"/>
              <a:t> </a:t>
            </a:r>
            <a:r>
              <a:rPr lang="en-US" sz="1200" b="0" dirty="0" err="1"/>
              <a:t>biti</a:t>
            </a:r>
            <a:r>
              <a:rPr lang="en-US" sz="1200" b="0" dirty="0"/>
              <a:t> </a:t>
            </a:r>
            <a:r>
              <a:rPr lang="en-US" sz="1200" b="0" dirty="0" err="1"/>
              <a:t>odgovorna</a:t>
            </a:r>
            <a:r>
              <a:rPr lang="en-US" sz="1200" b="0" dirty="0"/>
              <a:t> </a:t>
            </a:r>
            <a:r>
              <a:rPr lang="en-US" sz="1200" b="0" dirty="0" err="1"/>
              <a:t>niti</a:t>
            </a:r>
            <a:r>
              <a:rPr lang="en-US" sz="1200" b="0" dirty="0"/>
              <a:t> </a:t>
            </a:r>
            <a:r>
              <a:rPr lang="en-US" sz="1200" b="0" dirty="0" err="1"/>
              <a:t>Evropska</a:t>
            </a:r>
            <a:r>
              <a:rPr lang="en-US" sz="1200" b="0" dirty="0"/>
              <a:t> </a:t>
            </a:r>
            <a:r>
              <a:rPr lang="en-US" sz="1200" b="0" dirty="0" err="1"/>
              <a:t>unija</a:t>
            </a:r>
            <a:r>
              <a:rPr lang="en-US" sz="1200" b="0" dirty="0"/>
              <a:t> </a:t>
            </a:r>
            <a:r>
              <a:rPr lang="en-US" sz="1200" b="0" dirty="0" err="1"/>
              <a:t>niti</a:t>
            </a:r>
            <a:r>
              <a:rPr lang="en-US" sz="1200" b="0" dirty="0"/>
              <a:t> EACEA.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6F53C02-9E5E-2365-D876-A41348730993}"/>
              </a:ext>
            </a:extLst>
          </p:cNvPr>
          <p:cNvSpPr txBox="1">
            <a:spLocks/>
          </p:cNvSpPr>
          <p:nvPr userDrawn="1"/>
        </p:nvSpPr>
        <p:spPr>
          <a:xfrm>
            <a:off x="1002872" y="2512706"/>
            <a:ext cx="10515600" cy="90741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THANK YOU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791596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CF8D4-97E9-4ECF-A8AA-FB3D949AB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5867F-5249-45FB-A242-0FD33292E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EDF92-E1FF-4010-B6F1-F5533D4A8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D45D-3086-4840-9B35-8946B4AB7E22}" type="datetimeFigureOut">
              <a:rPr lang="sl-SI" smtClean="0"/>
              <a:t>16. 06. 2026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CD7AA-AC40-43E6-AE79-9007BE476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FC990-AF2A-4ECF-B622-284AA9ED0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D2E50-C907-4FB4-A6CA-20784649893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3040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118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exus.openlca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exus.openlca.org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coinvent.org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lca.org/download_page#LCIA_method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lca.org/download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B7CF029-6B4C-3DAE-5C7D-2374AFEA8D25}"/>
              </a:ext>
            </a:extLst>
          </p:cNvPr>
          <p:cNvSpPr txBox="1">
            <a:spLocks/>
          </p:cNvSpPr>
          <p:nvPr/>
        </p:nvSpPr>
        <p:spPr>
          <a:xfrm>
            <a:off x="3131819" y="1404032"/>
            <a:ext cx="8651105" cy="2024968"/>
          </a:xfr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800" b="1" dirty="0">
                <a:solidFill>
                  <a:srgbClr val="7EB34D"/>
                </a:solidFill>
              </a:rPr>
              <a:t>Primerjalna analiza </a:t>
            </a:r>
            <a:r>
              <a:rPr lang="sv-SE" sz="4800" b="1" dirty="0">
                <a:solidFill>
                  <a:srgbClr val="7EB34D"/>
                </a:solidFill>
              </a:rPr>
              <a:t>življenjskega cikl</a:t>
            </a:r>
            <a:r>
              <a:rPr lang="sl-SI" sz="4800" b="1" dirty="0">
                <a:solidFill>
                  <a:srgbClr val="7EB34D"/>
                </a:solidFill>
              </a:rPr>
              <a:t>a proizvodnje metanola iz zemeljskega plina in lesne biomase</a:t>
            </a:r>
            <a:endParaRPr lang="sl-SI" sz="4800" b="1" dirty="0">
              <a:solidFill>
                <a:srgbClr val="7EB34D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D12AFAC-DCBC-985F-E02F-9188F4985CA2}"/>
              </a:ext>
            </a:extLst>
          </p:cNvPr>
          <p:cNvSpPr txBox="1">
            <a:spLocks/>
          </p:cNvSpPr>
          <p:nvPr/>
        </p:nvSpPr>
        <p:spPr>
          <a:xfrm>
            <a:off x="3131819" y="4546433"/>
            <a:ext cx="6754973" cy="938476"/>
          </a:xfr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/>
              <a:t>Damjan Krajnc</a:t>
            </a:r>
          </a:p>
          <a:p>
            <a:pPr marL="0" indent="0">
              <a:buNone/>
            </a:pPr>
            <a:r>
              <a:rPr lang="sl-SI" dirty="0"/>
              <a:t>MIITR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38327BF-F0F9-42E0-3351-C34982423571}"/>
              </a:ext>
            </a:extLst>
          </p:cNvPr>
          <p:cNvSpPr txBox="1">
            <a:spLocks/>
          </p:cNvSpPr>
          <p:nvPr/>
        </p:nvSpPr>
        <p:spPr>
          <a:xfrm>
            <a:off x="3187608" y="3489932"/>
            <a:ext cx="8627402" cy="938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3600" dirty="0">
                <a:latin typeface="Source Sans Pro ExtraLight" panose="020B0303030403020204" pitchFamily="34" charset="-18"/>
              </a:rPr>
              <a:t>PRIKAZ IZVEDBE S PROGRAMOM </a:t>
            </a:r>
            <a:r>
              <a:rPr lang="sl-SI" sz="3600" dirty="0" err="1">
                <a:latin typeface="Source Sans Pro ExtraLight" panose="020B0303030403020204" pitchFamily="34" charset="-18"/>
              </a:rPr>
              <a:t>OpenLCA</a:t>
            </a:r>
            <a:endParaRPr lang="sl-SI" sz="3600" dirty="0">
              <a:latin typeface="Source Sans Pro ExtraLight" panose="020B03030304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63217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98D2E-75BF-431A-9985-1E456E610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accent6">
                    <a:lumMod val="50000"/>
                  </a:schemeClr>
                </a:solidFill>
                <a:latin typeface="Source Sans Pro Black" panose="020B0803030403020204" pitchFamily="34" charset="-18"/>
              </a:rPr>
              <a:t>Elementi modeliranja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2FA00B5-0471-4FA7-BD19-26AD31E95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05" y="1078442"/>
            <a:ext cx="4453334" cy="3547823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ABE1F2-083A-4DE8-A513-C2EEABC658F9}"/>
              </a:ext>
            </a:extLst>
          </p:cNvPr>
          <p:cNvSpPr/>
          <p:nvPr/>
        </p:nvSpPr>
        <p:spPr>
          <a:xfrm>
            <a:off x="7615990" y="640592"/>
            <a:ext cx="388218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Projekti: 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Primerjava proizvodnih sistemov</a:t>
            </a:r>
          </a:p>
          <a:p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Proizvodni sistemi: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procesna omrežja 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(potrebna za izračun rezultatov inventarizacije in ocena vplivov)</a:t>
            </a:r>
          </a:p>
          <a:p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Procesi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Proizvodnja ali 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modifikacija materialov / produktov</a:t>
            </a:r>
          </a:p>
          <a:p>
            <a:endParaRPr lang="sl-SI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Tokovi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Tokovi produktov in materialov</a:t>
            </a:r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02FC26-6200-4B26-A461-9021C6857469}"/>
              </a:ext>
            </a:extLst>
          </p:cNvPr>
          <p:cNvSpPr/>
          <p:nvPr/>
        </p:nvSpPr>
        <p:spPr>
          <a:xfrm>
            <a:off x="2055039" y="4856228"/>
            <a:ext cx="647299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Osnovni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podatki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Lastnosti toka (dolžina, masa itd.)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Skupine enot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Valute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Akterji (osebe, ki so posredovali podatke ali spremenile modele)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Viri (uporabljena literatura)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Lokacije</a:t>
            </a:r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3288C5-E004-475F-B28D-FA60CEEFB68F}"/>
              </a:ext>
            </a:extLst>
          </p:cNvPr>
          <p:cNvSpPr/>
          <p:nvPr/>
        </p:nvSpPr>
        <p:spPr>
          <a:xfrm>
            <a:off x="8694821" y="4863191"/>
            <a:ext cx="322446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Indikatorji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parametri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Metode ocene vplivov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Socialni kazalci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Globalni parametri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Sistem kakovosti podatkov</a:t>
            </a:r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7BA35B5-595C-46DF-A437-31C50C2C632C}"/>
              </a:ext>
            </a:extLst>
          </p:cNvPr>
          <p:cNvCxnSpPr>
            <a:cxnSpLocks/>
          </p:cNvCxnSpPr>
          <p:nvPr/>
        </p:nvCxnSpPr>
        <p:spPr>
          <a:xfrm flipV="1">
            <a:off x="1941095" y="866276"/>
            <a:ext cx="5674895" cy="2229850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F6B49FA-CABE-4C8B-B8B1-ECA440A9FA30}"/>
              </a:ext>
            </a:extLst>
          </p:cNvPr>
          <p:cNvCxnSpPr>
            <a:cxnSpLocks/>
          </p:cNvCxnSpPr>
          <p:nvPr/>
        </p:nvCxnSpPr>
        <p:spPr>
          <a:xfrm flipV="1">
            <a:off x="2647772" y="1588340"/>
            <a:ext cx="4968218" cy="1796106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AE0D1DA-F14E-48E9-B21D-6FDE45181881}"/>
              </a:ext>
            </a:extLst>
          </p:cNvPr>
          <p:cNvCxnSpPr>
            <a:cxnSpLocks/>
          </p:cNvCxnSpPr>
          <p:nvPr/>
        </p:nvCxnSpPr>
        <p:spPr>
          <a:xfrm flipV="1">
            <a:off x="2055039" y="3096126"/>
            <a:ext cx="5560951" cy="561475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C4D281C-2C46-4641-AA57-70B9007647F9}"/>
              </a:ext>
            </a:extLst>
          </p:cNvPr>
          <p:cNvCxnSpPr>
            <a:cxnSpLocks/>
          </p:cNvCxnSpPr>
          <p:nvPr/>
        </p:nvCxnSpPr>
        <p:spPr>
          <a:xfrm>
            <a:off x="1778312" y="3908110"/>
            <a:ext cx="5837678" cy="0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43E3F9F-8D07-48EC-97DD-668864CEDBD3}"/>
              </a:ext>
            </a:extLst>
          </p:cNvPr>
          <p:cNvCxnSpPr>
            <a:cxnSpLocks/>
          </p:cNvCxnSpPr>
          <p:nvPr/>
        </p:nvCxnSpPr>
        <p:spPr>
          <a:xfrm>
            <a:off x="3330054" y="4181265"/>
            <a:ext cx="5364767" cy="896870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3703E5-0973-4565-AC27-609385D5F8F2}"/>
              </a:ext>
            </a:extLst>
          </p:cNvPr>
          <p:cNvCxnSpPr>
            <a:cxnSpLocks/>
          </p:cNvCxnSpPr>
          <p:nvPr/>
        </p:nvCxnSpPr>
        <p:spPr>
          <a:xfrm>
            <a:off x="2647772" y="4425767"/>
            <a:ext cx="889602" cy="482696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80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9FF6F-2204-4F90-9B81-CD0250376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96" y="345532"/>
            <a:ext cx="10515600" cy="790938"/>
          </a:xfrm>
        </p:spPr>
        <p:txBody>
          <a:bodyPr/>
          <a:lstStyle/>
          <a:p>
            <a:r>
              <a:rPr lang="sl-SI" dirty="0" err="1">
                <a:solidFill>
                  <a:schemeClr val="bg1">
                    <a:lumMod val="65000"/>
                  </a:schemeClr>
                </a:solidFill>
              </a:rPr>
              <a:t>OpenLCA</a:t>
            </a:r>
            <a:r>
              <a:rPr lang="sl-SI" dirty="0"/>
              <a:t> </a:t>
            </a:r>
            <a:r>
              <a:rPr lang="sl-SI" dirty="0" err="1"/>
              <a:t>Nexus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08F76-5157-48AA-9FF4-0A1C75635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096" y="1118176"/>
            <a:ext cx="6541169" cy="7212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accent6">
                    <a:lumMod val="75000"/>
                  </a:schemeClr>
                </a:solidFill>
                <a:latin typeface="Source Sans Pro Black" panose="020B0803030403020204" pitchFamily="34" charset="-18"/>
              </a:rPr>
              <a:t>Ključni vir za zbirke podatkov LCA</a:t>
            </a:r>
            <a:endParaRPr lang="sl-SI" dirty="0">
              <a:solidFill>
                <a:schemeClr val="accent6">
                  <a:lumMod val="75000"/>
                </a:schemeClr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BCEF53-9D77-4E20-8984-08FA72BEFC9B}"/>
              </a:ext>
            </a:extLst>
          </p:cNvPr>
          <p:cNvSpPr/>
          <p:nvPr/>
        </p:nvSpPr>
        <p:spPr>
          <a:xfrm>
            <a:off x="5750896" y="451832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latin typeface="Roboto Medium" panose="02000000000000000000" pitchFamily="2" charset="0"/>
                <a:ea typeface="Roboto Medium" panose="02000000000000000000" pitchFamily="2" charset="0"/>
                <a:hlinkClick r:id="rId3"/>
              </a:rPr>
              <a:t>https://nexus.openlca.org/</a:t>
            </a:r>
            <a:endParaRPr lang="sl-SI" dirty="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436DA1-E3BE-4739-8FAB-107FAD49C8AA}"/>
              </a:ext>
            </a:extLst>
          </p:cNvPr>
          <p:cNvSpPr/>
          <p:nvPr/>
        </p:nvSpPr>
        <p:spPr>
          <a:xfrm>
            <a:off x="417096" y="3874462"/>
            <a:ext cx="33046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>
                <a:ea typeface="Roboto" panose="02000000000000000000" pitchFamily="2" charset="0"/>
              </a:rPr>
              <a:t>Možen neposreden </a:t>
            </a:r>
            <a:r>
              <a:rPr lang="sl-SI" sz="2000" b="1" dirty="0">
                <a:solidFill>
                  <a:schemeClr val="accent6">
                    <a:lumMod val="75000"/>
                  </a:schemeClr>
                </a:solidFill>
                <a:ea typeface="Roboto" panose="02000000000000000000" pitchFamily="2" charset="0"/>
              </a:rPr>
              <a:t>nakup</a:t>
            </a:r>
            <a:r>
              <a:rPr lang="sl-SI" sz="2000" b="1" dirty="0">
                <a:ea typeface="Roboto" panose="02000000000000000000" pitchFamily="2" charset="0"/>
              </a:rPr>
              <a:t> oz. </a:t>
            </a:r>
            <a:r>
              <a:rPr lang="sl-SI" sz="2000" b="1" dirty="0">
                <a:solidFill>
                  <a:schemeClr val="bg1">
                    <a:lumMod val="50000"/>
                  </a:schemeClr>
                </a:solidFill>
                <a:ea typeface="Roboto" panose="02000000000000000000" pitchFamily="2" charset="0"/>
              </a:rPr>
              <a:t>prenos</a:t>
            </a:r>
            <a:r>
              <a:rPr lang="sl-SI" sz="2000" b="1" dirty="0">
                <a:ea typeface="Roboto" panose="02000000000000000000" pitchFamily="2" charset="0"/>
              </a:rPr>
              <a:t> podatkov za uporabo v </a:t>
            </a:r>
            <a:r>
              <a:rPr lang="sl-SI" sz="2000" b="1" dirty="0" err="1">
                <a:ea typeface="Roboto" panose="02000000000000000000" pitchFamily="2" charset="0"/>
              </a:rPr>
              <a:t>OpenLCA</a:t>
            </a:r>
            <a:endParaRPr lang="sl-SI" sz="2000" b="1" dirty="0">
              <a:ea typeface="Roboto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1BE911-1494-42FF-96E0-1295808ED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4614" y="1839402"/>
            <a:ext cx="8470232" cy="38940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76A0233-94CE-4855-B19B-97F5708E470C}"/>
              </a:ext>
            </a:extLst>
          </p:cNvPr>
          <p:cNvSpPr/>
          <p:nvPr/>
        </p:nvSpPr>
        <p:spPr>
          <a:xfrm>
            <a:off x="417096" y="2041324"/>
            <a:ext cx="33046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err="1"/>
              <a:t>OpenLCA</a:t>
            </a:r>
            <a:r>
              <a:rPr lang="sl-SI" sz="2000" dirty="0"/>
              <a:t> ne vključuje podatkov o procesnih tokovih, proizvodnem sistemu, transportnih načinih </a:t>
            </a:r>
            <a:r>
              <a:rPr lang="sl-SI" dirty="0"/>
              <a:t>ipd.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9FBA8BF-28E2-424E-9277-59560EF49DA2}"/>
              </a:ext>
            </a:extLst>
          </p:cNvPr>
          <p:cNvSpPr/>
          <p:nvPr/>
        </p:nvSpPr>
        <p:spPr>
          <a:xfrm>
            <a:off x="3224695" y="2491323"/>
            <a:ext cx="994146" cy="2414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6872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3355AAA7-50EC-481C-BCEE-64ECCBF89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256618"/>
            <a:ext cx="9683651" cy="524342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7237775-3420-4788-9504-DBDF53877AF6}"/>
              </a:ext>
            </a:extLst>
          </p:cNvPr>
          <p:cNvSpPr txBox="1">
            <a:spLocks/>
          </p:cNvSpPr>
          <p:nvPr/>
        </p:nvSpPr>
        <p:spPr>
          <a:xfrm>
            <a:off x="838200" y="256674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 err="1">
                <a:solidFill>
                  <a:schemeClr val="bg1">
                    <a:lumMod val="65000"/>
                  </a:schemeClr>
                </a:solidFill>
              </a:rPr>
              <a:t>OpenLCA</a:t>
            </a:r>
            <a:r>
              <a:rPr lang="sl-SI" dirty="0"/>
              <a:t> </a:t>
            </a:r>
            <a:r>
              <a:rPr lang="sl-SI" dirty="0" err="1"/>
              <a:t>Nexus</a:t>
            </a:r>
            <a:endParaRPr lang="sl-SI" dirty="0"/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31046167-4711-439F-8D4C-D5B1B63C585E}"/>
              </a:ext>
            </a:extLst>
          </p:cNvPr>
          <p:cNvSpPr/>
          <p:nvPr/>
        </p:nvSpPr>
        <p:spPr>
          <a:xfrm>
            <a:off x="3637313" y="5261394"/>
            <a:ext cx="1560329" cy="706269"/>
          </a:xfrm>
          <a:prstGeom prst="wedgeRectCallout">
            <a:avLst>
              <a:gd name="adj1" fmla="val -32"/>
              <a:gd name="adj2" fmla="val -314582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Brezplačne baze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CEE8E57A-C8DE-4CFC-A9E9-B464760827D8}"/>
              </a:ext>
            </a:extLst>
          </p:cNvPr>
          <p:cNvSpPr/>
          <p:nvPr/>
        </p:nvSpPr>
        <p:spPr>
          <a:xfrm>
            <a:off x="6757503" y="5793775"/>
            <a:ext cx="1560329" cy="706269"/>
          </a:xfrm>
          <a:prstGeom prst="wedgeRectCallout">
            <a:avLst>
              <a:gd name="adj1" fmla="val -33960"/>
              <a:gd name="adj2" fmla="val -391809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Plačljive baze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D01DE5-BEC9-4BE0-BB60-F0DCEEDFA642}"/>
              </a:ext>
            </a:extLst>
          </p:cNvPr>
          <p:cNvSpPr/>
          <p:nvPr/>
        </p:nvSpPr>
        <p:spPr>
          <a:xfrm>
            <a:off x="5750896" y="451832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latin typeface="Roboto Medium" panose="02000000000000000000" pitchFamily="2" charset="0"/>
                <a:ea typeface="Roboto Medium" panose="02000000000000000000" pitchFamily="2" charset="0"/>
                <a:hlinkClick r:id="rId4"/>
              </a:rPr>
              <a:t>https://nexus.openlca.org/</a:t>
            </a:r>
            <a:endParaRPr lang="sl-SI" dirty="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24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6B5FD93-4F74-4231-854B-48E79AE87EB7}"/>
              </a:ext>
            </a:extLst>
          </p:cNvPr>
          <p:cNvSpPr txBox="1">
            <a:spLocks/>
          </p:cNvSpPr>
          <p:nvPr/>
        </p:nvSpPr>
        <p:spPr>
          <a:xfrm>
            <a:off x="838200" y="256674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 err="1">
                <a:solidFill>
                  <a:schemeClr val="bg1">
                    <a:lumMod val="65000"/>
                  </a:schemeClr>
                </a:solidFill>
              </a:rPr>
              <a:t>OpenLCA</a:t>
            </a:r>
            <a:r>
              <a:rPr lang="sl-SI" dirty="0"/>
              <a:t> </a:t>
            </a:r>
            <a:r>
              <a:rPr lang="sl-SI" dirty="0" err="1"/>
              <a:t>Nexus</a:t>
            </a:r>
            <a:endParaRPr lang="sl-S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FD6102-8D8E-40B3-BCDA-D28BED263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5412" y="3089530"/>
            <a:ext cx="3626322" cy="6139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D14AE2-2FB7-4D1C-B9C1-20E482B531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7373" y="4129008"/>
            <a:ext cx="2469329" cy="506805"/>
          </a:xfrm>
          <a:prstGeom prst="rect">
            <a:avLst/>
          </a:prstGeom>
        </p:spPr>
      </p:pic>
      <p:pic>
        <p:nvPicPr>
          <p:cNvPr id="10" name="Picture 9" descr="A picture containing light&#10;&#10;Description automatically generated">
            <a:extLst>
              <a:ext uri="{FF2B5EF4-FFF2-40B4-BE49-F238E27FC236}">
                <a16:creationId xmlns:a16="http://schemas.microsoft.com/office/drawing/2014/main" id="{580E5DF3-E885-4FEF-BDA8-061C367272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650" y="1724416"/>
            <a:ext cx="1346833" cy="875118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6BD09925-6C47-4704-9667-8CD232BD957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6445" y="5753906"/>
            <a:ext cx="1875916" cy="782825"/>
          </a:xfrm>
          <a:prstGeom prst="rect">
            <a:avLst/>
          </a:prstGeom>
        </p:spPr>
      </p:pic>
      <p:pic>
        <p:nvPicPr>
          <p:cNvPr id="14" name="Picture 13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96375C6B-4A52-40FD-9500-553518015C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5670" y="4382412"/>
            <a:ext cx="3136938" cy="559420"/>
          </a:xfrm>
          <a:prstGeom prst="rect">
            <a:avLst/>
          </a:prstGeom>
        </p:spPr>
      </p:pic>
      <p:pic>
        <p:nvPicPr>
          <p:cNvPr id="16" name="Picture 15" descr="A picture containing sitting, window&#10;&#10;Description automatically generated">
            <a:extLst>
              <a:ext uri="{FF2B5EF4-FFF2-40B4-BE49-F238E27FC236}">
                <a16:creationId xmlns:a16="http://schemas.microsoft.com/office/drawing/2014/main" id="{8E578306-9804-48E7-A1E4-A1FA7DB3E5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239" y="2703792"/>
            <a:ext cx="1637696" cy="705119"/>
          </a:xfrm>
          <a:prstGeom prst="rect">
            <a:avLst/>
          </a:prstGeom>
        </p:spPr>
      </p:pic>
      <p:pic>
        <p:nvPicPr>
          <p:cNvPr id="18" name="Picture 17" descr="A picture containing guitar&#10;&#10;Description automatically generated">
            <a:extLst>
              <a:ext uri="{FF2B5EF4-FFF2-40B4-BE49-F238E27FC236}">
                <a16:creationId xmlns:a16="http://schemas.microsoft.com/office/drawing/2014/main" id="{411F7BF8-015D-46B2-84F4-41107921FE4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5324" y="1674907"/>
            <a:ext cx="2165188" cy="610597"/>
          </a:xfrm>
          <a:prstGeom prst="rect">
            <a:avLst/>
          </a:prstGeom>
        </p:spPr>
      </p:pic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099283-8330-4B58-AC9D-30E965E9B3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4176" y="1642757"/>
            <a:ext cx="847177" cy="122840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39CA6DE-BEC4-463F-8E87-3929480957F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448" y="6274741"/>
            <a:ext cx="3881752" cy="410748"/>
          </a:xfrm>
          <a:prstGeom prst="rect">
            <a:avLst/>
          </a:prstGeom>
        </p:spPr>
      </p:pic>
      <p:pic>
        <p:nvPicPr>
          <p:cNvPr id="24" name="Picture 23" descr="A picture containing food&#10;&#10;Description automatically generated">
            <a:extLst>
              <a:ext uri="{FF2B5EF4-FFF2-40B4-BE49-F238E27FC236}">
                <a16:creationId xmlns:a16="http://schemas.microsoft.com/office/drawing/2014/main" id="{2E0E8B3B-72B7-4931-8F0D-6800761740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2607" y="5435159"/>
            <a:ext cx="942385" cy="1101572"/>
          </a:xfrm>
          <a:prstGeom prst="rect">
            <a:avLst/>
          </a:prstGeom>
        </p:spPr>
      </p:pic>
      <p:pic>
        <p:nvPicPr>
          <p:cNvPr id="26" name="Picture 25" descr="A picture containing clock, sitting&#10;&#10;Description automatically generated">
            <a:extLst>
              <a:ext uri="{FF2B5EF4-FFF2-40B4-BE49-F238E27FC236}">
                <a16:creationId xmlns:a16="http://schemas.microsoft.com/office/drawing/2014/main" id="{0972A947-DAEA-4F48-AF46-5CDDBB1A298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4397" y="4922768"/>
            <a:ext cx="2755617" cy="764210"/>
          </a:xfrm>
          <a:prstGeom prst="rect">
            <a:avLst/>
          </a:prstGeom>
        </p:spPr>
      </p:pic>
      <p:pic>
        <p:nvPicPr>
          <p:cNvPr id="28" name="Picture 27" descr="A picture containing drawing, shirt&#10;&#10;Description automatically generated">
            <a:extLst>
              <a:ext uri="{FF2B5EF4-FFF2-40B4-BE49-F238E27FC236}">
                <a16:creationId xmlns:a16="http://schemas.microsoft.com/office/drawing/2014/main" id="{7328264C-92A6-4E73-8AFE-E78E4BF7F535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3328" y="5180173"/>
            <a:ext cx="1969514" cy="506805"/>
          </a:xfrm>
          <a:prstGeom prst="rect">
            <a:avLst/>
          </a:prstGeom>
        </p:spPr>
      </p:pic>
      <p:pic>
        <p:nvPicPr>
          <p:cNvPr id="30" name="Picture 29" descr="A picture containing room&#10;&#10;Description automatically generated">
            <a:extLst>
              <a:ext uri="{FF2B5EF4-FFF2-40B4-BE49-F238E27FC236}">
                <a16:creationId xmlns:a16="http://schemas.microsoft.com/office/drawing/2014/main" id="{4DE2ACAF-4314-4BD6-B086-324E663A412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0840" y="4036343"/>
            <a:ext cx="1590770" cy="715847"/>
          </a:xfrm>
          <a:prstGeom prst="rect">
            <a:avLst/>
          </a:prstGeom>
        </p:spPr>
      </p:pic>
      <p:pic>
        <p:nvPicPr>
          <p:cNvPr id="32" name="Picture 31" descr="A close up of a sign&#10;&#10;Description automatically generated">
            <a:extLst>
              <a:ext uri="{FF2B5EF4-FFF2-40B4-BE49-F238E27FC236}">
                <a16:creationId xmlns:a16="http://schemas.microsoft.com/office/drawing/2014/main" id="{5E6F3D87-72AF-4648-A641-A62FFECDB324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139820"/>
            <a:ext cx="1612169" cy="764210"/>
          </a:xfrm>
          <a:prstGeom prst="rect">
            <a:avLst/>
          </a:prstGeom>
        </p:spPr>
      </p:pic>
      <p:pic>
        <p:nvPicPr>
          <p:cNvPr id="36" name="Picture 35" descr="A picture containing drawing, sign&#10;&#10;Description automatically generated">
            <a:extLst>
              <a:ext uri="{FF2B5EF4-FFF2-40B4-BE49-F238E27FC236}">
                <a16:creationId xmlns:a16="http://schemas.microsoft.com/office/drawing/2014/main" id="{7169691F-006F-4383-8D3B-B9C070292E2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650" y="4000428"/>
            <a:ext cx="1033655" cy="764210"/>
          </a:xfrm>
          <a:prstGeom prst="rect">
            <a:avLst/>
          </a:prstGeom>
        </p:spPr>
      </p:pic>
      <p:pic>
        <p:nvPicPr>
          <p:cNvPr id="38" name="Picture 37" descr="A picture containing drawing&#10;&#10;Description automatically generated">
            <a:extLst>
              <a:ext uri="{FF2B5EF4-FFF2-40B4-BE49-F238E27FC236}">
                <a16:creationId xmlns:a16="http://schemas.microsoft.com/office/drawing/2014/main" id="{E31F7775-6009-427B-ADC4-0A00DC575875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904" y="2980914"/>
            <a:ext cx="2843858" cy="434609"/>
          </a:xfrm>
          <a:prstGeom prst="rect">
            <a:avLst/>
          </a:prstGeom>
        </p:spPr>
      </p:pic>
      <p:pic>
        <p:nvPicPr>
          <p:cNvPr id="40" name="Picture 39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82397A-0FF6-4864-8B05-7C5BB4D86F7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1661" y="1674907"/>
            <a:ext cx="818468" cy="818468"/>
          </a:xfrm>
          <a:prstGeom prst="rect">
            <a:avLst/>
          </a:prstGeom>
        </p:spPr>
      </p:pic>
      <p:pic>
        <p:nvPicPr>
          <p:cNvPr id="42" name="Picture 41" descr="A close up of a logo&#10;&#10;Description automatically generated">
            <a:extLst>
              <a:ext uri="{FF2B5EF4-FFF2-40B4-BE49-F238E27FC236}">
                <a16:creationId xmlns:a16="http://schemas.microsoft.com/office/drawing/2014/main" id="{A22022F7-6302-46B7-BE83-B31A89A42CA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871" y="1724416"/>
            <a:ext cx="1590770" cy="596539"/>
          </a:xfrm>
          <a:prstGeom prst="rect">
            <a:avLst/>
          </a:prstGeom>
        </p:spPr>
      </p:pic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196C34EF-AAAC-49AF-9AB9-FF8509EA8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383" y="1041329"/>
            <a:ext cx="5626768" cy="72122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Skupno &gt; 130.000 naborov podatkov</a:t>
            </a:r>
            <a:endParaRPr lang="sl-SI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975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7237775-3420-4788-9504-DBDF53877AF6}"/>
              </a:ext>
            </a:extLst>
          </p:cNvPr>
          <p:cNvSpPr txBox="1">
            <a:spLocks/>
          </p:cNvSpPr>
          <p:nvPr/>
        </p:nvSpPr>
        <p:spPr>
          <a:xfrm>
            <a:off x="838200" y="256674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 err="1">
                <a:solidFill>
                  <a:schemeClr val="bg1">
                    <a:lumMod val="65000"/>
                  </a:schemeClr>
                </a:solidFill>
              </a:rPr>
              <a:t>OpenLCA</a:t>
            </a:r>
            <a:r>
              <a:rPr lang="sl-SI" dirty="0"/>
              <a:t> </a:t>
            </a:r>
            <a:r>
              <a:rPr lang="sl-SI" dirty="0" err="1"/>
              <a:t>Nexus</a:t>
            </a:r>
            <a:endParaRPr lang="sl-SI" dirty="0"/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2B7FDF1-112D-4115-812F-8FED3C566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359513"/>
            <a:ext cx="9989245" cy="4836808"/>
          </a:xfrm>
          <a:prstGeom prst="rect">
            <a:avLst/>
          </a:prstGeom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31046167-4711-439F-8D4C-D5B1B63C585E}"/>
              </a:ext>
            </a:extLst>
          </p:cNvPr>
          <p:cNvSpPr/>
          <p:nvPr/>
        </p:nvSpPr>
        <p:spPr>
          <a:xfrm>
            <a:off x="9267116" y="2722314"/>
            <a:ext cx="1560329" cy="706269"/>
          </a:xfrm>
          <a:prstGeom prst="wedgeRectCallout">
            <a:avLst>
              <a:gd name="adj1" fmla="val -143969"/>
              <a:gd name="adj2" fmla="val -28387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ISKANJE podatkov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22DEE8F-EB14-4AAA-9E29-8FDA3EF3946A}"/>
              </a:ext>
            </a:extLst>
          </p:cNvPr>
          <p:cNvSpPr/>
          <p:nvPr/>
        </p:nvSpPr>
        <p:spPr>
          <a:xfrm>
            <a:off x="6155924" y="2373815"/>
            <a:ext cx="1560329" cy="1055185"/>
          </a:xfrm>
          <a:prstGeom prst="ellipse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1749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8981A-FB13-4403-B885-1CA4D35B75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18166"/>
            <a:ext cx="12192000" cy="46398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8F0AE8-984D-48B1-B19A-7073A82B4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Uporabljene baze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za študijo primera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9EB0C-9329-4913-8FDB-D8B80117B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2766"/>
            <a:ext cx="10515600" cy="1017337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sl-SI" sz="3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Ecoinvent</a:t>
            </a:r>
            <a:r>
              <a:rPr lang="sl-SI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3.2 </a:t>
            </a:r>
            <a:endParaRPr lang="sl-SI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58D725-B977-4399-91E2-750C8F7ACC43}"/>
              </a:ext>
            </a:extLst>
          </p:cNvPr>
          <p:cNvSpPr/>
          <p:nvPr/>
        </p:nvSpPr>
        <p:spPr>
          <a:xfrm>
            <a:off x="775252" y="6387766"/>
            <a:ext cx="2946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sl-SI" dirty="0">
                <a:hlinkClick r:id="rId4"/>
              </a:rPr>
              <a:t>https://www.ecoinvent.org/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98532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94" y="2115029"/>
            <a:ext cx="3533931" cy="135874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/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Ustvarjanje tokov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A900A1-9992-44AC-B9ED-86C114931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8212" y="186199"/>
            <a:ext cx="6828988" cy="63896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55B8350-23B9-4AD1-A337-CAFCBFB70913}"/>
              </a:ext>
            </a:extLst>
          </p:cNvPr>
          <p:cNvSpPr/>
          <p:nvPr/>
        </p:nvSpPr>
        <p:spPr>
          <a:xfrm>
            <a:off x="5231522" y="2218207"/>
            <a:ext cx="1153954" cy="263258"/>
          </a:xfrm>
          <a:prstGeom prst="rect">
            <a:avLst/>
          </a:prstGeom>
          <a:noFill/>
          <a:ln w="5715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3E3B3F-FB4E-439A-8A74-EDA4D850A616}"/>
              </a:ext>
            </a:extLst>
          </p:cNvPr>
          <p:cNvSpPr/>
          <p:nvPr/>
        </p:nvSpPr>
        <p:spPr>
          <a:xfrm>
            <a:off x="562865" y="3847838"/>
            <a:ext cx="35339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>
                <a:solidFill>
                  <a:schemeClr val="accent6">
                    <a:lumMod val="75000"/>
                  </a:schemeClr>
                </a:solidFill>
                <a:latin typeface="Source Sans Pro Light" panose="020B0403030403020204" pitchFamily="34" charset="-18"/>
              </a:rPr>
              <a:t>MODELIRANJE TOKOV ZA PROIZVODNI SISTEM</a:t>
            </a:r>
          </a:p>
        </p:txBody>
      </p:sp>
    </p:spTree>
    <p:extLst>
      <p:ext uri="{BB962C8B-B14F-4D97-AF65-F5344CB8AC3E}">
        <p14:creationId xmlns:p14="http://schemas.microsoft.com/office/powerpoint/2010/main" val="1419171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587E9-4FA1-42F8-9DDC-C34E7391DB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Struktura modeliranja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B87A39-ABD4-4710-BB1B-8C1ADEF316AF}"/>
              </a:ext>
            </a:extLst>
          </p:cNvPr>
          <p:cNvSpPr/>
          <p:nvPr/>
        </p:nvSpPr>
        <p:spPr>
          <a:xfrm>
            <a:off x="4251158" y="2059102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Projekt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323012-7299-4065-BC7B-5BD18C68FCC0}"/>
              </a:ext>
            </a:extLst>
          </p:cNvPr>
          <p:cNvSpPr/>
          <p:nvPr/>
        </p:nvSpPr>
        <p:spPr>
          <a:xfrm>
            <a:off x="4251158" y="2851500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Sistem proizvoda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48C4C-2C53-432C-947B-12296773ABDA}"/>
              </a:ext>
            </a:extLst>
          </p:cNvPr>
          <p:cNvSpPr/>
          <p:nvPr/>
        </p:nvSpPr>
        <p:spPr>
          <a:xfrm>
            <a:off x="4251158" y="3643898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Procesi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1D2830-69DD-4F86-BE81-80A1FFFC24B6}"/>
              </a:ext>
            </a:extLst>
          </p:cNvPr>
          <p:cNvSpPr/>
          <p:nvPr/>
        </p:nvSpPr>
        <p:spPr>
          <a:xfrm>
            <a:off x="4251158" y="4436296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Procesni tokovi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676FEC-3986-405B-A663-4C7251531B4B}"/>
              </a:ext>
            </a:extLst>
          </p:cNvPr>
          <p:cNvSpPr/>
          <p:nvPr/>
        </p:nvSpPr>
        <p:spPr>
          <a:xfrm>
            <a:off x="1403684" y="4436296"/>
            <a:ext cx="2213811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LCIA Metoda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1969CB-D31A-42A4-B6F3-BB54B6702408}"/>
              </a:ext>
            </a:extLst>
          </p:cNvPr>
          <p:cNvSpPr/>
          <p:nvPr/>
        </p:nvSpPr>
        <p:spPr>
          <a:xfrm>
            <a:off x="7098632" y="4436296"/>
            <a:ext cx="2213811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Lastnosti toka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D1C30B-BA5D-4E20-A255-45899889785E}"/>
              </a:ext>
            </a:extLst>
          </p:cNvPr>
          <p:cNvSpPr/>
          <p:nvPr/>
        </p:nvSpPr>
        <p:spPr>
          <a:xfrm>
            <a:off x="7098631" y="3664467"/>
            <a:ext cx="2831429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Podatki za procese in vire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9A264EC-1CC5-4F59-9B79-1D63BB76598E}"/>
              </a:ext>
            </a:extLst>
          </p:cNvPr>
          <p:cNvCxnSpPr>
            <a:cxnSpLocks/>
            <a:stCxn id="7" idx="0"/>
            <a:endCxn id="6" idx="2"/>
          </p:cNvCxnSpPr>
          <p:nvPr/>
        </p:nvCxnSpPr>
        <p:spPr>
          <a:xfrm flipV="1">
            <a:off x="5358064" y="2530036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DDFE50E-4842-49E1-A515-06DD19A010DA}"/>
              </a:ext>
            </a:extLst>
          </p:cNvPr>
          <p:cNvCxnSpPr>
            <a:cxnSpLocks/>
            <a:stCxn id="8" idx="0"/>
            <a:endCxn id="7" idx="2"/>
          </p:cNvCxnSpPr>
          <p:nvPr/>
        </p:nvCxnSpPr>
        <p:spPr>
          <a:xfrm flipV="1">
            <a:off x="5358064" y="3322434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AB1A590-D197-4E95-89ED-3E315B6E8AEF}"/>
              </a:ext>
            </a:extLst>
          </p:cNvPr>
          <p:cNvCxnSpPr>
            <a:cxnSpLocks/>
            <a:stCxn id="9" idx="0"/>
            <a:endCxn id="8" idx="2"/>
          </p:cNvCxnSpPr>
          <p:nvPr/>
        </p:nvCxnSpPr>
        <p:spPr>
          <a:xfrm flipV="1">
            <a:off x="5358064" y="4114832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7B82A04-B87B-4FC0-8C06-CB1F5A519252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3617496" y="4671763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480630B-9CEF-4FDE-99B1-73ED937DA6F3}"/>
              </a:ext>
            </a:extLst>
          </p:cNvPr>
          <p:cNvCxnSpPr>
            <a:cxnSpLocks/>
          </p:cNvCxnSpPr>
          <p:nvPr/>
        </p:nvCxnSpPr>
        <p:spPr>
          <a:xfrm flipH="1">
            <a:off x="6464969" y="4671763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0A1240B-D664-46D1-A193-B7BFC0A336ED}"/>
              </a:ext>
            </a:extLst>
          </p:cNvPr>
          <p:cNvCxnSpPr>
            <a:cxnSpLocks/>
          </p:cNvCxnSpPr>
          <p:nvPr/>
        </p:nvCxnSpPr>
        <p:spPr>
          <a:xfrm flipH="1">
            <a:off x="6464969" y="3879365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30BF65-83F5-446E-8B9C-842CE2A5533A}"/>
              </a:ext>
            </a:extLst>
          </p:cNvPr>
          <p:cNvSpPr txBox="1"/>
          <p:nvPr/>
        </p:nvSpPr>
        <p:spPr>
          <a:xfrm>
            <a:off x="1207169" y="6227333"/>
            <a:ext cx="525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</a:rPr>
              <a:t>Smer puščice ponazarja smer toka informacij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5E58390-5022-49F8-B02E-6AC56CEABD54}"/>
              </a:ext>
            </a:extLst>
          </p:cNvPr>
          <p:cNvSpPr/>
          <p:nvPr/>
        </p:nvSpPr>
        <p:spPr>
          <a:xfrm>
            <a:off x="4058653" y="4299284"/>
            <a:ext cx="2630891" cy="79093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745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5885DB-E3C0-4A78-8FE9-5ACFC3350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924" y="1482719"/>
            <a:ext cx="3397648" cy="3307645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57F3280E-D9E0-4784-A7A5-C31E573E2E3A}"/>
              </a:ext>
            </a:extLst>
          </p:cNvPr>
          <p:cNvSpPr/>
          <p:nvPr/>
        </p:nvSpPr>
        <p:spPr>
          <a:xfrm>
            <a:off x="7024789" y="2743200"/>
            <a:ext cx="3238499" cy="999944"/>
          </a:xfrm>
          <a:prstGeom prst="wedgeRectCallout">
            <a:avLst>
              <a:gd name="adj1" fmla="val -183174"/>
              <a:gd name="adj2" fmla="val 81004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Ustvarjanje novega procesnega toka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0118D8-F983-4AC3-9751-80DF1801F0C9}"/>
              </a:ext>
            </a:extLst>
          </p:cNvPr>
          <p:cNvSpPr txBox="1">
            <a:spLocks/>
          </p:cNvSpPr>
          <p:nvPr/>
        </p:nvSpPr>
        <p:spPr>
          <a:xfrm>
            <a:off x="838200" y="136526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/>
              <a:t>Tokovi: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tokov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273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D3C7060-D832-435E-9004-D944281E1B12}"/>
              </a:ext>
            </a:extLst>
          </p:cNvPr>
          <p:cNvSpPr txBox="1">
            <a:spLocks/>
          </p:cNvSpPr>
          <p:nvPr/>
        </p:nvSpPr>
        <p:spPr>
          <a:xfrm>
            <a:off x="838200" y="136526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/>
              <a:t>Tokovi: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tokov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3603AE-3A9B-455C-9588-0BE013B96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906944"/>
            <a:ext cx="11072884" cy="5686514"/>
          </a:xfrm>
          <a:prstGeom prst="rect">
            <a:avLst/>
          </a:prstGeom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BC87B0A8-8FC9-4E2D-99A3-57B96CF8AD51}"/>
              </a:ext>
            </a:extLst>
          </p:cNvPr>
          <p:cNvSpPr/>
          <p:nvPr/>
        </p:nvSpPr>
        <p:spPr>
          <a:xfrm>
            <a:off x="8672585" y="2429056"/>
            <a:ext cx="3238499" cy="999944"/>
          </a:xfrm>
          <a:prstGeom prst="wedgeRectCallout">
            <a:avLst>
              <a:gd name="adj1" fmla="val -161150"/>
              <a:gd name="adj2" fmla="val -50677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Opis in informacije o procesnem toku</a:t>
            </a:r>
          </a:p>
        </p:txBody>
      </p:sp>
    </p:spTree>
    <p:extLst>
      <p:ext uri="{BB962C8B-B14F-4D97-AF65-F5344CB8AC3E}">
        <p14:creationId xmlns:p14="http://schemas.microsoft.com/office/powerpoint/2010/main" val="4102329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FDFB81-DACD-4EB9-A72F-E6C313857666}"/>
              </a:ext>
            </a:extLst>
          </p:cNvPr>
          <p:cNvSpPr/>
          <p:nvPr/>
        </p:nvSpPr>
        <p:spPr>
          <a:xfrm>
            <a:off x="0" y="-17420"/>
            <a:ext cx="12192000" cy="1348916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C91283-D632-4B03-B875-A79C3428B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</a:br>
            <a: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  <a:t>	Študija primera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51015-86FA-40FF-864E-5E3E96C8D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810" y="1634485"/>
            <a:ext cx="10415994" cy="10120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sl-SI" dirty="0"/>
              <a:t>Primerjalna analiza </a:t>
            </a:r>
            <a:r>
              <a:rPr lang="sv-SE" dirty="0"/>
              <a:t>življenjskega cikl</a:t>
            </a:r>
            <a:r>
              <a:rPr lang="sl-SI" dirty="0"/>
              <a:t>a proizvodnje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METANOLA</a:t>
            </a:r>
            <a:r>
              <a:rPr lang="sl-SI" dirty="0"/>
              <a:t> dveh sinteznih poti:</a:t>
            </a:r>
            <a:endParaRPr lang="sl-SI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2F5D45-643E-42B7-9970-29BB1C88CDC0}"/>
              </a:ext>
            </a:extLst>
          </p:cNvPr>
          <p:cNvSpPr/>
          <p:nvPr/>
        </p:nvSpPr>
        <p:spPr>
          <a:xfrm>
            <a:off x="962527" y="2892260"/>
            <a:ext cx="3057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Metanol iz </a:t>
            </a:r>
            <a:r>
              <a:rPr lang="sl-SI" b="1" dirty="0">
                <a:solidFill>
                  <a:schemeClr val="accent6">
                    <a:lumMod val="50000"/>
                  </a:schemeClr>
                </a:solidFill>
              </a:rPr>
              <a:t>zemeljskega plina</a:t>
            </a:r>
            <a:endParaRPr lang="sl-SI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1ABC8D-922A-4B64-A63B-A0CF08B22931}"/>
              </a:ext>
            </a:extLst>
          </p:cNvPr>
          <p:cNvSpPr/>
          <p:nvPr/>
        </p:nvSpPr>
        <p:spPr>
          <a:xfrm>
            <a:off x="6475622" y="2892260"/>
            <a:ext cx="3140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100000"/>
              </a:lnSpc>
              <a:spcBef>
                <a:spcPts val="2400"/>
              </a:spcBef>
            </a:pPr>
            <a:r>
              <a:rPr lang="sl-SI" dirty="0"/>
              <a:t>Metanol iz </a:t>
            </a:r>
            <a:r>
              <a:rPr lang="sl-SI" b="1" dirty="0">
                <a:solidFill>
                  <a:schemeClr val="accent6">
                    <a:lumMod val="50000"/>
                  </a:schemeClr>
                </a:solidFill>
              </a:rPr>
              <a:t>lesne biomase</a:t>
            </a:r>
          </a:p>
        </p:txBody>
      </p:sp>
    </p:spTree>
    <p:extLst>
      <p:ext uri="{BB962C8B-B14F-4D97-AF65-F5344CB8AC3E}">
        <p14:creationId xmlns:p14="http://schemas.microsoft.com/office/powerpoint/2010/main" val="3904878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535D5F-9108-4D00-B2A7-98AD99352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059" y="263256"/>
            <a:ext cx="6144040" cy="61558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065" y="2749628"/>
            <a:ext cx="4747871" cy="1358744"/>
          </a:xfrm>
          <a:prstGeom prst="roundRect">
            <a:avLst/>
          </a:prstGeom>
          <a:solidFill>
            <a:srgbClr val="7EB34D"/>
          </a:solidFill>
        </p:spPr>
        <p:txBody>
          <a:bodyPr/>
          <a:lstStyle/>
          <a:p>
            <a:pPr algn="ctr"/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Ustvarjanje procesov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6F9101-58B2-4105-BAF4-054B66529B6C}"/>
              </a:ext>
            </a:extLst>
          </p:cNvPr>
          <p:cNvSpPr/>
          <p:nvPr/>
        </p:nvSpPr>
        <p:spPr>
          <a:xfrm>
            <a:off x="5873206" y="2139600"/>
            <a:ext cx="1153954" cy="263258"/>
          </a:xfrm>
          <a:prstGeom prst="rect">
            <a:avLst/>
          </a:prstGeom>
          <a:noFill/>
          <a:ln w="5715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F82B62-14B2-4BA8-8575-8B720BD846D4}"/>
              </a:ext>
            </a:extLst>
          </p:cNvPr>
          <p:cNvSpPr/>
          <p:nvPr/>
        </p:nvSpPr>
        <p:spPr>
          <a:xfrm>
            <a:off x="1169034" y="4615934"/>
            <a:ext cx="353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>
                <a:solidFill>
                  <a:schemeClr val="accent6">
                    <a:lumMod val="75000"/>
                  </a:schemeClr>
                </a:solidFill>
                <a:latin typeface="Source Sans Pro Light" panose="020B0403030403020204" pitchFamily="34" charset="-18"/>
              </a:rPr>
              <a:t>MODELIRANJE PROCESOV ZA SISTEM PROIZVODNJE METANOLA</a:t>
            </a:r>
          </a:p>
        </p:txBody>
      </p:sp>
    </p:spTree>
    <p:extLst>
      <p:ext uri="{BB962C8B-B14F-4D97-AF65-F5344CB8AC3E}">
        <p14:creationId xmlns:p14="http://schemas.microsoft.com/office/powerpoint/2010/main" val="928498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587E9-4FA1-42F8-9DDC-C34E7391DB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	</a:t>
            </a:r>
            <a:br>
              <a:rPr lang="sl-SI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		Struktura modeliranja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B87A39-ABD4-4710-BB1B-8C1ADEF316AF}"/>
              </a:ext>
            </a:extLst>
          </p:cNvPr>
          <p:cNvSpPr/>
          <p:nvPr/>
        </p:nvSpPr>
        <p:spPr>
          <a:xfrm>
            <a:off x="4251158" y="2059102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Projekt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323012-7299-4065-BC7B-5BD18C68FCC0}"/>
              </a:ext>
            </a:extLst>
          </p:cNvPr>
          <p:cNvSpPr/>
          <p:nvPr/>
        </p:nvSpPr>
        <p:spPr>
          <a:xfrm>
            <a:off x="4251158" y="2851500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Sistem proizvoda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48C4C-2C53-432C-947B-12296773ABDA}"/>
              </a:ext>
            </a:extLst>
          </p:cNvPr>
          <p:cNvSpPr/>
          <p:nvPr/>
        </p:nvSpPr>
        <p:spPr>
          <a:xfrm>
            <a:off x="4251158" y="3643898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Procesi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1D2830-69DD-4F86-BE81-80A1FFFC24B6}"/>
              </a:ext>
            </a:extLst>
          </p:cNvPr>
          <p:cNvSpPr/>
          <p:nvPr/>
        </p:nvSpPr>
        <p:spPr>
          <a:xfrm>
            <a:off x="4251158" y="4436296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Procesni tokovi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676FEC-3986-405B-A663-4C7251531B4B}"/>
              </a:ext>
            </a:extLst>
          </p:cNvPr>
          <p:cNvSpPr/>
          <p:nvPr/>
        </p:nvSpPr>
        <p:spPr>
          <a:xfrm>
            <a:off x="1403684" y="4436296"/>
            <a:ext cx="2213811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LCIA Metoda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1969CB-D31A-42A4-B6F3-BB54B6702408}"/>
              </a:ext>
            </a:extLst>
          </p:cNvPr>
          <p:cNvSpPr/>
          <p:nvPr/>
        </p:nvSpPr>
        <p:spPr>
          <a:xfrm>
            <a:off x="7098632" y="4436296"/>
            <a:ext cx="2213811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Lastnosti toka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D1C30B-BA5D-4E20-A255-45899889785E}"/>
              </a:ext>
            </a:extLst>
          </p:cNvPr>
          <p:cNvSpPr/>
          <p:nvPr/>
        </p:nvSpPr>
        <p:spPr>
          <a:xfrm>
            <a:off x="7098631" y="3664467"/>
            <a:ext cx="2831429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Podatki za procese in vire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9A264EC-1CC5-4F59-9B79-1D63BB76598E}"/>
              </a:ext>
            </a:extLst>
          </p:cNvPr>
          <p:cNvCxnSpPr>
            <a:cxnSpLocks/>
            <a:stCxn id="7" idx="0"/>
            <a:endCxn id="6" idx="2"/>
          </p:cNvCxnSpPr>
          <p:nvPr/>
        </p:nvCxnSpPr>
        <p:spPr>
          <a:xfrm flipV="1">
            <a:off x="5358064" y="2530036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DDFE50E-4842-49E1-A515-06DD19A010DA}"/>
              </a:ext>
            </a:extLst>
          </p:cNvPr>
          <p:cNvCxnSpPr>
            <a:cxnSpLocks/>
            <a:stCxn id="8" idx="0"/>
            <a:endCxn id="7" idx="2"/>
          </p:cNvCxnSpPr>
          <p:nvPr/>
        </p:nvCxnSpPr>
        <p:spPr>
          <a:xfrm flipV="1">
            <a:off x="5358064" y="3322434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AB1A590-D197-4E95-89ED-3E315B6E8AEF}"/>
              </a:ext>
            </a:extLst>
          </p:cNvPr>
          <p:cNvCxnSpPr>
            <a:cxnSpLocks/>
            <a:stCxn id="9" idx="0"/>
            <a:endCxn id="8" idx="2"/>
          </p:cNvCxnSpPr>
          <p:nvPr/>
        </p:nvCxnSpPr>
        <p:spPr>
          <a:xfrm flipV="1">
            <a:off x="5358064" y="4114832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7B82A04-B87B-4FC0-8C06-CB1F5A519252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3617496" y="4671763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480630B-9CEF-4FDE-99B1-73ED937DA6F3}"/>
              </a:ext>
            </a:extLst>
          </p:cNvPr>
          <p:cNvCxnSpPr>
            <a:cxnSpLocks/>
          </p:cNvCxnSpPr>
          <p:nvPr/>
        </p:nvCxnSpPr>
        <p:spPr>
          <a:xfrm flipH="1">
            <a:off x="6464969" y="4671763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0A1240B-D664-46D1-A193-B7BFC0A336ED}"/>
              </a:ext>
            </a:extLst>
          </p:cNvPr>
          <p:cNvCxnSpPr>
            <a:cxnSpLocks/>
          </p:cNvCxnSpPr>
          <p:nvPr/>
        </p:nvCxnSpPr>
        <p:spPr>
          <a:xfrm flipH="1">
            <a:off x="6464969" y="3879365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35E58390-5022-49F8-B02E-6AC56CEABD54}"/>
              </a:ext>
            </a:extLst>
          </p:cNvPr>
          <p:cNvSpPr/>
          <p:nvPr/>
        </p:nvSpPr>
        <p:spPr>
          <a:xfrm>
            <a:off x="4042618" y="3513012"/>
            <a:ext cx="2630891" cy="79093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D3A187-7DAB-4033-AB00-61811D15E621}"/>
              </a:ext>
            </a:extLst>
          </p:cNvPr>
          <p:cNvSpPr txBox="1"/>
          <p:nvPr/>
        </p:nvSpPr>
        <p:spPr>
          <a:xfrm>
            <a:off x="1305427" y="5530350"/>
            <a:ext cx="525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</a:rPr>
              <a:t>Smer puščice ponazarja smer toka informacij</a:t>
            </a:r>
          </a:p>
        </p:txBody>
      </p:sp>
    </p:spTree>
    <p:extLst>
      <p:ext uri="{BB962C8B-B14F-4D97-AF65-F5344CB8AC3E}">
        <p14:creationId xmlns:p14="http://schemas.microsoft.com/office/powerpoint/2010/main" val="97934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5036AF-AD00-476F-A725-BEA9004D5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71008"/>
            <a:ext cx="5257800" cy="5705273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57F3280E-D9E0-4784-A7A5-C31E573E2E3A}"/>
              </a:ext>
            </a:extLst>
          </p:cNvPr>
          <p:cNvSpPr/>
          <p:nvPr/>
        </p:nvSpPr>
        <p:spPr>
          <a:xfrm>
            <a:off x="7024789" y="2743200"/>
            <a:ext cx="3238499" cy="999944"/>
          </a:xfrm>
          <a:prstGeom prst="wedgeRectCallout">
            <a:avLst>
              <a:gd name="adj1" fmla="val -119354"/>
              <a:gd name="adj2" fmla="val 22971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Ustvarjanje novega procesa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C1AA145-6F3B-40E5-BEB4-2B26F67AE042}"/>
              </a:ext>
            </a:extLst>
          </p:cNvPr>
          <p:cNvSpPr txBox="1">
            <a:spLocks/>
          </p:cNvSpPr>
          <p:nvPr/>
        </p:nvSpPr>
        <p:spPr>
          <a:xfrm>
            <a:off x="838200" y="136525"/>
            <a:ext cx="8626643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/>
              <a:t>Procesi: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novega procesa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026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C02E06-42E2-4A7F-88BA-8BA46125172E}"/>
              </a:ext>
            </a:extLst>
          </p:cNvPr>
          <p:cNvSpPr/>
          <p:nvPr/>
        </p:nvSpPr>
        <p:spPr>
          <a:xfrm>
            <a:off x="0" y="0"/>
            <a:ext cx="12192000" cy="1093926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EB70A0-7636-4C8E-A3C2-712E8A4B23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50813"/>
            <a:ext cx="10515600" cy="792162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  <a:t>Podatki za inventarizacijo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B52AF-A486-4033-BF02-9093EE1879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89125"/>
            <a:ext cx="5257800" cy="26289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sl-SI" sz="3600" b="1" dirty="0">
                <a:solidFill>
                  <a:schemeClr val="accent6">
                    <a:lumMod val="75000"/>
                  </a:schemeClr>
                </a:solidFill>
              </a:rPr>
              <a:t>Inventarizacija =</a:t>
            </a:r>
            <a:r>
              <a:rPr lang="sl-SI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sl-SI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popis življenjskega cikla tj. količinsko porabo virov (energije in materialov) in </a:t>
            </a:r>
            <a:r>
              <a:rPr lang="sl-SI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okoljskih</a:t>
            </a:r>
            <a:r>
              <a:rPr lang="sl-SI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emisij, povezani s specifičnim življenjskim ciklom proizvoda.</a:t>
            </a: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E4620FAC-BF6E-4826-9D7C-860A683C8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4966" y="1644792"/>
            <a:ext cx="3957480" cy="36676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E3248C-1DAE-4F6F-801C-0B97B66B3080}"/>
              </a:ext>
            </a:extLst>
          </p:cNvPr>
          <p:cNvSpPr txBox="1"/>
          <p:nvPr/>
        </p:nvSpPr>
        <p:spPr>
          <a:xfrm>
            <a:off x="9383381" y="5312394"/>
            <a:ext cx="27080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ISO 14040:2006</a:t>
            </a:r>
          </a:p>
        </p:txBody>
      </p:sp>
    </p:spTree>
    <p:extLst>
      <p:ext uri="{BB962C8B-B14F-4D97-AF65-F5344CB8AC3E}">
        <p14:creationId xmlns:p14="http://schemas.microsoft.com/office/powerpoint/2010/main" val="713374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B0093-A5B0-47B4-9951-0522E4413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7420"/>
            <a:ext cx="10515600" cy="474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dirty="0">
                <a:solidFill>
                  <a:schemeClr val="bg1">
                    <a:lumMod val="50000"/>
                  </a:schemeClr>
                </a:solidFill>
              </a:rPr>
              <a:t>Ustvarjanje procesov glede na vtoke v skladu s tabelo: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949DF30-0863-4FA1-8B6E-716C83FD6333}"/>
              </a:ext>
            </a:extLst>
          </p:cNvPr>
          <p:cNvSpPr txBox="1">
            <a:spLocks/>
          </p:cNvSpPr>
          <p:nvPr/>
        </p:nvSpPr>
        <p:spPr>
          <a:xfrm>
            <a:off x="838199" y="204878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/>
              <a:t>Procesi: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procesov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A45A040-729B-4EE3-869A-06C2AFF91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683187"/>
              </p:ext>
            </p:extLst>
          </p:nvPr>
        </p:nvGraphicFramePr>
        <p:xfrm>
          <a:off x="870284" y="2142166"/>
          <a:ext cx="11111081" cy="4271887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4509113">
                  <a:extLst>
                    <a:ext uri="{9D8B030D-6E8A-4147-A177-3AD203B41FA5}">
                      <a16:colId xmlns:a16="http://schemas.microsoft.com/office/drawing/2014/main" val="2685963902"/>
                    </a:ext>
                  </a:extLst>
                </a:gridCol>
                <a:gridCol w="1024128">
                  <a:extLst>
                    <a:ext uri="{9D8B030D-6E8A-4147-A177-3AD203B41FA5}">
                      <a16:colId xmlns:a16="http://schemas.microsoft.com/office/drawing/2014/main" val="3445051897"/>
                    </a:ext>
                  </a:extLst>
                </a:gridCol>
                <a:gridCol w="656974">
                  <a:extLst>
                    <a:ext uri="{9D8B030D-6E8A-4147-A177-3AD203B41FA5}">
                      <a16:colId xmlns:a16="http://schemas.microsoft.com/office/drawing/2014/main" val="3906620619"/>
                    </a:ext>
                  </a:extLst>
                </a:gridCol>
                <a:gridCol w="4920866">
                  <a:extLst>
                    <a:ext uri="{9D8B030D-6E8A-4147-A177-3AD203B41FA5}">
                      <a16:colId xmlns:a16="http://schemas.microsoft.com/office/drawing/2014/main" val="2358905373"/>
                    </a:ext>
                  </a:extLst>
                </a:gridCol>
              </a:tblGrid>
              <a:tr h="28545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Procesni tok</a:t>
                      </a:r>
                      <a:endParaRPr lang="sl-SI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Količina</a:t>
                      </a:r>
                      <a:endParaRPr lang="sl-SI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Enota</a:t>
                      </a:r>
                      <a:endParaRPr lang="sl-SI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Provider</a:t>
                      </a:r>
                      <a:r>
                        <a:rPr lang="sl-SI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(ponudnik)</a:t>
                      </a:r>
                      <a:endParaRPr lang="sl-SI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341588"/>
                  </a:ext>
                </a:extLst>
              </a:tr>
              <a:tr h="568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heat, district or industrial, natural gas | market group for heat, district or industrial, natural gas - GLO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6.930000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MJ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market group for heat, district or industrial, natural gas | heat, district or industrial, natural gas | APOS, U - GLO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extLst>
                  <a:ext uri="{0D108BD9-81ED-4DB2-BD59-A6C34878D82A}">
                    <a16:rowId xmlns:a16="http://schemas.microsoft.com/office/drawing/2014/main" val="2336726757"/>
                  </a:ext>
                </a:extLst>
              </a:tr>
              <a:tr h="568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water, </a:t>
                      </a:r>
                      <a:r>
                        <a:rPr lang="en-US" sz="1400" u="none" strike="noStrike" dirty="0" err="1">
                          <a:effectLst/>
                        </a:rPr>
                        <a:t>deionised</a:t>
                      </a:r>
                      <a:r>
                        <a:rPr lang="en-US" sz="1400" u="none" strike="noStrike" dirty="0">
                          <a:effectLst/>
                        </a:rPr>
                        <a:t>, from tap water, at user | market for water, </a:t>
                      </a:r>
                      <a:r>
                        <a:rPr lang="en-US" sz="1400" u="none" strike="noStrike" dirty="0" err="1">
                          <a:effectLst/>
                        </a:rPr>
                        <a:t>deionised</a:t>
                      </a:r>
                      <a:r>
                        <a:rPr lang="en-US" sz="1400" u="none" strike="noStrike" dirty="0">
                          <a:effectLst/>
                        </a:rPr>
                        <a:t>, from tap water, at user - GLO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0.850000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kg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water</a:t>
                      </a:r>
                      <a:r>
                        <a:rPr lang="sl-SI" sz="1400" u="none" strike="noStrike" dirty="0">
                          <a:effectLst/>
                        </a:rPr>
                        <a:t>, </a:t>
                      </a:r>
                      <a:r>
                        <a:rPr lang="sl-SI" sz="1400" u="none" strike="noStrike" dirty="0" err="1">
                          <a:effectLst/>
                        </a:rPr>
                        <a:t>deionised</a:t>
                      </a:r>
                      <a:r>
                        <a:rPr lang="sl-SI" sz="1400" u="none" strike="noStrike" dirty="0">
                          <a:effectLst/>
                        </a:rPr>
                        <a:t>, </a:t>
                      </a:r>
                      <a:r>
                        <a:rPr lang="sl-SI" sz="1400" u="none" strike="noStrike" dirty="0" err="1">
                          <a:effectLst/>
                        </a:rPr>
                        <a:t>from</a:t>
                      </a:r>
                      <a:r>
                        <a:rPr lang="sl-SI" sz="1400" u="none" strike="noStrike" dirty="0">
                          <a:effectLst/>
                        </a:rPr>
                        <a:t> tap </a:t>
                      </a:r>
                      <a:r>
                        <a:rPr lang="sl-SI" sz="1400" u="none" strike="noStrike" dirty="0" err="1">
                          <a:effectLst/>
                        </a:rPr>
                        <a:t>water</a:t>
                      </a:r>
                      <a:r>
                        <a:rPr lang="sl-SI" sz="1400" u="none" strike="noStrike" dirty="0">
                          <a:effectLst/>
                        </a:rPr>
                        <a:t>, at </a:t>
                      </a:r>
                      <a:r>
                        <a:rPr lang="sl-SI" sz="1400" u="none" strike="noStrike" dirty="0" err="1">
                          <a:effectLst/>
                        </a:rPr>
                        <a:t>user</a:t>
                      </a:r>
                      <a:r>
                        <a:rPr lang="sl-SI" sz="1400" u="none" strike="noStrike" dirty="0">
                          <a:effectLst/>
                        </a:rPr>
                        <a:t> | </a:t>
                      </a:r>
                      <a:r>
                        <a:rPr lang="sl-SI" sz="1400" u="none" strike="noStrike" dirty="0" err="1">
                          <a:effectLst/>
                        </a:rPr>
                        <a:t>water</a:t>
                      </a:r>
                      <a:r>
                        <a:rPr lang="sl-SI" sz="1400" u="none" strike="noStrike" dirty="0">
                          <a:effectLst/>
                        </a:rPr>
                        <a:t>, </a:t>
                      </a:r>
                      <a:r>
                        <a:rPr lang="sl-SI" sz="1400" u="none" strike="noStrike" dirty="0" err="1">
                          <a:effectLst/>
                        </a:rPr>
                        <a:t>deionised</a:t>
                      </a:r>
                      <a:r>
                        <a:rPr lang="sl-SI" sz="1400" u="none" strike="noStrike" dirty="0">
                          <a:effectLst/>
                        </a:rPr>
                        <a:t>, </a:t>
                      </a:r>
                      <a:r>
                        <a:rPr lang="sl-SI" sz="1400" u="none" strike="noStrike" dirty="0" err="1">
                          <a:effectLst/>
                        </a:rPr>
                        <a:t>from</a:t>
                      </a:r>
                      <a:r>
                        <a:rPr lang="sl-SI" sz="1400" u="none" strike="noStrike" dirty="0">
                          <a:effectLst/>
                        </a:rPr>
                        <a:t> tap </a:t>
                      </a:r>
                      <a:r>
                        <a:rPr lang="sl-SI" sz="1400" u="none" strike="noStrike" dirty="0" err="1">
                          <a:effectLst/>
                        </a:rPr>
                        <a:t>water</a:t>
                      </a:r>
                      <a:r>
                        <a:rPr lang="sl-SI" sz="1400" u="none" strike="noStrike" dirty="0">
                          <a:effectLst/>
                        </a:rPr>
                        <a:t>, at </a:t>
                      </a:r>
                      <a:r>
                        <a:rPr lang="sl-SI" sz="1400" u="none" strike="noStrike" dirty="0" err="1">
                          <a:effectLst/>
                        </a:rPr>
                        <a:t>user</a:t>
                      </a:r>
                      <a:r>
                        <a:rPr lang="sl-SI" sz="1400" u="none" strike="noStrike" dirty="0">
                          <a:effectLst/>
                        </a:rPr>
                        <a:t> | APOS, U -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extLst>
                  <a:ext uri="{0D108BD9-81ED-4DB2-BD59-A6C34878D82A}">
                    <a16:rowId xmlns:a16="http://schemas.microsoft.com/office/drawing/2014/main" val="3136315932"/>
                  </a:ext>
                </a:extLst>
              </a:tr>
              <a:tr h="568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natural gas, high pressure | market group for natural gas, high pressure - GLO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0.651795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m3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market group for natural gas, high pressure | natural gas, high pressure | APOS, U - GLO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extLst>
                  <a:ext uri="{0D108BD9-81ED-4DB2-BD59-A6C34878D82A}">
                    <a16:rowId xmlns:a16="http://schemas.microsoft.com/office/drawing/2014/main" val="387738374"/>
                  </a:ext>
                </a:extLst>
              </a:tr>
              <a:tr h="568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electricity, medium voltage | market group for electricity, medium voltage – GLO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0.074000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kWh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market </a:t>
                      </a:r>
                      <a:r>
                        <a:rPr lang="sl-SI" sz="1400" u="none" strike="noStrike" dirty="0" err="1">
                          <a:effectLst/>
                        </a:rPr>
                        <a:t>group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electricity</a:t>
                      </a:r>
                      <a:r>
                        <a:rPr lang="sl-SI" sz="1400" u="none" strike="noStrike" dirty="0">
                          <a:effectLst/>
                        </a:rPr>
                        <a:t>, </a:t>
                      </a:r>
                      <a:r>
                        <a:rPr lang="sl-SI" sz="1400" u="none" strike="noStrike" dirty="0" err="1">
                          <a:effectLst/>
                        </a:rPr>
                        <a:t>medium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voltage</a:t>
                      </a:r>
                      <a:r>
                        <a:rPr lang="sl-SI" sz="1400" u="none" strike="noStrike" dirty="0">
                          <a:effectLst/>
                        </a:rPr>
                        <a:t> | </a:t>
                      </a:r>
                      <a:r>
                        <a:rPr lang="sl-SI" sz="1400" u="none" strike="noStrike" dirty="0" err="1">
                          <a:effectLst/>
                        </a:rPr>
                        <a:t>electricity</a:t>
                      </a:r>
                      <a:r>
                        <a:rPr lang="sl-SI" sz="1400" u="none" strike="noStrike" dirty="0">
                          <a:effectLst/>
                        </a:rPr>
                        <a:t>, </a:t>
                      </a:r>
                      <a:r>
                        <a:rPr lang="sl-SI" sz="1400" u="none" strike="noStrike" dirty="0" err="1">
                          <a:effectLst/>
                        </a:rPr>
                        <a:t>medium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voltage</a:t>
                      </a:r>
                      <a:r>
                        <a:rPr lang="sl-SI" sz="1400" u="none" strike="noStrike" dirty="0">
                          <a:effectLst/>
                        </a:rPr>
                        <a:t> | APOS, U -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extLst>
                  <a:ext uri="{0D108BD9-81ED-4DB2-BD59-A6C34878D82A}">
                    <a16:rowId xmlns:a16="http://schemas.microsoft.com/office/drawing/2014/main" val="3947125600"/>
                  </a:ext>
                </a:extLst>
              </a:tr>
              <a:tr h="28545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Water, cooling, unspecified natural origin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0.008160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m3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extLst>
                  <a:ext uri="{0D108BD9-81ED-4DB2-BD59-A6C34878D82A}">
                    <a16:rowId xmlns:a16="http://schemas.microsoft.com/office/drawing/2014/main" val="2697022910"/>
                  </a:ext>
                </a:extLst>
              </a:tr>
              <a:tr h="28545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/>
                        <a:t>Aluminijev oksid</a:t>
                      </a:r>
                      <a:r>
                        <a:rPr lang="sl-SI" sz="1400" u="none" strike="noStrike" dirty="0">
                          <a:effectLst/>
                        </a:rPr>
                        <a:t> | 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aluminium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oxide</a:t>
                      </a:r>
                      <a:r>
                        <a:rPr lang="sl-SI" sz="1400" u="none" strike="noStrike" dirty="0">
                          <a:effectLst/>
                        </a:rPr>
                        <a:t> –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0.000240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kg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aluminium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oxide</a:t>
                      </a:r>
                      <a:r>
                        <a:rPr lang="sl-SI" sz="1400" u="none" strike="noStrike" dirty="0">
                          <a:effectLst/>
                        </a:rPr>
                        <a:t> | </a:t>
                      </a:r>
                      <a:r>
                        <a:rPr lang="sl-SI" sz="1400" u="none" strike="noStrike" dirty="0" err="1">
                          <a:effectLst/>
                        </a:rPr>
                        <a:t>aluminium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oxide</a:t>
                      </a:r>
                      <a:r>
                        <a:rPr lang="sl-SI" sz="1400" u="none" strike="noStrike" dirty="0">
                          <a:effectLst/>
                        </a:rPr>
                        <a:t> | APOS, U -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extLst>
                  <a:ext uri="{0D108BD9-81ED-4DB2-BD59-A6C34878D82A}">
                    <a16:rowId xmlns:a16="http://schemas.microsoft.com/office/drawing/2014/main" val="1483705585"/>
                  </a:ext>
                </a:extLst>
              </a:tr>
              <a:tr h="28545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/>
                        <a:t>Bakrov oksid</a:t>
                      </a:r>
                      <a:r>
                        <a:rPr lang="sl-SI" sz="1400" u="none" strike="noStrike" dirty="0">
                          <a:effectLst/>
                        </a:rPr>
                        <a:t> | 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copper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oxide</a:t>
                      </a:r>
                      <a:r>
                        <a:rPr lang="sl-SI" sz="1400" u="none" strike="noStrike" dirty="0">
                          <a:effectLst/>
                        </a:rPr>
                        <a:t> –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0.000090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kg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copper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oxide</a:t>
                      </a:r>
                      <a:r>
                        <a:rPr lang="sl-SI" sz="1400" u="none" strike="noStrike" dirty="0">
                          <a:effectLst/>
                        </a:rPr>
                        <a:t> | </a:t>
                      </a:r>
                      <a:r>
                        <a:rPr lang="sl-SI" sz="1400" u="none" strike="noStrike" dirty="0" err="1">
                          <a:effectLst/>
                        </a:rPr>
                        <a:t>copper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oxide</a:t>
                      </a:r>
                      <a:r>
                        <a:rPr lang="sl-SI" sz="1400" u="none" strike="noStrike" dirty="0">
                          <a:effectLst/>
                        </a:rPr>
                        <a:t> | APOS, U -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extLst>
                  <a:ext uri="{0D108BD9-81ED-4DB2-BD59-A6C34878D82A}">
                    <a16:rowId xmlns:a16="http://schemas.microsoft.com/office/drawing/2014/main" val="2821017404"/>
                  </a:ext>
                </a:extLst>
              </a:tr>
              <a:tr h="28545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dirty="0"/>
                        <a:t>cink</a:t>
                      </a:r>
                      <a:r>
                        <a:rPr lang="sl-SI" sz="1400" u="none" strike="noStrike" dirty="0">
                          <a:effectLst/>
                        </a:rPr>
                        <a:t> | 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zinc</a:t>
                      </a:r>
                      <a:r>
                        <a:rPr lang="sl-SI" sz="1400" u="none" strike="noStrike" dirty="0">
                          <a:effectLst/>
                        </a:rPr>
                        <a:t> –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0.000030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kg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 dirty="0">
                          <a:effectLst/>
                        </a:rPr>
                        <a:t>market for zinc | zinc | APOS, U - GLO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extLst>
                  <a:ext uri="{0D108BD9-81ED-4DB2-BD59-A6C34878D82A}">
                    <a16:rowId xmlns:a16="http://schemas.microsoft.com/office/drawing/2014/main" val="440643780"/>
                  </a:ext>
                </a:extLst>
              </a:tr>
              <a:tr h="28545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dirty="0"/>
                        <a:t>nikelj</a:t>
                      </a:r>
                      <a:r>
                        <a:rPr lang="sl-SI" sz="1400" u="none" strike="noStrike" dirty="0">
                          <a:effectLst/>
                        </a:rPr>
                        <a:t>, 99.5% | 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nickel</a:t>
                      </a:r>
                      <a:r>
                        <a:rPr lang="sl-SI" sz="1400" u="none" strike="noStrike" dirty="0">
                          <a:effectLst/>
                        </a:rPr>
                        <a:t>, 99.5% -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0.000020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kg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nickel</a:t>
                      </a:r>
                      <a:r>
                        <a:rPr lang="sl-SI" sz="1400" u="none" strike="noStrike" dirty="0">
                          <a:effectLst/>
                        </a:rPr>
                        <a:t>, 99.5% | </a:t>
                      </a:r>
                      <a:r>
                        <a:rPr lang="sl-SI" sz="1400" u="none" strike="noStrike" dirty="0" err="1">
                          <a:effectLst/>
                        </a:rPr>
                        <a:t>nickel</a:t>
                      </a:r>
                      <a:r>
                        <a:rPr lang="sl-SI" sz="1400" u="none" strike="noStrike" dirty="0">
                          <a:effectLst/>
                        </a:rPr>
                        <a:t>, 99.5% | APOS, U -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extLst>
                  <a:ext uri="{0D108BD9-81ED-4DB2-BD59-A6C34878D82A}">
                    <a16:rowId xmlns:a16="http://schemas.microsoft.com/office/drawing/2014/main" val="3125946395"/>
                  </a:ext>
                </a:extLst>
              </a:tr>
              <a:tr h="28545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dirty="0"/>
                        <a:t>molibden</a:t>
                      </a:r>
                      <a:r>
                        <a:rPr lang="sl-SI" sz="1400" u="none" strike="noStrike" dirty="0">
                          <a:effectLst/>
                        </a:rPr>
                        <a:t> | 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molybdenum</a:t>
                      </a:r>
                      <a:r>
                        <a:rPr lang="sl-SI" sz="1400" u="none" strike="noStrike" dirty="0">
                          <a:effectLst/>
                        </a:rPr>
                        <a:t> -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0.000010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kg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molybdenum</a:t>
                      </a:r>
                      <a:r>
                        <a:rPr lang="sl-SI" sz="1400" u="none" strike="noStrike" dirty="0">
                          <a:effectLst/>
                        </a:rPr>
                        <a:t> | </a:t>
                      </a:r>
                      <a:r>
                        <a:rPr lang="sl-SI" sz="1400" u="none" strike="noStrike" dirty="0" err="1">
                          <a:effectLst/>
                        </a:rPr>
                        <a:t>molybdenum</a:t>
                      </a:r>
                      <a:r>
                        <a:rPr lang="sl-SI" sz="1400" u="none" strike="noStrike" dirty="0">
                          <a:effectLst/>
                        </a:rPr>
                        <a:t> | APOS, U -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extLst>
                  <a:ext uri="{0D108BD9-81ED-4DB2-BD59-A6C34878D82A}">
                    <a16:rowId xmlns:a16="http://schemas.microsoft.com/office/drawing/2014/main" val="372287605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C08EF13-8E4A-4C66-B841-7D9056D21206}"/>
              </a:ext>
            </a:extLst>
          </p:cNvPr>
          <p:cNvSpPr/>
          <p:nvPr/>
        </p:nvSpPr>
        <p:spPr>
          <a:xfrm>
            <a:off x="838199" y="1668032"/>
            <a:ext cx="11143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/>
              <a:t>1 kg </a:t>
            </a:r>
            <a:r>
              <a:rPr lang="sl-SI" b="1" dirty="0" err="1"/>
              <a:t>of</a:t>
            </a:r>
            <a:r>
              <a:rPr lang="sl-SI" b="1" dirty="0"/>
              <a:t> </a:t>
            </a:r>
            <a:r>
              <a:rPr lang="sl-SI" b="1" dirty="0" err="1"/>
              <a:t>methanol</a:t>
            </a:r>
            <a:r>
              <a:rPr lang="sl-SI" b="1" dirty="0"/>
              <a:t> </a:t>
            </a:r>
            <a:r>
              <a:rPr lang="sl-SI" b="1" dirty="0" err="1"/>
              <a:t>from</a:t>
            </a:r>
            <a:r>
              <a:rPr lang="sl-SI" b="1" dirty="0"/>
              <a:t> </a:t>
            </a:r>
            <a:r>
              <a:rPr lang="sl-SI" b="1" dirty="0" err="1"/>
              <a:t>Natural</a:t>
            </a:r>
            <a:r>
              <a:rPr lang="sl-SI" b="1" dirty="0"/>
              <a:t> Gas | </a:t>
            </a:r>
            <a:r>
              <a:rPr lang="sl-SI" b="1" dirty="0" err="1"/>
              <a:t>methanol</a:t>
            </a:r>
            <a:r>
              <a:rPr lang="sl-SI" b="1" dirty="0"/>
              <a:t> </a:t>
            </a:r>
            <a:r>
              <a:rPr lang="sl-SI" b="1" dirty="0" err="1"/>
              <a:t>production</a:t>
            </a:r>
            <a:r>
              <a:rPr lang="sl-SI" b="1" dirty="0"/>
              <a:t> </a:t>
            </a:r>
            <a:r>
              <a:rPr lang="sl-SI" b="1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sl-SI" b="1" dirty="0" err="1">
                <a:solidFill>
                  <a:schemeClr val="bg1">
                    <a:lumMod val="75000"/>
                  </a:schemeClr>
                </a:solidFill>
              </a:rPr>
              <a:t>Ecoinvent</a:t>
            </a:r>
            <a:r>
              <a:rPr lang="sl-SI" b="1" dirty="0">
                <a:solidFill>
                  <a:schemeClr val="bg1">
                    <a:lumMod val="75000"/>
                  </a:schemeClr>
                </a:solidFill>
              </a:rPr>
              <a:t> 3.2)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28838845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B0093-A5B0-47B4-9951-0522E4413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7420"/>
            <a:ext cx="10515600" cy="474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dirty="0">
                <a:solidFill>
                  <a:schemeClr val="bg1">
                    <a:lumMod val="50000"/>
                  </a:schemeClr>
                </a:solidFill>
              </a:rPr>
              <a:t>Ustvarjanje procesov glede na vtoke v skladu s tabelo: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949DF30-0863-4FA1-8B6E-716C83FD6333}"/>
              </a:ext>
            </a:extLst>
          </p:cNvPr>
          <p:cNvSpPr txBox="1">
            <a:spLocks/>
          </p:cNvSpPr>
          <p:nvPr/>
        </p:nvSpPr>
        <p:spPr>
          <a:xfrm>
            <a:off x="838199" y="204878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/>
              <a:t>Procesi: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procesov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5965F35-8538-43EC-956C-6DD61337D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536326"/>
              </p:ext>
            </p:extLst>
          </p:nvPr>
        </p:nvGraphicFramePr>
        <p:xfrm>
          <a:off x="534784" y="2037364"/>
          <a:ext cx="11122429" cy="4646755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4114761">
                  <a:extLst>
                    <a:ext uri="{9D8B030D-6E8A-4147-A177-3AD203B41FA5}">
                      <a16:colId xmlns:a16="http://schemas.microsoft.com/office/drawing/2014/main" val="2685963902"/>
                    </a:ext>
                  </a:extLst>
                </a:gridCol>
                <a:gridCol w="1005879">
                  <a:extLst>
                    <a:ext uri="{9D8B030D-6E8A-4147-A177-3AD203B41FA5}">
                      <a16:colId xmlns:a16="http://schemas.microsoft.com/office/drawing/2014/main" val="3445051897"/>
                    </a:ext>
                  </a:extLst>
                </a:gridCol>
                <a:gridCol w="665019">
                  <a:extLst>
                    <a:ext uri="{9D8B030D-6E8A-4147-A177-3AD203B41FA5}">
                      <a16:colId xmlns:a16="http://schemas.microsoft.com/office/drawing/2014/main" val="3906620619"/>
                    </a:ext>
                  </a:extLst>
                </a:gridCol>
                <a:gridCol w="5336770">
                  <a:extLst>
                    <a:ext uri="{9D8B030D-6E8A-4147-A177-3AD203B41FA5}">
                      <a16:colId xmlns:a16="http://schemas.microsoft.com/office/drawing/2014/main" val="2358905373"/>
                    </a:ext>
                  </a:extLst>
                </a:gridCol>
              </a:tblGrid>
              <a:tr h="23984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Procesni tok</a:t>
                      </a:r>
                      <a:endParaRPr lang="sl-SI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Količina</a:t>
                      </a:r>
                      <a:endParaRPr lang="sl-SI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Enota</a:t>
                      </a:r>
                      <a:endParaRPr lang="sl-SI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Provider</a:t>
                      </a:r>
                      <a:r>
                        <a:rPr lang="sl-SI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(ponudnik)</a:t>
                      </a:r>
                      <a:endParaRPr lang="sl-SI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341588"/>
                  </a:ext>
                </a:extLst>
              </a:tr>
              <a:tr h="4861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wood chips, wet, measured as dry mass | market for wood chips, wet, measured as dry mass - CH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5.290897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for wood chips, wet, measured as dry mass | wood chips, wet, measured as dry mass | APOS, U - CH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36726757"/>
                  </a:ext>
                </a:extLst>
              </a:tr>
              <a:tr h="2483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tap water | market for tap water - CH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10.268143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for tap water | tap water | APOS, U - CH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36315932"/>
                  </a:ext>
                </a:extLst>
              </a:tr>
              <a:tr h="4861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wood chips, dry, measured as dry mass | market for wood chips, dry, measured as dry mass - RER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1.461855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for wood chips, dry, measured as dry mass | wood chips, dry, measured as dry mass | APOS, U - RER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7738374"/>
                  </a:ext>
                </a:extLst>
              </a:tr>
              <a:tr h="4861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water, deionised, from tap water, at user | market for water, deionised, from tap water, at user - GLO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0.849971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water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deionised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from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tap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water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at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user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water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deionised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from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tap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water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at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user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APOS, U - GLO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47125600"/>
                  </a:ext>
                </a:extLst>
              </a:tr>
              <a:tr h="4861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electricity, medium voltage | market for electricity, medium voltage - CH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0.668501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kWh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for electricity, medium voltage | electricity, medium voltage | APOS, U - CH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697022910"/>
                  </a:ext>
                </a:extLst>
              </a:tr>
              <a:tr h="24836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sulfuric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acid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market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sulfuric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acid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- GLO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0.047518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for sulfuric acid | sulfuric acid | APOS, U - GLO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83705585"/>
                  </a:ext>
                </a:extLst>
              </a:tr>
              <a:tr h="72387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Natrijev hidroksid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without water, in 50% solution state | market for sodium hydroxide, without water, in 50% solution state - GLO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0.011960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sodium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hydroxide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without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water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in 50%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solution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state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sodium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hydroxide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without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water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in 50%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solution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state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APOS, U - GLO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21017404"/>
                  </a:ext>
                </a:extLst>
              </a:tr>
              <a:tr h="24836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dirty="0"/>
                        <a:t>Aluminijev oksid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market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aluminium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oxide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- GLO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0.000240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aluminium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oxide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aluminium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oxide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APOS, U - GLO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40643780"/>
                  </a:ext>
                </a:extLst>
              </a:tr>
              <a:tr h="24836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/>
                        <a:t>Bakrov oksid</a:t>
                      </a:r>
                      <a:r>
                        <a:rPr lang="sl-SI" sz="1400" u="none" strike="noStrike" dirty="0">
                          <a:effectLst/>
                        </a:rPr>
                        <a:t> | 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copper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oxide</a:t>
                      </a:r>
                      <a:r>
                        <a:rPr lang="sl-SI" sz="1400" u="none" strike="noStrike" dirty="0">
                          <a:effectLst/>
                        </a:rPr>
                        <a:t> –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0.000090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copper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oxide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copper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oxide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APOS, U - GLO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25946395"/>
                  </a:ext>
                </a:extLst>
              </a:tr>
              <a:tr h="24836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dirty="0"/>
                        <a:t>cink</a:t>
                      </a:r>
                      <a:r>
                        <a:rPr lang="sl-SI" sz="1400" u="none" strike="noStrike" dirty="0">
                          <a:effectLst/>
                        </a:rPr>
                        <a:t> | 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zinc</a:t>
                      </a:r>
                      <a:r>
                        <a:rPr lang="sl-SI" sz="1400" u="none" strike="noStrike" dirty="0">
                          <a:effectLst/>
                        </a:rPr>
                        <a:t> –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0.000030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for zinc | zinc | APOS, U - GLO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22876051"/>
                  </a:ext>
                </a:extLst>
              </a:tr>
              <a:tr h="24836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dirty="0"/>
                        <a:t>nikelj</a:t>
                      </a:r>
                      <a:r>
                        <a:rPr lang="sl-SI" sz="1400" u="none" strike="noStrike" dirty="0">
                          <a:effectLst/>
                        </a:rPr>
                        <a:t>, 99.5% | 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nickel</a:t>
                      </a:r>
                      <a:r>
                        <a:rPr lang="sl-SI" sz="1400" u="none" strike="noStrike" dirty="0">
                          <a:effectLst/>
                        </a:rPr>
                        <a:t>, 99.5% -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0.000020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nickel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99.5% |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nickel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99.5% | APOS, U - GLO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29356494"/>
                  </a:ext>
                </a:extLst>
              </a:tr>
              <a:tr h="24836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dirty="0"/>
                        <a:t>molibden</a:t>
                      </a:r>
                      <a:r>
                        <a:rPr lang="sl-SI" sz="1400" u="none" strike="noStrike" dirty="0">
                          <a:effectLst/>
                        </a:rPr>
                        <a:t> | market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molybdenum</a:t>
                      </a:r>
                      <a:r>
                        <a:rPr lang="sl-SI" sz="1400" u="none" strike="noStrike" dirty="0">
                          <a:effectLst/>
                        </a:rPr>
                        <a:t> - GLO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79" marR="1879" marT="1879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0.000010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molybdenum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</a:t>
                      </a:r>
                      <a:r>
                        <a:rPr lang="sl-SI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molybdenum</a:t>
                      </a:r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| APOS, U - GLO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819244818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B6612A71-C79A-436B-A85E-259299340DB3}"/>
              </a:ext>
            </a:extLst>
          </p:cNvPr>
          <p:cNvSpPr/>
          <p:nvPr/>
        </p:nvSpPr>
        <p:spPr>
          <a:xfrm>
            <a:off x="820614" y="1542185"/>
            <a:ext cx="977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/>
              <a:t>1 kg </a:t>
            </a:r>
            <a:r>
              <a:rPr lang="sl-SI" b="1" dirty="0" err="1"/>
              <a:t>methanol</a:t>
            </a:r>
            <a:r>
              <a:rPr lang="sl-SI" b="1" dirty="0"/>
              <a:t>, </a:t>
            </a:r>
            <a:r>
              <a:rPr lang="sl-SI" b="1" dirty="0" err="1"/>
              <a:t>from</a:t>
            </a:r>
            <a:r>
              <a:rPr lang="sl-SI" b="1" dirty="0"/>
              <a:t> </a:t>
            </a:r>
            <a:r>
              <a:rPr lang="sl-SI" b="1" dirty="0" err="1"/>
              <a:t>biomass</a:t>
            </a:r>
            <a:r>
              <a:rPr lang="sl-SI" b="1" dirty="0"/>
              <a:t> | </a:t>
            </a:r>
            <a:r>
              <a:rPr lang="sl-SI" b="1" dirty="0" err="1"/>
              <a:t>methanol</a:t>
            </a:r>
            <a:r>
              <a:rPr lang="sl-SI" b="1" dirty="0"/>
              <a:t> </a:t>
            </a:r>
            <a:r>
              <a:rPr lang="sl-SI" b="1" dirty="0" err="1"/>
              <a:t>production</a:t>
            </a:r>
            <a:r>
              <a:rPr lang="sl-SI" b="1" dirty="0"/>
              <a:t>, </a:t>
            </a:r>
            <a:r>
              <a:rPr lang="sl-SI" b="1" dirty="0" err="1"/>
              <a:t>from</a:t>
            </a:r>
            <a:r>
              <a:rPr lang="sl-SI" b="1" dirty="0"/>
              <a:t> </a:t>
            </a:r>
            <a:r>
              <a:rPr lang="sl-SI" b="1" dirty="0" err="1"/>
              <a:t>synthetic</a:t>
            </a:r>
            <a:r>
              <a:rPr lang="sl-SI" b="1" dirty="0"/>
              <a:t> gas   </a:t>
            </a:r>
            <a:r>
              <a:rPr lang="sl-SI" b="1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sl-SI" b="1" dirty="0" err="1">
                <a:solidFill>
                  <a:schemeClr val="bg1">
                    <a:lumMod val="75000"/>
                  </a:schemeClr>
                </a:solidFill>
              </a:rPr>
              <a:t>Ecoinvent</a:t>
            </a:r>
            <a:r>
              <a:rPr lang="sl-SI" b="1" dirty="0">
                <a:solidFill>
                  <a:schemeClr val="bg1">
                    <a:lumMod val="75000"/>
                  </a:schemeClr>
                </a:solidFill>
              </a:rPr>
              <a:t> 3.2)</a:t>
            </a:r>
          </a:p>
        </p:txBody>
      </p:sp>
    </p:spTree>
    <p:extLst>
      <p:ext uri="{BB962C8B-B14F-4D97-AF65-F5344CB8AC3E}">
        <p14:creationId xmlns:p14="http://schemas.microsoft.com/office/powerpoint/2010/main" val="1470645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F4BCE2-033C-4E1F-91A6-13A0BD6A7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548" y="1669632"/>
            <a:ext cx="6304622" cy="3121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9550"/>
            <a:ext cx="4748213" cy="1358900"/>
          </a:xfrm>
          <a:prstGeom prst="roundRect">
            <a:avLst/>
          </a:prstGeom>
          <a:solidFill>
            <a:srgbClr val="7EB34D"/>
          </a:solidFill>
        </p:spPr>
        <p:txBody>
          <a:bodyPr>
            <a:normAutofit fontScale="90000"/>
          </a:bodyPr>
          <a:lstStyle/>
          <a:p>
            <a:pPr algn="ctr"/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Sistem proizvoda</a:t>
            </a:r>
            <a:b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</a:br>
            <a:r>
              <a:rPr lang="sl-SI" dirty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t>analiza in rezultati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6F9101-58B2-4105-BAF4-054B66529B6C}"/>
              </a:ext>
            </a:extLst>
          </p:cNvPr>
          <p:cNvSpPr/>
          <p:nvPr/>
        </p:nvSpPr>
        <p:spPr>
          <a:xfrm>
            <a:off x="5853863" y="3392424"/>
            <a:ext cx="1753945" cy="301752"/>
          </a:xfrm>
          <a:prstGeom prst="rect">
            <a:avLst/>
          </a:prstGeom>
          <a:noFill/>
          <a:ln w="5715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01553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DA5A3F-BE89-45C6-B573-86A8C4CBA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265" y="1214128"/>
            <a:ext cx="4447144" cy="505604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CDE69F6-17F7-4C77-82DB-5F2762C17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Sistem proizvoda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br>
              <a:rPr lang="sl-SI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Shema modela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7CABF1-1431-4669-98C8-B9B37CF1C5B7}"/>
              </a:ext>
            </a:extLst>
          </p:cNvPr>
          <p:cNvSpPr txBox="1"/>
          <p:nvPr/>
        </p:nvSpPr>
        <p:spPr>
          <a:xfrm>
            <a:off x="838200" y="6421263"/>
            <a:ext cx="3094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Metanol iz zemeljskega plina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9A2E21-F00E-4FC6-858E-62C97B6C170D}"/>
              </a:ext>
            </a:extLst>
          </p:cNvPr>
          <p:cNvSpPr txBox="1"/>
          <p:nvPr/>
        </p:nvSpPr>
        <p:spPr>
          <a:xfrm>
            <a:off x="7400373" y="6341630"/>
            <a:ext cx="3094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Metanol iz lesne biomase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9AD38C-427A-4943-92C4-89533535C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0373" y="493411"/>
            <a:ext cx="3953427" cy="552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990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5A8E48-2D32-4D7D-A965-3498890E05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38150"/>
            <a:ext cx="10063163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algn="just">
              <a:spcBef>
                <a:spcPts val="1200"/>
              </a:spcBef>
              <a:spcAft>
                <a:spcPts val="1200"/>
              </a:spcAft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Ocena </a:t>
            </a:r>
            <a:r>
              <a:rPr lang="sl-SI" b="1" dirty="0" err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okoljskih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vplivov življenjskega cikla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DE4B5E-4239-4ABC-939D-F00C398D4F57}"/>
              </a:ext>
            </a:extLst>
          </p:cNvPr>
          <p:cNvSpPr/>
          <p:nvPr/>
        </p:nvSpPr>
        <p:spPr>
          <a:xfrm>
            <a:off x="662961" y="1281459"/>
            <a:ext cx="11092070" cy="5138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sz="20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pretvorba rezultatov inventarizacije (popisa) v različne vrste </a:t>
            </a:r>
            <a:r>
              <a:rPr lang="sl-SI" sz="2000" b="1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okoljskih</a:t>
            </a:r>
            <a:r>
              <a:rPr lang="sl-SI" sz="20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vplivov.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endParaRPr lang="sl-SI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Obravnavane kategorije vplivov: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l-SI" b="1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zakisljevanje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[k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g SO2 </a:t>
            </a:r>
            <a:r>
              <a:rPr lang="sl-SI" dirty="0" err="1">
                <a:solidFill>
                  <a:schemeClr val="bg1">
                    <a:lumMod val="75000"/>
                  </a:schemeClr>
                </a:solidFill>
              </a:rPr>
              <a:t>ekv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.]</a:t>
            </a:r>
            <a:endParaRPr lang="sl-SI" dirty="0">
              <a:solidFill>
                <a:schemeClr val="bg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l-SI" b="1" dirty="0" err="1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evtrofikacija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[k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g PO</a:t>
            </a:r>
            <a:r>
              <a:rPr lang="sl-SI" baseline="-25000" dirty="0">
                <a:solidFill>
                  <a:schemeClr val="bg1">
                    <a:lumMod val="75000"/>
                  </a:schemeClr>
                </a:solidFill>
              </a:rPr>
              <a:t>4</a:t>
            </a:r>
            <a:r>
              <a:rPr lang="sl-SI" baseline="30000" dirty="0">
                <a:solidFill>
                  <a:schemeClr val="bg1">
                    <a:lumMod val="75000"/>
                  </a:schemeClr>
                </a:solidFill>
              </a:rPr>
              <a:t>3-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bg1">
                    <a:lumMod val="75000"/>
                  </a:schemeClr>
                </a:solidFill>
              </a:rPr>
              <a:t>ekv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.]</a:t>
            </a:r>
            <a:endParaRPr lang="sl-SI" b="1" dirty="0">
              <a:solidFill>
                <a:schemeClr val="bg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podnebne spremembe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[k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g CO</a:t>
            </a:r>
            <a:r>
              <a:rPr lang="sl-SI" baseline="-25000" dirty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sl-SI" dirty="0" err="1">
                <a:solidFill>
                  <a:schemeClr val="bg1">
                    <a:lumMod val="75000"/>
                  </a:schemeClr>
                </a:solidFill>
              </a:rPr>
              <a:t>ekv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.]</a:t>
            </a:r>
            <a:endParaRPr lang="sl-SI" b="1" dirty="0">
              <a:solidFill>
                <a:schemeClr val="bg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človeško zastrupljanje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kg 1,4-DB </a:t>
            </a:r>
            <a:r>
              <a:rPr lang="sl-SI" dirty="0" err="1">
                <a:solidFill>
                  <a:schemeClr val="bg1">
                    <a:lumMod val="75000"/>
                  </a:schemeClr>
                </a:solidFill>
              </a:rPr>
              <a:t>ekv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.]</a:t>
            </a:r>
            <a:endParaRPr lang="sl-SI" b="1" dirty="0">
              <a:solidFill>
                <a:schemeClr val="bg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tanjšanje ozonske plasti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kg CFC-11 </a:t>
            </a:r>
            <a:r>
              <a:rPr lang="sl-SI" dirty="0" err="1">
                <a:solidFill>
                  <a:schemeClr val="bg1">
                    <a:lumMod val="75000"/>
                  </a:schemeClr>
                </a:solidFill>
              </a:rPr>
              <a:t>ekv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.]</a:t>
            </a:r>
            <a:endParaRPr lang="sl-SI" b="1" dirty="0">
              <a:solidFill>
                <a:schemeClr val="bg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>
              <a:spcBef>
                <a:spcPts val="1800"/>
              </a:spcBef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Metoda ocenjevanja</a:t>
            </a:r>
            <a:r>
              <a:rPr lang="sl-SI" dirty="0"/>
              <a:t>: CML 2001 (I</a:t>
            </a:r>
            <a:r>
              <a:rPr lang="en-US" dirty="0" err="1"/>
              <a:t>nstitute</a:t>
            </a:r>
            <a:r>
              <a:rPr lang="en-US" dirty="0"/>
              <a:t> of the Faculty of Science of Leiden University</a:t>
            </a:r>
            <a:r>
              <a:rPr lang="sl-SI" dirty="0"/>
              <a:t>) </a:t>
            </a:r>
          </a:p>
          <a:p>
            <a:pPr>
              <a:spcBef>
                <a:spcPts val="1800"/>
              </a:spcBef>
            </a:pP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(Metode LCIA na voljo v razdelku </a:t>
            </a:r>
            <a:r>
              <a:rPr lang="sl-SI" u="sng" dirty="0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http://www.openlca.org/download_page#LCIA_methods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).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endParaRPr lang="sl-SI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2535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9D2A4-A3C0-4BA2-8B04-56AA961BA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743" y="270319"/>
            <a:ext cx="10515600" cy="790938"/>
          </a:xfrm>
        </p:spPr>
        <p:txBody>
          <a:bodyPr>
            <a:normAutofit fontScale="90000"/>
          </a:bodyPr>
          <a:lstStyle/>
          <a:p>
            <a:r>
              <a:rPr lang="sl-SI" dirty="0"/>
              <a:t>Kazalci, ki se običajno uporabljajo v analizi LCA</a:t>
            </a:r>
          </a:p>
        </p:txBody>
      </p:sp>
      <p:pic>
        <p:nvPicPr>
          <p:cNvPr id="5" name="Content Placeholder 4" descr="Skupne zahteve po energiji&#10;">
            <a:extLst>
              <a:ext uri="{FF2B5EF4-FFF2-40B4-BE49-F238E27FC236}">
                <a16:creationId xmlns:a16="http://schemas.microsoft.com/office/drawing/2014/main" id="{2C656EB5-F455-4D35-BEA7-F64CFE0A1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81"/>
          <a:stretch/>
        </p:blipFill>
        <p:spPr>
          <a:xfrm>
            <a:off x="1431743" y="1222626"/>
            <a:ext cx="2429171" cy="1627649"/>
          </a:xfr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D2AFE8-17C9-4552-9285-C99FACD488E0}"/>
              </a:ext>
            </a:extLst>
          </p:cNvPr>
          <p:cNvSpPr/>
          <p:nvPr/>
        </p:nvSpPr>
        <p:spPr>
          <a:xfrm>
            <a:off x="5206555" y="3282571"/>
            <a:ext cx="1596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Potencial tanjšanja ozonske plasti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725BDA-8503-4BFB-BA8B-944F6C381D3F}"/>
              </a:ext>
            </a:extLst>
          </p:cNvPr>
          <p:cNvSpPr/>
          <p:nvPr/>
        </p:nvSpPr>
        <p:spPr>
          <a:xfrm>
            <a:off x="8661455" y="4970983"/>
            <a:ext cx="1854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Potencial </a:t>
            </a:r>
            <a:r>
              <a:rPr lang="sl-SI" b="1" dirty="0" err="1">
                <a:solidFill>
                  <a:schemeClr val="bg1"/>
                </a:solidFill>
                <a:latin typeface="Calibri-Bold"/>
              </a:rPr>
              <a:t>acidifikacije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6F3F371-08F4-4A34-B4CA-1E4D34CFC614}"/>
              </a:ext>
            </a:extLst>
          </p:cNvPr>
          <p:cNvSpPr/>
          <p:nvPr/>
        </p:nvSpPr>
        <p:spPr>
          <a:xfrm>
            <a:off x="8661455" y="3277276"/>
            <a:ext cx="1568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Potencial </a:t>
            </a:r>
            <a:r>
              <a:rPr lang="sl-SI" b="1" dirty="0" err="1">
                <a:solidFill>
                  <a:schemeClr val="bg1"/>
                </a:solidFill>
                <a:latin typeface="Calibri-Bold"/>
              </a:rPr>
              <a:t>evtrofikacije</a:t>
            </a:r>
            <a:r>
              <a:rPr lang="sl-SI" b="1" dirty="0">
                <a:solidFill>
                  <a:schemeClr val="bg1"/>
                </a:solidFill>
                <a:latin typeface="Calibri-Bold"/>
              </a:rPr>
              <a:t> oz. </a:t>
            </a:r>
            <a:r>
              <a:rPr lang="sl-SI" b="1" dirty="0" err="1">
                <a:solidFill>
                  <a:schemeClr val="bg1"/>
                </a:solidFill>
                <a:latin typeface="Calibri-Bold"/>
              </a:rPr>
              <a:t>nutrifikacije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57B8BE4-6796-44EC-8B3F-6050C21DD0B7}"/>
              </a:ext>
            </a:extLst>
          </p:cNvPr>
          <p:cNvSpPr/>
          <p:nvPr/>
        </p:nvSpPr>
        <p:spPr>
          <a:xfrm>
            <a:off x="1653169" y="4970983"/>
            <a:ext cx="19863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Potencial nastajanja fotokemičnega ozona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8BA43A-F74A-4527-A905-80A33BB083AF}"/>
              </a:ext>
            </a:extLst>
          </p:cNvPr>
          <p:cNvSpPr/>
          <p:nvPr/>
        </p:nvSpPr>
        <p:spPr>
          <a:xfrm>
            <a:off x="1676400" y="3508109"/>
            <a:ext cx="1714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Vodni odtis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A721EB7-2CE4-4772-9CBA-FECF16803E8C}"/>
              </a:ext>
            </a:extLst>
          </p:cNvPr>
          <p:cNvSpPr/>
          <p:nvPr/>
        </p:nvSpPr>
        <p:spPr>
          <a:xfrm>
            <a:off x="5152861" y="1481372"/>
            <a:ext cx="158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Calibri-Bold"/>
              </a:rPr>
              <a:t>Ocena toksičnosti za ekosistem in ljudi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10495A-862D-41EE-B916-B67082806D6F}"/>
              </a:ext>
            </a:extLst>
          </p:cNvPr>
          <p:cNvSpPr/>
          <p:nvPr/>
        </p:nvSpPr>
        <p:spPr>
          <a:xfrm>
            <a:off x="8666503" y="1538665"/>
            <a:ext cx="17145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Sprememba rabe zemljišča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5D42FE-41E9-4098-B079-8B92543F0B98}"/>
              </a:ext>
            </a:extLst>
          </p:cNvPr>
          <p:cNvSpPr txBox="1"/>
          <p:nvPr/>
        </p:nvSpPr>
        <p:spPr>
          <a:xfrm>
            <a:off x="1676400" y="1538665"/>
            <a:ext cx="2032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Calibri-Bold"/>
              </a:rPr>
              <a:t>Skupne zahteve po energiji</a:t>
            </a:r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DAE189E-D547-45C8-9379-16FF6F61B177}"/>
              </a:ext>
            </a:extLst>
          </p:cNvPr>
          <p:cNvSpPr/>
          <p:nvPr/>
        </p:nvSpPr>
        <p:spPr>
          <a:xfrm>
            <a:off x="5206555" y="4959545"/>
            <a:ext cx="1863307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Potencial globalnega segrevanja (</a:t>
            </a:r>
            <a:r>
              <a:rPr lang="sl-SI" b="1" dirty="0" err="1">
                <a:solidFill>
                  <a:schemeClr val="bg1"/>
                </a:solidFill>
                <a:latin typeface="Calibri-Bold"/>
              </a:rPr>
              <a:t>ogljični</a:t>
            </a:r>
            <a:r>
              <a:rPr lang="sl-SI" b="1" dirty="0">
                <a:solidFill>
                  <a:schemeClr val="bg1"/>
                </a:solidFill>
                <a:latin typeface="Calibri-Bold"/>
              </a:rPr>
              <a:t> odtis)</a:t>
            </a: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61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3E48052-2966-48C9-AE85-5B9B9CA7F828}"/>
              </a:ext>
            </a:extLst>
          </p:cNvPr>
          <p:cNvSpPr/>
          <p:nvPr/>
        </p:nvSpPr>
        <p:spPr>
          <a:xfrm>
            <a:off x="0" y="-17420"/>
            <a:ext cx="12192000" cy="1010804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86E8C3-8674-4F8D-882F-1CD989AF10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1438"/>
            <a:ext cx="8096250" cy="754062"/>
          </a:xfrm>
        </p:spPr>
        <p:txBody>
          <a:bodyPr>
            <a:norm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Funkcijska enota</a:t>
            </a:r>
            <a:endParaRPr lang="sl-SI" sz="3600" dirty="0">
              <a:solidFill>
                <a:schemeClr val="bg1"/>
              </a:solidFill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D6D09DD-79DF-4E4D-9AEA-D513A6A62DE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3140075"/>
            <a:ext cx="3065463" cy="2228850"/>
          </a:xfrm>
        </p:spPr>
        <p:txBody>
          <a:bodyPr anchor="ctr"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l-SI" sz="1600" dirty="0"/>
              <a:t>Parno reformiranje sinteznega plina preko uporabe zemeljskega plina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1600" dirty="0"/>
              <a:t>Parno reformiranje sinteznega plina preko uplinjanja biomase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A7F1D3-2BB8-49FB-9B16-8A7E49E3926D}"/>
              </a:ext>
            </a:extLst>
          </p:cNvPr>
          <p:cNvSpPr/>
          <p:nvPr/>
        </p:nvSpPr>
        <p:spPr>
          <a:xfrm>
            <a:off x="761488" y="1587256"/>
            <a:ext cx="7767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>
                <a:solidFill>
                  <a:schemeClr val="accent6">
                    <a:lumMod val="75000"/>
                  </a:schemeClr>
                </a:solidFill>
              </a:rPr>
              <a:t>Proizvodnja 1 kg metanola </a:t>
            </a:r>
            <a:r>
              <a:rPr lang="sl-SI" sz="2800" b="1" dirty="0">
                <a:solidFill>
                  <a:schemeClr val="bg1">
                    <a:lumMod val="65000"/>
                  </a:schemeClr>
                </a:solidFill>
              </a:rPr>
              <a:t>iz sinteznega plina</a:t>
            </a:r>
            <a:endParaRPr lang="sl-SI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AC44AA4-01C3-4E30-9A71-89FEA5798E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2337434"/>
              </p:ext>
            </p:extLst>
          </p:nvPr>
        </p:nvGraphicFramePr>
        <p:xfrm>
          <a:off x="3697188" y="3505792"/>
          <a:ext cx="7909169" cy="1497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B2C1694-3757-4A40-A3F0-E26FD0E17392}"/>
              </a:ext>
            </a:extLst>
          </p:cNvPr>
          <p:cNvSpPr/>
          <p:nvPr/>
        </p:nvSpPr>
        <p:spPr>
          <a:xfrm>
            <a:off x="3697187" y="5369266"/>
            <a:ext cx="79091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Ogljikov monoksid in vodik reagirata ob prisotnosti katalizatorja, da nastane metanol. </a:t>
            </a:r>
            <a:r>
              <a:rPr lang="sl-SI" i="1" dirty="0"/>
              <a:t>Katalizator</a:t>
            </a:r>
            <a:r>
              <a:rPr lang="sl-SI" dirty="0"/>
              <a:t>:  zmes bakrovih in cinkovih oksidov, podprtih na glinici</a:t>
            </a:r>
          </a:p>
        </p:txBody>
      </p:sp>
    </p:spTree>
    <p:extLst>
      <p:ext uri="{BB962C8B-B14F-4D97-AF65-F5344CB8AC3E}">
        <p14:creationId xmlns:p14="http://schemas.microsoft.com/office/powerpoint/2010/main" val="35952505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E652AE-F84A-47FD-BA8E-B824ED49C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8721"/>
            <a:ext cx="8964168" cy="56004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86F57-C85F-4761-9ED0-49E15EE4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>
                <a:solidFill>
                  <a:schemeClr val="accent6">
                    <a:lumMod val="75000"/>
                  </a:schemeClr>
                </a:solidFill>
              </a:rPr>
              <a:t>Analiza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analiza vplivov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29AAF9-CCF1-4F21-B15D-11D695C72D7C}"/>
              </a:ext>
            </a:extLst>
          </p:cNvPr>
          <p:cNvSpPr/>
          <p:nvPr/>
        </p:nvSpPr>
        <p:spPr>
          <a:xfrm>
            <a:off x="1180057" y="3142326"/>
            <a:ext cx="8329703" cy="1960025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99330F-20CC-40EE-B3D5-4DAA6E3D77D3}"/>
              </a:ext>
            </a:extLst>
          </p:cNvPr>
          <p:cNvSpPr txBox="1"/>
          <p:nvPr/>
        </p:nvSpPr>
        <p:spPr>
          <a:xfrm>
            <a:off x="9778482" y="2986899"/>
            <a:ext cx="220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METANOL IZ ZEMELJSKEGA PLINA</a:t>
            </a:r>
          </a:p>
        </p:txBody>
      </p:sp>
    </p:spTree>
    <p:extLst>
      <p:ext uri="{BB962C8B-B14F-4D97-AF65-F5344CB8AC3E}">
        <p14:creationId xmlns:p14="http://schemas.microsoft.com/office/powerpoint/2010/main" val="37813832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6E9D15-5624-4BD0-BB47-51166953F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76506"/>
            <a:ext cx="8940282" cy="56171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86F57-C85F-4761-9ED0-49E15EE4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>
                <a:solidFill>
                  <a:schemeClr val="accent6">
                    <a:lumMod val="75000"/>
                  </a:schemeClr>
                </a:solidFill>
              </a:rPr>
              <a:t>Analiza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analiza vplivov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29AAF9-CCF1-4F21-B15D-11D695C72D7C}"/>
              </a:ext>
            </a:extLst>
          </p:cNvPr>
          <p:cNvSpPr/>
          <p:nvPr/>
        </p:nvSpPr>
        <p:spPr>
          <a:xfrm>
            <a:off x="1180057" y="3067683"/>
            <a:ext cx="8329703" cy="1131094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4C9A06-3A5E-4850-BD9D-9E7E5E328A84}"/>
              </a:ext>
            </a:extLst>
          </p:cNvPr>
          <p:cNvSpPr txBox="1"/>
          <p:nvPr/>
        </p:nvSpPr>
        <p:spPr>
          <a:xfrm>
            <a:off x="9778482" y="2986899"/>
            <a:ext cx="1844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METANOL IZ LESNE BIOMASE</a:t>
            </a:r>
          </a:p>
        </p:txBody>
      </p:sp>
    </p:spTree>
    <p:extLst>
      <p:ext uri="{BB962C8B-B14F-4D97-AF65-F5344CB8AC3E}">
        <p14:creationId xmlns:p14="http://schemas.microsoft.com/office/powerpoint/2010/main" val="41924879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2242D3-7953-48F9-BF91-66FA12429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32165"/>
            <a:ext cx="10825065" cy="44085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86F57-C85F-4761-9ED0-49E15EE4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>
                <a:solidFill>
                  <a:schemeClr val="accent6">
                    <a:lumMod val="75000"/>
                  </a:schemeClr>
                </a:solidFill>
              </a:rPr>
              <a:t>Analiza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it-IT" dirty="0"/>
              <a:t>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drevo prispevkov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71808F-FAFE-4A4C-994A-2ACCF8EE4529}"/>
              </a:ext>
            </a:extLst>
          </p:cNvPr>
          <p:cNvSpPr/>
          <p:nvPr/>
        </p:nvSpPr>
        <p:spPr>
          <a:xfrm>
            <a:off x="6893448" y="2944107"/>
            <a:ext cx="38180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PRISPEVKI POSAMEZNIH PROCESNIH FAZ K POTENCIALU GLOBALNEGA SEGREVANJA (GWP)</a:t>
            </a:r>
            <a:endParaRPr lang="sl-S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501CEE-7DC0-49F6-BDFF-E0A6C5E966FF}"/>
              </a:ext>
            </a:extLst>
          </p:cNvPr>
          <p:cNvSpPr txBox="1"/>
          <p:nvPr/>
        </p:nvSpPr>
        <p:spPr>
          <a:xfrm>
            <a:off x="838199" y="1468388"/>
            <a:ext cx="5096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METANOL IZ ZEMELJSKEGA PLINA</a:t>
            </a:r>
          </a:p>
        </p:txBody>
      </p:sp>
    </p:spTree>
    <p:extLst>
      <p:ext uri="{BB962C8B-B14F-4D97-AF65-F5344CB8AC3E}">
        <p14:creationId xmlns:p14="http://schemas.microsoft.com/office/powerpoint/2010/main" val="24462835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7AF6FF-F339-4C76-84C5-1B35ED16B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8" y="1987009"/>
            <a:ext cx="10223763" cy="4628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86F57-C85F-4761-9ED0-49E15EE4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>
                <a:solidFill>
                  <a:schemeClr val="accent6">
                    <a:lumMod val="75000"/>
                  </a:schemeClr>
                </a:solidFill>
              </a:rPr>
              <a:t>Analiza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it-IT" dirty="0"/>
              <a:t>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drevo prispevkov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71808F-FAFE-4A4C-994A-2ACCF8EE4529}"/>
              </a:ext>
            </a:extLst>
          </p:cNvPr>
          <p:cNvSpPr/>
          <p:nvPr/>
        </p:nvSpPr>
        <p:spPr>
          <a:xfrm>
            <a:off x="6650852" y="2794818"/>
            <a:ext cx="38180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PRISPEVKI POSAMEZNIH PROCESNIH FAZ K POTENCIALU GLOBALNEGA SEGREVANJA (GWP)</a:t>
            </a:r>
            <a:endParaRPr lang="sl-S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501CEE-7DC0-49F6-BDFF-E0A6C5E966FF}"/>
              </a:ext>
            </a:extLst>
          </p:cNvPr>
          <p:cNvSpPr txBox="1"/>
          <p:nvPr/>
        </p:nvSpPr>
        <p:spPr>
          <a:xfrm>
            <a:off x="838199" y="1468388"/>
            <a:ext cx="5096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METANOL IZ LESNE BIOMASE</a:t>
            </a:r>
          </a:p>
        </p:txBody>
      </p:sp>
    </p:spTree>
    <p:extLst>
      <p:ext uri="{BB962C8B-B14F-4D97-AF65-F5344CB8AC3E}">
        <p14:creationId xmlns:p14="http://schemas.microsoft.com/office/powerpoint/2010/main" val="22297311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86F57-C85F-4761-9ED0-49E15EE4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>
                <a:solidFill>
                  <a:schemeClr val="accent6">
                    <a:lumMod val="75000"/>
                  </a:schemeClr>
                </a:solidFill>
              </a:rPr>
              <a:t>Analiza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lokacije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C351A0-13D8-46FE-9E66-35E1DF7F3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76506"/>
            <a:ext cx="8828314" cy="55134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1B769D-D2A0-427B-94E4-BBD51ABB341D}"/>
              </a:ext>
            </a:extLst>
          </p:cNvPr>
          <p:cNvSpPr txBox="1"/>
          <p:nvPr/>
        </p:nvSpPr>
        <p:spPr>
          <a:xfrm>
            <a:off x="9776927" y="2849316"/>
            <a:ext cx="2303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/>
              <a:t>METANOL IZ ZEMELJSKEGA PLINA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215604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FA1E1D5-624E-41FB-A419-43A994DF09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346345"/>
            <a:ext cx="9713843" cy="52195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318" y="3154016"/>
            <a:ext cx="6062522" cy="1951383"/>
          </a:xfrm>
          <a:prstGeom prst="roundRect">
            <a:avLst/>
          </a:prstGeom>
          <a:solidFill>
            <a:srgbClr val="7EB34D"/>
          </a:solidFill>
        </p:spPr>
        <p:txBody>
          <a:bodyPr>
            <a:normAutofit/>
          </a:bodyPr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Ustvarjanje projekta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b="1" dirty="0">
                <a:solidFill>
                  <a:schemeClr val="bg1"/>
                </a:solidFill>
                <a:latin typeface="Source Sans Pro ExtraLight" panose="020B0303030403020204" pitchFamily="34" charset="-18"/>
              </a:rPr>
              <a:t>PRIMERJAVA METANOL</a:t>
            </a:r>
            <a:br>
              <a:rPr lang="sl-SI" sz="3200" dirty="0">
                <a:solidFill>
                  <a:schemeClr val="bg1"/>
                </a:solidFill>
                <a:latin typeface="Source Sans Pro ExtraLight" panose="020B0303030403020204" pitchFamily="34" charset="-18"/>
              </a:rPr>
            </a:br>
            <a:r>
              <a:rPr lang="sl-SI" sz="3200" dirty="0">
                <a:solidFill>
                  <a:schemeClr val="bg1"/>
                </a:solidFill>
                <a:latin typeface="Source Sans Pro ExtraLight" panose="020B0303030403020204" pitchFamily="34" charset="-18"/>
              </a:rPr>
              <a:t>ZEMELJSKI PLIN – LESNA BIOMASA</a:t>
            </a:r>
            <a:endParaRPr lang="sl-SI" dirty="0">
              <a:solidFill>
                <a:schemeClr val="bg1"/>
              </a:solidFill>
              <a:latin typeface="Source Sans Pro ExtraLight" panose="020B0303030403020204" pitchFamily="34" charset="-18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6050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Projekt:</a:t>
            </a:r>
            <a:r>
              <a:rPr lang="sl-SI" dirty="0"/>
              <a:t>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novega projekta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8A319AB-EDBA-44F7-ADE9-B4A0BECB8009}"/>
              </a:ext>
            </a:extLst>
          </p:cNvPr>
          <p:cNvGrpSpPr/>
          <p:nvPr/>
        </p:nvGrpSpPr>
        <p:grpSpPr>
          <a:xfrm>
            <a:off x="838199" y="1285671"/>
            <a:ext cx="9073244" cy="4241672"/>
            <a:chOff x="838199" y="1285671"/>
            <a:chExt cx="9073244" cy="4241672"/>
          </a:xfrm>
        </p:grpSpPr>
        <p:pic>
          <p:nvPicPr>
            <p:cNvPr id="4" name="Picture 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823026BB-1978-4764-9CB0-68E5C18D2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199" y="1285671"/>
              <a:ext cx="6722911" cy="4241672"/>
            </a:xfrm>
            <a:prstGeom prst="rect">
              <a:avLst/>
            </a:prstGeom>
          </p:spPr>
        </p:pic>
        <p:sp>
          <p:nvSpPr>
            <p:cNvPr id="7" name="Speech Bubble: Rectangle 6">
              <a:extLst>
                <a:ext uri="{FF2B5EF4-FFF2-40B4-BE49-F238E27FC236}">
                  <a16:creationId xmlns:a16="http://schemas.microsoft.com/office/drawing/2014/main" id="{57F3280E-D9E0-4784-A7A5-C31E573E2E3A}"/>
                </a:ext>
              </a:extLst>
            </p:cNvPr>
            <p:cNvSpPr/>
            <p:nvPr/>
          </p:nvSpPr>
          <p:spPr>
            <a:xfrm>
              <a:off x="6478879" y="3429000"/>
              <a:ext cx="3432564" cy="790938"/>
            </a:xfrm>
            <a:prstGeom prst="wedgeRectCallout">
              <a:avLst>
                <a:gd name="adj1" fmla="val -139710"/>
                <a:gd name="adj2" fmla="val -93664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rgbClr val="54823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Ustvarjanje novega projekta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6815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93C63D-3533-46DF-A776-EC5DC337A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237" y="1209673"/>
            <a:ext cx="5949597" cy="43513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Projekt:</a:t>
            </a:r>
            <a:r>
              <a:rPr lang="sl-SI" dirty="0"/>
              <a:t>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novega projekta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(II)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57F3280E-D9E0-4784-A7A5-C31E573E2E3A}"/>
              </a:ext>
            </a:extLst>
          </p:cNvPr>
          <p:cNvSpPr/>
          <p:nvPr/>
        </p:nvSpPr>
        <p:spPr>
          <a:xfrm>
            <a:off x="7451222" y="2541814"/>
            <a:ext cx="3238499" cy="790938"/>
          </a:xfrm>
          <a:prstGeom prst="wedgeRectCallout">
            <a:avLst>
              <a:gd name="adj1" fmla="val -134577"/>
              <a:gd name="adj2" fmla="val -33237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Poimenovanje projekta</a:t>
            </a: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D4C495FF-DA8D-482A-9926-8ABE70FB008C}"/>
              </a:ext>
            </a:extLst>
          </p:cNvPr>
          <p:cNvSpPr/>
          <p:nvPr/>
        </p:nvSpPr>
        <p:spPr>
          <a:xfrm>
            <a:off x="7451222" y="3972056"/>
            <a:ext cx="2242507" cy="790938"/>
          </a:xfrm>
          <a:prstGeom prst="wedgeRectCallout">
            <a:avLst>
              <a:gd name="adj1" fmla="val -170293"/>
              <a:gd name="adj2" fmla="val -151206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Dodaten opis</a:t>
            </a:r>
          </a:p>
        </p:txBody>
      </p:sp>
    </p:spTree>
    <p:extLst>
      <p:ext uri="{BB962C8B-B14F-4D97-AF65-F5344CB8AC3E}">
        <p14:creationId xmlns:p14="http://schemas.microsoft.com/office/powerpoint/2010/main" val="17463535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83676C-700B-472B-B6DC-2C86B3AD6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999307"/>
            <a:ext cx="9716856" cy="58586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Projekt:</a:t>
            </a:r>
            <a:r>
              <a:rPr lang="sl-SI" dirty="0"/>
              <a:t>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nastavitve projekta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(I)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57F3280E-D9E0-4784-A7A5-C31E573E2E3A}"/>
              </a:ext>
            </a:extLst>
          </p:cNvPr>
          <p:cNvSpPr/>
          <p:nvPr/>
        </p:nvSpPr>
        <p:spPr>
          <a:xfrm>
            <a:off x="8476234" y="2174008"/>
            <a:ext cx="3425589" cy="1254992"/>
          </a:xfrm>
          <a:prstGeom prst="wedgeRectCallout">
            <a:avLst>
              <a:gd name="adj1" fmla="val -174561"/>
              <a:gd name="adj2" fmla="val -34688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Izbor metode LCIA in kategorij vplivov, ki nas zanimajo</a:t>
            </a:r>
          </a:p>
        </p:txBody>
      </p:sp>
    </p:spTree>
    <p:extLst>
      <p:ext uri="{BB962C8B-B14F-4D97-AF65-F5344CB8AC3E}">
        <p14:creationId xmlns:p14="http://schemas.microsoft.com/office/powerpoint/2010/main" val="2282914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A5064F-348D-4FFE-B77D-FA16C2141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76506"/>
            <a:ext cx="10960359" cy="5664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Projekt: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nastavitve projekta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(II)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30009E0C-2CCF-4BF6-8396-CDEF8BE9FF8A}"/>
              </a:ext>
            </a:extLst>
          </p:cNvPr>
          <p:cNvSpPr/>
          <p:nvPr/>
        </p:nvSpPr>
        <p:spPr>
          <a:xfrm>
            <a:off x="7158967" y="4426260"/>
            <a:ext cx="3487262" cy="635598"/>
          </a:xfrm>
          <a:prstGeom prst="wedgeRectCallout">
            <a:avLst>
              <a:gd name="adj1" fmla="val -99742"/>
              <a:gd name="adj2" fmla="val 3169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Generiranje poročila projekta</a:t>
            </a:r>
          </a:p>
        </p:txBody>
      </p:sp>
    </p:spTree>
    <p:extLst>
      <p:ext uri="{BB962C8B-B14F-4D97-AF65-F5344CB8AC3E}">
        <p14:creationId xmlns:p14="http://schemas.microsoft.com/office/powerpoint/2010/main" val="2554638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FA1E1D5-624E-41FB-A419-43A994DF09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346345"/>
            <a:ext cx="9713843" cy="52195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318" y="3318187"/>
            <a:ext cx="5667531" cy="1358744"/>
          </a:xfrm>
          <a:prstGeom prst="roundRect">
            <a:avLst/>
          </a:prstGeom>
          <a:solidFill>
            <a:srgbClr val="7EB34D"/>
          </a:solidFill>
        </p:spPr>
        <p:txBody>
          <a:bodyPr/>
          <a:lstStyle/>
          <a:p>
            <a:pPr algn="ctr"/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Programsko orodje </a:t>
            </a:r>
            <a:r>
              <a:rPr lang="sl-SI" dirty="0" err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OpenLCA</a:t>
            </a:r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36053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999944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Projekt:</a:t>
            </a:r>
            <a:r>
              <a:rPr lang="sl-SI" dirty="0"/>
              <a:t>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Rezultati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15D8E7-3EC6-48F5-B5C3-66CEBF0B7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982106"/>
            <a:ext cx="9220200" cy="576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927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92DD8B-5B89-489E-A288-E346BF496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36470"/>
            <a:ext cx="8938846" cy="55965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999944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Projekt: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Rezultati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(kazalec GWP)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A9594C52-FB83-4DE7-9B1E-FABFA8AA2D41}"/>
              </a:ext>
            </a:extLst>
          </p:cNvPr>
          <p:cNvSpPr/>
          <p:nvPr/>
        </p:nvSpPr>
        <p:spPr>
          <a:xfrm>
            <a:off x="8709666" y="3257192"/>
            <a:ext cx="3063354" cy="1224043"/>
          </a:xfrm>
          <a:prstGeom prst="wedgeRectCallout">
            <a:avLst>
              <a:gd name="adj1" fmla="val -112278"/>
              <a:gd name="adj2" fmla="val -101800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Spremenite kategorijo </a:t>
            </a:r>
            <a:r>
              <a:rPr lang="sl-SI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okoljskega</a:t>
            </a:r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vpliva in preglednica se samodejno posodobi</a:t>
            </a:r>
          </a:p>
        </p:txBody>
      </p:sp>
    </p:spTree>
    <p:extLst>
      <p:ext uri="{BB962C8B-B14F-4D97-AF65-F5344CB8AC3E}">
        <p14:creationId xmlns:p14="http://schemas.microsoft.com/office/powerpoint/2010/main" val="1015098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1BC989-6A2A-4343-9492-E747D87F2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36470"/>
            <a:ext cx="9822613" cy="55850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999944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Projekt:</a:t>
            </a:r>
            <a:r>
              <a:rPr lang="sl-SI" dirty="0"/>
              <a:t>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Rezultati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(zrelativizirani)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3A5D0-E28D-4946-AD54-E5AB3696FDEF}"/>
              </a:ext>
            </a:extLst>
          </p:cNvPr>
          <p:cNvSpPr/>
          <p:nvPr/>
        </p:nvSpPr>
        <p:spPr>
          <a:xfrm>
            <a:off x="8325618" y="4831939"/>
            <a:ext cx="3220453" cy="1200329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</a:rPr>
              <a:t>Primerjava analiziranih sistemov za posamezne </a:t>
            </a:r>
            <a:r>
              <a:rPr lang="sl-SI" b="1" dirty="0" err="1">
                <a:solidFill>
                  <a:schemeClr val="bg1"/>
                </a:solidFill>
              </a:rPr>
              <a:t>okoljske</a:t>
            </a:r>
            <a:r>
              <a:rPr lang="sl-SI" b="1" dirty="0">
                <a:solidFill>
                  <a:schemeClr val="bg1"/>
                </a:solidFill>
              </a:rPr>
              <a:t> kategorije (zrelativiziran rezultat)</a:t>
            </a: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7453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FA1E1D5-624E-41FB-A419-43A994DF09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346345"/>
            <a:ext cx="9713843" cy="52195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61" y="2968487"/>
            <a:ext cx="5649988" cy="1708444"/>
          </a:xfrm>
          <a:prstGeom prst="roundRect">
            <a:avLst/>
          </a:prstGeom>
          <a:solidFill>
            <a:srgbClr val="7EB34D"/>
          </a:solidFill>
        </p:spPr>
        <p:txBody>
          <a:bodyPr>
            <a:normAutofit fontScale="90000"/>
          </a:bodyPr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Modeliranje s parametri in analiza občutljivosti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sz="3200" dirty="0">
                <a:solidFill>
                  <a:schemeClr val="bg1"/>
                </a:solidFill>
                <a:latin typeface="Source Sans Pro ExtraLight" panose="020B0303030403020204" pitchFamily="34" charset="-18"/>
              </a:rPr>
              <a:t>PRIMER</a:t>
            </a:r>
            <a:endParaRPr lang="sl-SI" dirty="0">
              <a:solidFill>
                <a:schemeClr val="bg1"/>
              </a:solidFill>
              <a:latin typeface="Source Sans Pro ExtraLight" panose="020B0303030403020204" pitchFamily="34" charset="-18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2062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86F57-C85F-4761-9ED0-49E15EE4CC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>
            <a:normAutofit fontScale="90000"/>
          </a:bodyPr>
          <a:lstStyle/>
          <a:p>
            <a:br>
              <a:rPr lang="sl-SI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	Modeliranje</a:t>
            </a:r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 s parametri: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B4A3AF-9F52-41D0-8B2C-4407B6391AD4}"/>
              </a:ext>
            </a:extLst>
          </p:cNvPr>
          <p:cNvSpPr/>
          <p:nvPr/>
        </p:nvSpPr>
        <p:spPr>
          <a:xfrm>
            <a:off x="382385" y="1497184"/>
            <a:ext cx="11186763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možnost ustvarjanja različic življenjskega cikla s spreminjanjem vhodnih vrednosti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lokalni in globalni parametri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parametri so lahko povezani z drugimi parametri (tj. odvisni parametri)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koristno za preliminarne podatke: podatke lahko na koncu analize enostavno spremenimo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zmanjšana verjetnost računskih napak</a:t>
            </a:r>
            <a:endParaRPr lang="sl-SI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596E1E-024B-4679-A4EB-23F953BA5838}"/>
              </a:ext>
            </a:extLst>
          </p:cNvPr>
          <p:cNvSpPr/>
          <p:nvPr/>
        </p:nvSpPr>
        <p:spPr>
          <a:xfrm>
            <a:off x="769318" y="4622152"/>
            <a:ext cx="104128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PRIMER:</a:t>
            </a:r>
          </a:p>
          <a:p>
            <a:r>
              <a:rPr lang="sl-SI" sz="2400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„Kako delež suhih sekancev vpliva na celoten </a:t>
            </a:r>
            <a:r>
              <a:rPr lang="sl-SI" sz="2400" dirty="0" err="1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okoljski</a:t>
            </a:r>
            <a:r>
              <a:rPr lang="sl-SI" sz="2400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vpliv?“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6939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36E690A-C0A0-4FDB-88C5-C927B70AE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23" y="1293599"/>
            <a:ext cx="4696034" cy="53423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1CE831-CF6A-4A5E-8FAB-417D61CEE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0919" y="438789"/>
            <a:ext cx="4559639" cy="30907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21E41F-D921-4710-8C10-39AF59E4C76B}"/>
              </a:ext>
            </a:extLst>
          </p:cNvPr>
          <p:cNvSpPr/>
          <p:nvPr/>
        </p:nvSpPr>
        <p:spPr>
          <a:xfrm>
            <a:off x="545758" y="3823743"/>
            <a:ext cx="1633800" cy="218170"/>
          </a:xfrm>
          <a:prstGeom prst="rect">
            <a:avLst/>
          </a:prstGeom>
          <a:noFill/>
          <a:ln w="5715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3CF8A2-F7B6-46CB-AD43-AAE50DCF3ED8}"/>
              </a:ext>
            </a:extLst>
          </p:cNvPr>
          <p:cNvCxnSpPr>
            <a:cxnSpLocks/>
          </p:cNvCxnSpPr>
          <p:nvPr/>
        </p:nvCxnSpPr>
        <p:spPr>
          <a:xfrm flipV="1">
            <a:off x="6726359" y="2326572"/>
            <a:ext cx="609602" cy="1124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8602721-9957-490F-9F7B-BD70C07B913F}"/>
              </a:ext>
            </a:extLst>
          </p:cNvPr>
          <p:cNvSpPr txBox="1"/>
          <p:nvPr/>
        </p:nvSpPr>
        <p:spPr>
          <a:xfrm>
            <a:off x="5090219" y="2172684"/>
            <a:ext cx="180764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1400" dirty="0"/>
              <a:t>Odvisni globalni parameter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B1E38-99FE-4B57-9890-2584F93B802D}"/>
              </a:ext>
            </a:extLst>
          </p:cNvPr>
          <p:cNvSpPr/>
          <p:nvPr/>
        </p:nvSpPr>
        <p:spPr>
          <a:xfrm>
            <a:off x="7363248" y="2190093"/>
            <a:ext cx="3842346" cy="307316"/>
          </a:xfrm>
          <a:prstGeom prst="rect">
            <a:avLst/>
          </a:prstGeom>
          <a:noFill/>
          <a:ln w="5715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4E80F7E-857A-4B60-888B-77221AA4D9D5}"/>
              </a:ext>
            </a:extLst>
          </p:cNvPr>
          <p:cNvSpPr/>
          <p:nvPr/>
        </p:nvSpPr>
        <p:spPr>
          <a:xfrm>
            <a:off x="7057668" y="457656"/>
            <a:ext cx="1722780" cy="29706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chemeClr val="bg1">
                    <a:lumMod val="50000"/>
                  </a:schemeClr>
                </a:solidFill>
              </a:ln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A837FD6-3BB1-4474-A5CF-84F9E6485C4B}"/>
              </a:ext>
            </a:extLst>
          </p:cNvPr>
          <p:cNvGrpSpPr/>
          <p:nvPr/>
        </p:nvGrpSpPr>
        <p:grpSpPr>
          <a:xfrm>
            <a:off x="5191113" y="3686520"/>
            <a:ext cx="6439445" cy="3060162"/>
            <a:chOff x="5130597" y="232873"/>
            <a:chExt cx="6439445" cy="306016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8F4862D-4C79-45C0-BD8F-B94EAB3DB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61404" y="232873"/>
              <a:ext cx="4508638" cy="3060162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F0DA640-8960-471B-BFF8-EAEA205830A9}"/>
                </a:ext>
              </a:extLst>
            </p:cNvPr>
            <p:cNvSpPr txBox="1"/>
            <p:nvPr/>
          </p:nvSpPr>
          <p:spPr>
            <a:xfrm>
              <a:off x="5130597" y="1981842"/>
              <a:ext cx="1671889" cy="30777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sl-SI" sz="1400" dirty="0"/>
                <a:t>Globalni parameter 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51E5304-616F-4FC8-B3C5-EC4CDA742E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65843" y="2135730"/>
              <a:ext cx="609602" cy="1124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3621B79-8A62-49E4-BB7A-E318C1C62CC8}"/>
                </a:ext>
              </a:extLst>
            </p:cNvPr>
            <p:cNvSpPr/>
            <p:nvPr/>
          </p:nvSpPr>
          <p:spPr>
            <a:xfrm>
              <a:off x="7315984" y="1942547"/>
              <a:ext cx="3842346" cy="307316"/>
            </a:xfrm>
            <a:prstGeom prst="rect">
              <a:avLst/>
            </a:prstGeom>
            <a:noFill/>
            <a:ln w="57150">
              <a:solidFill>
                <a:srgbClr val="5482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55D189A-2F13-4EAD-8F33-4C6C28E14A33}"/>
                </a:ext>
              </a:extLst>
            </p:cNvPr>
            <p:cNvSpPr/>
            <p:nvPr/>
          </p:nvSpPr>
          <p:spPr>
            <a:xfrm>
              <a:off x="7010403" y="232873"/>
              <a:ext cx="1722780" cy="297068"/>
            </a:xfrm>
            <a:prstGeom prst="rect">
              <a:avLst/>
            </a:prstGeom>
            <a:noFill/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>
                <a:ln>
                  <a:solidFill>
                    <a:schemeClr val="bg1">
                      <a:lumMod val="50000"/>
                    </a:schemeClr>
                  </a:solidFill>
                </a:ln>
              </a:endParaRPr>
            </a:p>
          </p:txBody>
        </p:sp>
      </p:grp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A83C870E-42F5-43F1-9802-948D7F25E965}"/>
              </a:ext>
            </a:extLst>
          </p:cNvPr>
          <p:cNvCxnSpPr>
            <a:cxnSpLocks/>
          </p:cNvCxnSpPr>
          <p:nvPr/>
        </p:nvCxnSpPr>
        <p:spPr>
          <a:xfrm flipV="1">
            <a:off x="2506532" y="2326572"/>
            <a:ext cx="2618332" cy="2152662"/>
          </a:xfrm>
          <a:prstGeom prst="bentConnector3">
            <a:avLst>
              <a:gd name="adj1" fmla="val 9003"/>
            </a:avLst>
          </a:prstGeom>
          <a:ln w="381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7" name="Title 1">
            <a:extLst>
              <a:ext uri="{FF2B5EF4-FFF2-40B4-BE49-F238E27FC236}">
                <a16:creationId xmlns:a16="http://schemas.microsoft.com/office/drawing/2014/main" id="{5C2C481E-63E6-44D3-9971-B6A4CE860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414" y="270562"/>
            <a:ext cx="4867805" cy="790938"/>
          </a:xfrm>
        </p:spPr>
        <p:txBody>
          <a:bodyPr>
            <a:normAutofit fontScale="90000"/>
          </a:bodyPr>
          <a:lstStyle/>
          <a:p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Globalni parametri: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nastavitve</a:t>
            </a:r>
          </a:p>
        </p:txBody>
      </p:sp>
    </p:spTree>
    <p:extLst>
      <p:ext uri="{BB962C8B-B14F-4D97-AF65-F5344CB8AC3E}">
        <p14:creationId xmlns:p14="http://schemas.microsoft.com/office/powerpoint/2010/main" val="39987818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1DFAC-5E3D-4143-A8A2-A0CACA796F4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sl-SI" dirty="0" err="1">
                <a:solidFill>
                  <a:schemeClr val="accent6">
                    <a:lumMod val="75000"/>
                  </a:schemeClr>
                </a:solidFill>
              </a:rPr>
              <a:t>Občutljivostna</a:t>
            </a:r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 analiza: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nastavitve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0D33D0-9A59-410B-8DB7-7F4E39BEC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95" y="766134"/>
            <a:ext cx="9503516" cy="532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164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B5EB1-1DB7-4C04-954D-6B4AC69841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85750"/>
            <a:ext cx="10466388" cy="790575"/>
          </a:xfrm>
        </p:spPr>
        <p:txBody>
          <a:bodyPr>
            <a:noAutofit/>
          </a:bodyPr>
          <a:lstStyle/>
          <a:p>
            <a:r>
              <a:rPr lang="sl-SI" sz="3200" dirty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  <a:ea typeface="Roboto" panose="02000000000000000000" pitchFamily="2" charset="0"/>
              </a:rPr>
              <a:t>Kako </a:t>
            </a:r>
            <a:r>
              <a:rPr lang="sl-SI" sz="3200" dirty="0">
                <a:solidFill>
                  <a:schemeClr val="accent6">
                    <a:lumMod val="75000"/>
                  </a:schemeClr>
                </a:solidFill>
                <a:latin typeface="Source Sans Pro Light" panose="020B0403030403020204" pitchFamily="34" charset="-18"/>
                <a:ea typeface="Roboto" panose="02000000000000000000" pitchFamily="2" charset="0"/>
              </a:rPr>
              <a:t>delež suhih sekancev vpliva </a:t>
            </a:r>
            <a:r>
              <a:rPr lang="sl-SI" sz="3200" dirty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  <a:ea typeface="Roboto" panose="02000000000000000000" pitchFamily="2" charset="0"/>
              </a:rPr>
              <a:t>na celoten </a:t>
            </a:r>
            <a:r>
              <a:rPr lang="sl-SI" sz="3200" dirty="0" err="1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  <a:ea typeface="Roboto" panose="02000000000000000000" pitchFamily="2" charset="0"/>
              </a:rPr>
              <a:t>okoljski</a:t>
            </a:r>
            <a:r>
              <a:rPr lang="sl-SI" sz="3200" dirty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  <a:ea typeface="Roboto" panose="02000000000000000000" pitchFamily="2" charset="0"/>
              </a:rPr>
              <a:t> vpliv?</a:t>
            </a:r>
            <a:endParaRPr lang="sl-SI" sz="32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E88619-4A03-457D-BBAB-2F2178056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13468"/>
            <a:ext cx="8642156" cy="518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788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12D5231-A0D5-44A9-BB90-975BE99F1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335"/>
            <a:ext cx="10515600" cy="790938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ZAKLJUČEK</a:t>
            </a:r>
            <a:endParaRPr lang="sl-SI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93BD0-FD5D-4D23-8B75-AD0D68FF2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144" y="2035327"/>
            <a:ext cx="11411712" cy="4351338"/>
          </a:xfrm>
        </p:spPr>
        <p:txBody>
          <a:bodyPr>
            <a:normAutofit fontScale="55000" lnSpcReduction="20000"/>
          </a:bodyPr>
          <a:lstStyle/>
          <a:p>
            <a:pPr marL="274320">
              <a:lnSpc>
                <a:spcPct val="120000"/>
              </a:lnSpc>
              <a:spcBef>
                <a:spcPts val="1200"/>
              </a:spcBef>
            </a:pP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Predstavljen </a:t>
            </a:r>
            <a:r>
              <a:rPr lang="sl-SI" sz="3500" b="1" dirty="0">
                <a:solidFill>
                  <a:schemeClr val="accent6">
                    <a:lumMod val="75000"/>
                  </a:schemeClr>
                </a:solidFill>
              </a:rPr>
              <a:t>praktični primer izvedbe </a:t>
            </a:r>
            <a:r>
              <a:rPr lang="sl-SI" sz="3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okoljske</a:t>
            </a: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analize dveh sinteznih poti za proizvodnjo metanola (iz zemeljskega plina in lesne biomase)</a:t>
            </a:r>
          </a:p>
          <a:p>
            <a:pPr marL="274320">
              <a:lnSpc>
                <a:spcPct val="120000"/>
              </a:lnSpc>
              <a:spcBef>
                <a:spcPts val="1200"/>
              </a:spcBef>
            </a:pP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Glede na nastavljene parametre proizvodnja metanola iz zemeljskega plina izkazuje nižje </a:t>
            </a:r>
            <a:r>
              <a:rPr lang="sl-SI" sz="3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okoljske</a:t>
            </a: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vplive</a:t>
            </a:r>
          </a:p>
          <a:p>
            <a:pPr marL="274320">
              <a:lnSpc>
                <a:spcPct val="120000"/>
              </a:lnSpc>
              <a:spcBef>
                <a:spcPts val="1200"/>
              </a:spcBef>
            </a:pPr>
            <a:r>
              <a:rPr lang="sl-SI" sz="3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OpenLCA</a:t>
            </a: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je uporabno orodje za celostno ocenjevanje </a:t>
            </a:r>
            <a:r>
              <a:rPr lang="sl-SI" sz="3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okoljskih</a:t>
            </a: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vplivov pri razvoju proizvodov / procesov:</a:t>
            </a:r>
          </a:p>
          <a:p>
            <a:pPr marL="731520" lvl="1">
              <a:lnSpc>
                <a:spcPct val="120000"/>
              </a:lnSpc>
              <a:spcBef>
                <a:spcPts val="1200"/>
              </a:spcBef>
            </a:pPr>
            <a:r>
              <a:rPr lang="sl-SI" sz="3500" b="1" dirty="0">
                <a:solidFill>
                  <a:schemeClr val="accent6">
                    <a:lumMod val="75000"/>
                  </a:schemeClr>
                </a:solidFill>
              </a:rPr>
              <a:t>nizki stroški </a:t>
            </a: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nabave opreme,</a:t>
            </a:r>
          </a:p>
          <a:p>
            <a:pPr marL="731520" lvl="1">
              <a:lnSpc>
                <a:spcPct val="120000"/>
              </a:lnSpc>
              <a:spcBef>
                <a:spcPts val="1200"/>
              </a:spcBef>
            </a:pPr>
            <a:r>
              <a:rPr lang="sl-SI" sz="3500" b="1" dirty="0">
                <a:solidFill>
                  <a:schemeClr val="accent6">
                    <a:lumMod val="75000"/>
                  </a:schemeClr>
                </a:solidFill>
              </a:rPr>
              <a:t>enostavna namestitev </a:t>
            </a: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r>
              <a:rPr lang="sl-SI" sz="3500" b="1" dirty="0">
                <a:solidFill>
                  <a:schemeClr val="accent6">
                    <a:lumMod val="75000"/>
                  </a:schemeClr>
                </a:solidFill>
              </a:rPr>
              <a:t>uporaba</a:t>
            </a: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  <a:p>
            <a:pPr marL="731520" lvl="1">
              <a:lnSpc>
                <a:spcPct val="120000"/>
              </a:lnSpc>
              <a:spcBef>
                <a:spcPts val="1200"/>
              </a:spcBef>
            </a:pP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funkcije za </a:t>
            </a:r>
            <a:r>
              <a:rPr lang="sl-SI" sz="3500" b="1" dirty="0">
                <a:solidFill>
                  <a:schemeClr val="accent6">
                    <a:lumMod val="75000"/>
                  </a:schemeClr>
                </a:solidFill>
              </a:rPr>
              <a:t>profesionalno modeliranje </a:t>
            </a: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sodelovanje v </a:t>
            </a:r>
            <a:r>
              <a:rPr lang="sl-SI" sz="3500" b="1" dirty="0">
                <a:solidFill>
                  <a:schemeClr val="accent6">
                    <a:lumMod val="75000"/>
                  </a:schemeClr>
                </a:solidFill>
              </a:rPr>
              <a:t>timu</a:t>
            </a: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</a:p>
          <a:p>
            <a:pPr marL="731520" lvl="1">
              <a:lnSpc>
                <a:spcPct val="120000"/>
              </a:lnSpc>
              <a:spcBef>
                <a:spcPts val="1200"/>
              </a:spcBef>
            </a:pP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obsežen </a:t>
            </a:r>
            <a:r>
              <a:rPr lang="sl-SI" sz="3500" b="1" dirty="0">
                <a:solidFill>
                  <a:schemeClr val="accent6">
                    <a:lumMod val="75000"/>
                  </a:schemeClr>
                </a:solidFill>
              </a:rPr>
              <a:t>nabor podatkov</a:t>
            </a: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  <a:p>
            <a:pPr marL="731520" lvl="1">
              <a:lnSpc>
                <a:spcPct val="120000"/>
              </a:lnSpc>
              <a:spcBef>
                <a:spcPts val="1200"/>
              </a:spcBef>
            </a:pPr>
            <a:r>
              <a:rPr lang="sl-SI" sz="3500" b="1" dirty="0">
                <a:solidFill>
                  <a:schemeClr val="accent6">
                    <a:lumMod val="75000"/>
                  </a:schemeClr>
                </a:solidFill>
              </a:rPr>
              <a:t>preglednost</a:t>
            </a: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274320">
              <a:lnSpc>
                <a:spcPct val="120000"/>
              </a:lnSpc>
              <a:spcBef>
                <a:spcPts val="1200"/>
              </a:spcBef>
            </a:pPr>
            <a:r>
              <a:rPr lang="sl-SI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Študija primera je namenjena za izobraževalne namene in je potrebna nadaljnje izpopolnitve.</a:t>
            </a:r>
            <a:endParaRPr lang="sl-SI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A24C2-7EFE-49AC-9E86-FCF25737899B}"/>
              </a:ext>
            </a:extLst>
          </p:cNvPr>
          <p:cNvSpPr/>
          <p:nvPr/>
        </p:nvSpPr>
        <p:spPr>
          <a:xfrm>
            <a:off x="0" y="-17421"/>
            <a:ext cx="12192000" cy="1712871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077327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9AE796-7395-2C5D-D40F-A6693347D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1EA92-BBC2-435D-9522-380B74D2D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26720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65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385F8D-E8C1-439D-8CE6-FA66067D6B8A}"/>
              </a:ext>
            </a:extLst>
          </p:cNvPr>
          <p:cNvSpPr/>
          <p:nvPr/>
        </p:nvSpPr>
        <p:spPr>
          <a:xfrm>
            <a:off x="0" y="-17420"/>
            <a:ext cx="12192000" cy="1348916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78AB0-0735-4FAC-8F57-476F6AE5ACD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7EB34D"/>
          </a:solidFill>
        </p:spPr>
        <p:txBody>
          <a:bodyPr/>
          <a:lstStyle/>
          <a:p>
            <a:b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</a:br>
            <a: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  <a:t>	Kaj je OpenLCA?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51EBE-31B4-4D99-A8DC-5E54288C5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01" y="1950422"/>
            <a:ext cx="113538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3000"/>
              </a:spcBef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profesionalno orodje </a:t>
            </a:r>
            <a:r>
              <a:rPr lang="sl-SI" dirty="0"/>
              <a:t>za oceno življenjskega cikla</a:t>
            </a:r>
          </a:p>
          <a:p>
            <a:pPr>
              <a:lnSpc>
                <a:spcPct val="100000"/>
              </a:lnSpc>
              <a:spcBef>
                <a:spcPts val="3000"/>
              </a:spcBef>
            </a:pPr>
            <a:r>
              <a:rPr lang="sl-SI" dirty="0"/>
              <a:t>razvija ga </a:t>
            </a:r>
            <a:r>
              <a:rPr lang="sl-SI" dirty="0" err="1"/>
              <a:t>GreenDelta</a:t>
            </a:r>
            <a:r>
              <a:rPr lang="sl-SI" dirty="0"/>
              <a:t> od leta 2006 </a:t>
            </a:r>
            <a:r>
              <a:rPr lang="sl-SI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(zadnja verzija 1.10.1, november 2019)</a:t>
            </a:r>
          </a:p>
          <a:p>
            <a:pPr>
              <a:lnSpc>
                <a:spcPct val="100000"/>
              </a:lnSpc>
              <a:spcBef>
                <a:spcPts val="3000"/>
              </a:spcBef>
            </a:pPr>
            <a:r>
              <a:rPr lang="sl-SI" dirty="0"/>
              <a:t>funkcionalen in tehnično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posodabljan</a:t>
            </a:r>
            <a:r>
              <a:rPr lang="sl-SI" dirty="0"/>
              <a:t>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F64A26-EA58-4000-BAA8-E31F37D88DB1}"/>
              </a:ext>
            </a:extLst>
          </p:cNvPr>
          <p:cNvSpPr/>
          <p:nvPr/>
        </p:nvSpPr>
        <p:spPr>
          <a:xfrm>
            <a:off x="9697422" y="6203100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www.openlca.org</a:t>
            </a:r>
          </a:p>
        </p:txBody>
      </p:sp>
    </p:spTree>
    <p:extLst>
      <p:ext uri="{BB962C8B-B14F-4D97-AF65-F5344CB8AC3E}">
        <p14:creationId xmlns:p14="http://schemas.microsoft.com/office/powerpoint/2010/main" val="2239248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859967-CABF-49DB-BEC9-A6EC83778FB3}"/>
              </a:ext>
            </a:extLst>
          </p:cNvPr>
          <p:cNvSpPr/>
          <p:nvPr/>
        </p:nvSpPr>
        <p:spPr>
          <a:xfrm>
            <a:off x="0" y="-17420"/>
            <a:ext cx="12192000" cy="1348916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63637C-E241-4720-91EA-5611B2F7D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304" y="260413"/>
            <a:ext cx="10515600" cy="790938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  <a:t>Prenos in namestitev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8BDCD-7FF8-461D-A0AB-A03741BCC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04" y="1562144"/>
            <a:ext cx="11355392" cy="49350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sl-SI" sz="5100" b="1" dirty="0">
                <a:solidFill>
                  <a:schemeClr val="accent6">
                    <a:lumMod val="75000"/>
                  </a:schemeClr>
                </a:solidFill>
              </a:rPr>
              <a:t>Namestitvene datoteke na voljo na</a:t>
            </a:r>
            <a:r>
              <a:rPr lang="sl-SI" sz="5100" dirty="0"/>
              <a:t> </a:t>
            </a:r>
            <a:r>
              <a:rPr lang="sl-SI" sz="5100" dirty="0">
                <a:hlinkClick r:id="rId3"/>
              </a:rPr>
              <a:t>https://www.openlca.org/download/</a:t>
            </a:r>
            <a:endParaRPr lang="sl-SI" sz="5100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8B94A1A-A24A-485B-8A9C-C46ABF458A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249" y="2076355"/>
            <a:ext cx="11641175" cy="47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0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EB5CF-5EE5-46D8-B5BF-673AC9241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595"/>
            <a:ext cx="10515600" cy="999944"/>
          </a:xfrm>
        </p:spPr>
        <p:txBody>
          <a:bodyPr/>
          <a:lstStyle/>
          <a:p>
            <a:r>
              <a:rPr lang="sl-SI" dirty="0">
                <a:solidFill>
                  <a:schemeClr val="accent6">
                    <a:lumMod val="50000"/>
                  </a:schemeClr>
                </a:solidFill>
                <a:latin typeface="Source Sans Pro Black" panose="020B0803030403020204" pitchFamily="34" charset="-18"/>
              </a:rPr>
              <a:t>Uvodno okno </a:t>
            </a:r>
            <a:r>
              <a:rPr lang="sl-SI" dirty="0" err="1">
                <a:solidFill>
                  <a:schemeClr val="accent6">
                    <a:lumMod val="50000"/>
                  </a:schemeClr>
                </a:solidFill>
                <a:latin typeface="Source Sans Pro Black" panose="020B0803030403020204" pitchFamily="34" charset="-18"/>
              </a:rPr>
              <a:t>OpenLCA</a:t>
            </a:r>
            <a:endParaRPr lang="sl-SI" dirty="0">
              <a:solidFill>
                <a:schemeClr val="accent6">
                  <a:lumMod val="50000"/>
                </a:schemeClr>
              </a:solidFill>
              <a:latin typeface="Source Sans Pro Black" panose="020B0803030403020204" pitchFamily="34" charset="-18"/>
            </a:endParaRPr>
          </a:p>
        </p:txBody>
      </p:sp>
      <p:pic>
        <p:nvPicPr>
          <p:cNvPr id="6" name="Picture 5" descr="A picture containing tree&#10;&#10;Description automatically generated">
            <a:extLst>
              <a:ext uri="{FF2B5EF4-FFF2-40B4-BE49-F238E27FC236}">
                <a16:creationId xmlns:a16="http://schemas.microsoft.com/office/drawing/2014/main" id="{9C909F0B-ECED-4E28-9218-48C6D5FCEF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16" y="951387"/>
            <a:ext cx="11022767" cy="5850297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5D7BD551-97DE-49F0-9EFA-E3CCE7F1A150}"/>
              </a:ext>
            </a:extLst>
          </p:cNvPr>
          <p:cNvSpPr/>
          <p:nvPr/>
        </p:nvSpPr>
        <p:spPr>
          <a:xfrm>
            <a:off x="5376708" y="3198808"/>
            <a:ext cx="5750574" cy="328484"/>
          </a:xfrm>
          <a:prstGeom prst="borderCallout1">
            <a:avLst>
              <a:gd name="adj1" fmla="val 46760"/>
              <a:gd name="adj2" fmla="val -231"/>
              <a:gd name="adj3" fmla="val 43438"/>
              <a:gd name="adj4" fmla="val -17168"/>
            </a:avLst>
          </a:prstGeom>
          <a:solidFill>
            <a:srgbClr val="548235">
              <a:alpha val="83922"/>
            </a:srgbClr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dirty="0"/>
              <a:t>Priročniki in študije primerov ter YouTube kanal </a:t>
            </a:r>
            <a:r>
              <a:rPr lang="sl-SI" sz="1600" dirty="0" err="1"/>
              <a:t>openLCA</a:t>
            </a:r>
            <a:r>
              <a:rPr lang="sl-SI" sz="1600" dirty="0"/>
              <a:t>.</a:t>
            </a:r>
          </a:p>
        </p:txBody>
      </p:sp>
      <p:sp>
        <p:nvSpPr>
          <p:cNvPr id="8" name="Speech Bubble: Rectangle with Corners Rounded 6">
            <a:extLst>
              <a:ext uri="{FF2B5EF4-FFF2-40B4-BE49-F238E27FC236}">
                <a16:creationId xmlns:a16="http://schemas.microsoft.com/office/drawing/2014/main" id="{96941100-6B5C-4D11-9DBA-3304F64568C7}"/>
              </a:ext>
            </a:extLst>
          </p:cNvPr>
          <p:cNvSpPr/>
          <p:nvPr/>
        </p:nvSpPr>
        <p:spPr>
          <a:xfrm>
            <a:off x="5952329" y="2039933"/>
            <a:ext cx="5174953" cy="328483"/>
          </a:xfrm>
          <a:prstGeom prst="borderCallout1">
            <a:avLst>
              <a:gd name="adj1" fmla="val 48556"/>
              <a:gd name="adj2" fmla="val -231"/>
              <a:gd name="adj3" fmla="val 45787"/>
              <a:gd name="adj4" fmla="val -17030"/>
            </a:avLst>
          </a:prstGeom>
          <a:solidFill>
            <a:srgbClr val="548235">
              <a:alpha val="83922"/>
            </a:srgbClr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600" dirty="0"/>
              <a:t>Novosti o izboljšavah in spremembah najnovejše različice.</a:t>
            </a:r>
          </a:p>
        </p:txBody>
      </p:sp>
      <p:sp>
        <p:nvSpPr>
          <p:cNvPr id="10" name="Speech Bubble: Rectangle with Corners Rounded 6">
            <a:extLst>
              <a:ext uri="{FF2B5EF4-FFF2-40B4-BE49-F238E27FC236}">
                <a16:creationId xmlns:a16="http://schemas.microsoft.com/office/drawing/2014/main" id="{B5B9947D-B186-4E52-8812-76F25D334F0C}"/>
              </a:ext>
            </a:extLst>
          </p:cNvPr>
          <p:cNvSpPr/>
          <p:nvPr/>
        </p:nvSpPr>
        <p:spPr>
          <a:xfrm>
            <a:off x="6432430" y="4207998"/>
            <a:ext cx="4694852" cy="566772"/>
          </a:xfrm>
          <a:prstGeom prst="borderCallout1">
            <a:avLst>
              <a:gd name="adj1" fmla="val 48556"/>
              <a:gd name="adj2" fmla="val -231"/>
              <a:gd name="adj3" fmla="val 46872"/>
              <a:gd name="adj4" fmla="val -14907"/>
            </a:avLst>
          </a:prstGeom>
          <a:solidFill>
            <a:srgbClr val="548235">
              <a:alpha val="83922"/>
            </a:srgbClr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600" dirty="0"/>
              <a:t>Ustvarite novo bazo podatkov ali obnovite obstoječo bazo podatkov LCA iz datoteke *.</a:t>
            </a:r>
            <a:r>
              <a:rPr lang="sl-SI" sz="1600" dirty="0" err="1"/>
              <a:t>zolca</a:t>
            </a:r>
            <a:r>
              <a:rPr lang="sl-SI" sz="1600" dirty="0"/>
              <a:t>. </a:t>
            </a:r>
          </a:p>
        </p:txBody>
      </p:sp>
      <p:sp>
        <p:nvSpPr>
          <p:cNvPr id="11" name="Speech Bubble: Rectangle with Corners Rounded 6">
            <a:extLst>
              <a:ext uri="{FF2B5EF4-FFF2-40B4-BE49-F238E27FC236}">
                <a16:creationId xmlns:a16="http://schemas.microsoft.com/office/drawing/2014/main" id="{A321EE5C-5BC3-4E80-8888-AD3D6A17B6B4}"/>
              </a:ext>
            </a:extLst>
          </p:cNvPr>
          <p:cNvSpPr/>
          <p:nvPr/>
        </p:nvSpPr>
        <p:spPr>
          <a:xfrm>
            <a:off x="4720856" y="5694561"/>
            <a:ext cx="6406426" cy="628333"/>
          </a:xfrm>
          <a:prstGeom prst="borderCallout1">
            <a:avLst>
              <a:gd name="adj1" fmla="val 46969"/>
              <a:gd name="adj2" fmla="val 267"/>
              <a:gd name="adj3" fmla="val 67966"/>
              <a:gd name="adj4" fmla="val -10136"/>
            </a:avLst>
          </a:prstGeom>
          <a:solidFill>
            <a:srgbClr val="548235">
              <a:alpha val="83922"/>
            </a:srgbClr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600" dirty="0"/>
              <a:t>Aktivna </a:t>
            </a:r>
            <a:r>
              <a:rPr lang="sl-SI" sz="1600" dirty="0" err="1"/>
              <a:t>openLCA</a:t>
            </a:r>
            <a:r>
              <a:rPr lang="sl-SI" sz="1600" dirty="0"/>
              <a:t> skupnost z mednarodnimi partnerji v različnih državah in več deset tisoč uporabniki. </a:t>
            </a:r>
          </a:p>
        </p:txBody>
      </p:sp>
    </p:spTree>
    <p:extLst>
      <p:ext uri="{BB962C8B-B14F-4D97-AF65-F5344CB8AC3E}">
        <p14:creationId xmlns:p14="http://schemas.microsoft.com/office/powerpoint/2010/main" val="36740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AEA6CCD-F12D-4BCF-AF79-51B74EFD95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942614"/>
            <a:ext cx="8608775" cy="5915386"/>
          </a:xfrm>
          <a:prstGeom prst="rect">
            <a:avLst/>
          </a:prstGeom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C0B3CCF3-004A-4D3B-AE52-843D365B9076}"/>
              </a:ext>
            </a:extLst>
          </p:cNvPr>
          <p:cNvSpPr/>
          <p:nvPr/>
        </p:nvSpPr>
        <p:spPr>
          <a:xfrm>
            <a:off x="3097952" y="942614"/>
            <a:ext cx="1620252" cy="529389"/>
          </a:xfrm>
          <a:prstGeom prst="wedgeRectCallout">
            <a:avLst>
              <a:gd name="adj1" fmla="val -95720"/>
              <a:gd name="adj2" fmla="val 14194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glavni menu</a:t>
            </a: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7C83BC1A-27A3-4BEF-A3BB-18E93AEC93F5}"/>
              </a:ext>
            </a:extLst>
          </p:cNvPr>
          <p:cNvSpPr/>
          <p:nvPr/>
        </p:nvSpPr>
        <p:spPr>
          <a:xfrm>
            <a:off x="2929510" y="4239267"/>
            <a:ext cx="1620252" cy="529389"/>
          </a:xfrm>
          <a:prstGeom prst="wedgeRectCallout">
            <a:avLst>
              <a:gd name="adj1" fmla="val -95720"/>
              <a:gd name="adj2" fmla="val 14194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navigacija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83844043-3382-4516-8C08-A3EC5C9F34D9}"/>
              </a:ext>
            </a:extLst>
          </p:cNvPr>
          <p:cNvSpPr/>
          <p:nvPr/>
        </p:nvSpPr>
        <p:spPr>
          <a:xfrm>
            <a:off x="7333067" y="2899611"/>
            <a:ext cx="1620252" cy="529389"/>
          </a:xfrm>
          <a:prstGeom prst="wedgeRectCallout">
            <a:avLst>
              <a:gd name="adj1" fmla="val -105621"/>
              <a:gd name="adj2" fmla="val -225200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urejanje</a:t>
            </a: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D7D238FB-E5EF-4739-90B2-6E1EE0409447}"/>
              </a:ext>
            </a:extLst>
          </p:cNvPr>
          <p:cNvSpPr/>
          <p:nvPr/>
        </p:nvSpPr>
        <p:spPr>
          <a:xfrm>
            <a:off x="9733548" y="2423174"/>
            <a:ext cx="1620252" cy="529389"/>
          </a:xfrm>
          <a:prstGeom prst="wedgeRectCallout">
            <a:avLst>
              <a:gd name="adj1" fmla="val -105621"/>
              <a:gd name="adj2" fmla="val -225200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iskanje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1DB441-AE31-43AB-A543-3474BE600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595"/>
            <a:ext cx="10515600" cy="999944"/>
          </a:xfrm>
        </p:spPr>
        <p:txBody>
          <a:bodyPr/>
          <a:lstStyle/>
          <a:p>
            <a:r>
              <a:rPr lang="sl-SI" dirty="0">
                <a:solidFill>
                  <a:schemeClr val="accent6">
                    <a:lumMod val="50000"/>
                  </a:schemeClr>
                </a:solidFill>
                <a:latin typeface="Source Sans Pro Black" panose="020B0803030403020204" pitchFamily="34" charset="-18"/>
              </a:rPr>
              <a:t>Uvodno okno </a:t>
            </a:r>
            <a:r>
              <a:rPr lang="sl-SI" dirty="0" err="1">
                <a:solidFill>
                  <a:schemeClr val="accent6">
                    <a:lumMod val="50000"/>
                  </a:schemeClr>
                </a:solidFill>
                <a:latin typeface="Source Sans Pro Black" panose="020B0803030403020204" pitchFamily="34" charset="-18"/>
              </a:rPr>
              <a:t>OpenLCA</a:t>
            </a:r>
            <a:endParaRPr lang="sl-SI" dirty="0">
              <a:solidFill>
                <a:schemeClr val="accent6">
                  <a:lumMod val="50000"/>
                </a:schemeClr>
              </a:solidFill>
              <a:latin typeface="Source Sans Pro Black" panose="020B08030304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04474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1F18B-1A75-4EB7-B28D-92C40D126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Ustvarjanje nove podatkovne baze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7D13E48-1AF3-406F-9033-9B813A890E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765" y="1275422"/>
            <a:ext cx="3581084" cy="4505235"/>
          </a:xfr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3185B960-41CD-4CE3-8765-719C341A8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2704" y="1275422"/>
            <a:ext cx="3731258" cy="4874895"/>
          </a:xfrm>
          <a:prstGeom prst="rect">
            <a:avLst/>
          </a:prstGeom>
        </p:spPr>
      </p:pic>
      <p:sp>
        <p:nvSpPr>
          <p:cNvPr id="9" name="Callout: Line 8">
            <a:extLst>
              <a:ext uri="{FF2B5EF4-FFF2-40B4-BE49-F238E27FC236}">
                <a16:creationId xmlns:a16="http://schemas.microsoft.com/office/drawing/2014/main" id="{5650AA55-12AC-4550-B250-DBE1DE69C16F}"/>
              </a:ext>
            </a:extLst>
          </p:cNvPr>
          <p:cNvSpPr/>
          <p:nvPr/>
        </p:nvSpPr>
        <p:spPr>
          <a:xfrm>
            <a:off x="9064498" y="1594184"/>
            <a:ext cx="2566737" cy="1239253"/>
          </a:xfrm>
          <a:prstGeom prst="borderCallout1">
            <a:avLst>
              <a:gd name="adj1" fmla="val 39462"/>
              <a:gd name="adj2" fmla="val 417"/>
              <a:gd name="adj3" fmla="val 96966"/>
              <a:gd name="adj4" fmla="val -30833"/>
            </a:avLst>
          </a:prstGeom>
          <a:solidFill>
            <a:schemeClr val="accent6">
              <a:lumMod val="75000"/>
            </a:schemeClr>
          </a:solidFill>
          <a:ln w="28575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rgbClr val="FFFFFF"/>
                </a:solidFill>
                <a:latin typeface="Calibri" panose="020F0502020204030204" pitchFamily="34" charset="0"/>
              </a:rPr>
              <a:t>Vpišite ime nove podatkovne baze in kliknite </a:t>
            </a:r>
            <a:r>
              <a:rPr lang="sl-SI" dirty="0" err="1">
                <a:solidFill>
                  <a:srgbClr val="FFFFFF"/>
                </a:solidFill>
                <a:latin typeface="Calibri" panose="020F0502020204030204" pitchFamily="34" charset="0"/>
              </a:rPr>
              <a:t>Finish</a:t>
            </a:r>
            <a:r>
              <a:rPr lang="sl-SI" dirty="0">
                <a:solidFill>
                  <a:srgbClr val="FFFFFF"/>
                </a:solidFill>
                <a:latin typeface="Calibri" panose="020F0502020204030204" pitchFamily="34" charset="0"/>
              </a:rPr>
              <a:t>.</a:t>
            </a:r>
            <a:endParaRPr lang="sl-SI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FB79027-5DB0-4C22-826C-A5B8289884DC}"/>
              </a:ext>
            </a:extLst>
          </p:cNvPr>
          <p:cNvCxnSpPr>
            <a:cxnSpLocks/>
          </p:cNvCxnSpPr>
          <p:nvPr/>
        </p:nvCxnSpPr>
        <p:spPr>
          <a:xfrm>
            <a:off x="2271097" y="1909011"/>
            <a:ext cx="2288560" cy="609600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Callout: Line 15">
            <a:extLst>
              <a:ext uri="{FF2B5EF4-FFF2-40B4-BE49-F238E27FC236}">
                <a16:creationId xmlns:a16="http://schemas.microsoft.com/office/drawing/2014/main" id="{C35E6DD3-4C28-428E-B983-FFECA2B98C73}"/>
              </a:ext>
            </a:extLst>
          </p:cNvPr>
          <p:cNvSpPr/>
          <p:nvPr/>
        </p:nvSpPr>
        <p:spPr>
          <a:xfrm>
            <a:off x="9064497" y="3093242"/>
            <a:ext cx="2566737" cy="1239253"/>
          </a:xfrm>
          <a:prstGeom prst="borderCallout1">
            <a:avLst>
              <a:gd name="adj1" fmla="val 39462"/>
              <a:gd name="adj2" fmla="val 417"/>
              <a:gd name="adj3" fmla="val 6351"/>
              <a:gd name="adj4" fmla="val -58958"/>
            </a:avLst>
          </a:prstGeom>
          <a:solidFill>
            <a:schemeClr val="accent6">
              <a:lumMod val="75000"/>
            </a:schemeClr>
          </a:solidFill>
          <a:ln w="28575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FFFFFF"/>
                </a:solidFill>
                <a:latin typeface="Calibri" panose="020F0502020204030204" pitchFamily="34" charset="0"/>
              </a:rPr>
              <a:t>Lokalne ali oddaljene baze podatkov je mogoče ustvariti</a:t>
            </a:r>
            <a:endParaRPr lang="sl-SI" dirty="0"/>
          </a:p>
        </p:txBody>
      </p:sp>
      <p:sp>
        <p:nvSpPr>
          <p:cNvPr id="17" name="Callout: Line 16">
            <a:extLst>
              <a:ext uri="{FF2B5EF4-FFF2-40B4-BE49-F238E27FC236}">
                <a16:creationId xmlns:a16="http://schemas.microsoft.com/office/drawing/2014/main" id="{DA2C50F7-D467-496C-B385-04150924F281}"/>
              </a:ext>
            </a:extLst>
          </p:cNvPr>
          <p:cNvSpPr/>
          <p:nvPr/>
        </p:nvSpPr>
        <p:spPr>
          <a:xfrm>
            <a:off x="9074817" y="4592300"/>
            <a:ext cx="2566737" cy="1239253"/>
          </a:xfrm>
          <a:prstGeom prst="borderCallout1">
            <a:avLst>
              <a:gd name="adj1" fmla="val 45935"/>
              <a:gd name="adj2" fmla="val 417"/>
              <a:gd name="adj3" fmla="val -20834"/>
              <a:gd name="adj4" fmla="val -38333"/>
            </a:avLst>
          </a:prstGeom>
          <a:solidFill>
            <a:schemeClr val="accent6">
              <a:lumMod val="75000"/>
            </a:schemeClr>
          </a:solidFill>
          <a:ln w="28575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FFFFFF"/>
                </a:solidFill>
                <a:latin typeface="Calibri" panose="020F0502020204030204" pitchFamily="34" charset="0"/>
              </a:rPr>
              <a:t>Različne vsebine na voljo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6346825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b56b73-d6a6-4668-b3c2-7ae7fc70f318" xsi:nil="true"/>
    <lcf76f155ced4ddcb4097134ff3c332f xmlns="e102abe9-fb4f-4de3-8bfb-c3b027a6c42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117465F9CD24BA0B544C43CEA1B4D" ma:contentTypeVersion="12" ma:contentTypeDescription="Create a new document." ma:contentTypeScope="" ma:versionID="040c8523ed914ebf9983982bb4202c32">
  <xsd:schema xmlns:xsd="http://www.w3.org/2001/XMLSchema" xmlns:xs="http://www.w3.org/2001/XMLSchema" xmlns:p="http://schemas.microsoft.com/office/2006/metadata/properties" xmlns:ns2="e102abe9-fb4f-4de3-8bfb-c3b027a6c421" xmlns:ns3="5ab56b73-d6a6-4668-b3c2-7ae7fc70f318" targetNamespace="http://schemas.microsoft.com/office/2006/metadata/properties" ma:root="true" ma:fieldsID="ee44eb74592fb8bc193e43f6f40ffd9c" ns2:_="" ns3:_="">
    <xsd:import namespace="e102abe9-fb4f-4de3-8bfb-c3b027a6c421"/>
    <xsd:import namespace="5ab56b73-d6a6-4668-b3c2-7ae7fc70f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2abe9-fb4f-4de3-8bfb-c3b027a6c4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52b408e-820a-469d-ba60-de24c1fbd8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b56b73-d6a6-4668-b3c2-7ae7fc70f31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756371e-5763-4896-82e1-0614b212b5e5}" ma:internalName="TaxCatchAll" ma:showField="CatchAllData" ma:web="5ab56b73-d6a6-4668-b3c2-7ae7fc70f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DEE2A2-06B0-42BA-8B9E-4F3004E58F97}">
  <ds:schemaRefs>
    <ds:schemaRef ds:uri="5ab56b73-d6a6-4668-b3c2-7ae7fc70f318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e102abe9-fb4f-4de3-8bfb-c3b027a6c421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15AD152-00C2-44F8-834E-C8C8076877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02abe9-fb4f-4de3-8bfb-c3b027a6c421"/>
    <ds:schemaRef ds:uri="5ab56b73-d6a6-4668-b3c2-7ae7fc70f3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5481F6-4460-4FB7-8DA3-A48FA189FB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1871</Words>
  <Application>Microsoft Office PowerPoint</Application>
  <PresentationFormat>Geniş ekran</PresentationFormat>
  <Paragraphs>334</Paragraphs>
  <Slides>49</Slides>
  <Notes>40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61" baseType="lpstr">
      <vt:lpstr>Arial</vt:lpstr>
      <vt:lpstr>Calibri</vt:lpstr>
      <vt:lpstr>Calibri-Bold</vt:lpstr>
      <vt:lpstr>Roboto</vt:lpstr>
      <vt:lpstr>Roboto Black</vt:lpstr>
      <vt:lpstr>Roboto Medium</vt:lpstr>
      <vt:lpstr>Source Sans Pro Black</vt:lpstr>
      <vt:lpstr>Source Sans Pro ExtraLight</vt:lpstr>
      <vt:lpstr>Source Sans Pro Light</vt:lpstr>
      <vt:lpstr>Times New Roman</vt:lpstr>
      <vt:lpstr>Tw Cen MT</vt:lpstr>
      <vt:lpstr>1_Office Theme</vt:lpstr>
      <vt:lpstr>PowerPoint Sunusu</vt:lpstr>
      <vt:lpstr>  Študija primera</vt:lpstr>
      <vt:lpstr>Funkcijska enota</vt:lpstr>
      <vt:lpstr>Programsko orodje OpenLCA </vt:lpstr>
      <vt:lpstr>  Kaj je OpenLCA?</vt:lpstr>
      <vt:lpstr>Prenos in namestitev</vt:lpstr>
      <vt:lpstr>Uvodno okno OpenLCA</vt:lpstr>
      <vt:lpstr>Uvodno okno OpenLCA</vt:lpstr>
      <vt:lpstr>Ustvarjanje nove podatkovne baze</vt:lpstr>
      <vt:lpstr>Elementi modeliranja</vt:lpstr>
      <vt:lpstr>OpenLCA Nexus</vt:lpstr>
      <vt:lpstr>PowerPoint Sunusu</vt:lpstr>
      <vt:lpstr>PowerPoint Sunusu</vt:lpstr>
      <vt:lpstr>PowerPoint Sunusu</vt:lpstr>
      <vt:lpstr>Uporabljene baze za študijo primera</vt:lpstr>
      <vt:lpstr>Ustvarjanje tokov</vt:lpstr>
      <vt:lpstr>Struktura modeliranja</vt:lpstr>
      <vt:lpstr>PowerPoint Sunusu</vt:lpstr>
      <vt:lpstr>PowerPoint Sunusu</vt:lpstr>
      <vt:lpstr>Ustvarjanje procesov</vt:lpstr>
      <vt:lpstr>    Struktura modeliranja</vt:lpstr>
      <vt:lpstr>PowerPoint Sunusu</vt:lpstr>
      <vt:lpstr>Podatki za inventarizacijo</vt:lpstr>
      <vt:lpstr>PowerPoint Sunusu</vt:lpstr>
      <vt:lpstr>PowerPoint Sunusu</vt:lpstr>
      <vt:lpstr>Sistem proizvoda analiza in rezultati</vt:lpstr>
      <vt:lpstr>Sistem proizvoda:  Shema modela</vt:lpstr>
      <vt:lpstr>Ocena okoljskih vplivov življenjskega cikla</vt:lpstr>
      <vt:lpstr>Kazalci, ki se običajno uporabljajo v analizi LCA</vt:lpstr>
      <vt:lpstr>Analiza: analiza vplivov</vt:lpstr>
      <vt:lpstr>Analiza: analiza vplivov</vt:lpstr>
      <vt:lpstr>Analiza: drevo prispevkov</vt:lpstr>
      <vt:lpstr>Analiza: drevo prispevkov</vt:lpstr>
      <vt:lpstr>Analiza: lokacije</vt:lpstr>
      <vt:lpstr>Ustvarjanje projekta PRIMERJAVA METANOL ZEMELJSKI PLIN – LESNA BIOMASA</vt:lpstr>
      <vt:lpstr>Projekt: ustvarjanje novega projekta</vt:lpstr>
      <vt:lpstr>Projekt: ustvarjanje novega projekta (II)</vt:lpstr>
      <vt:lpstr>Projekt: nastavitve projekta (I)</vt:lpstr>
      <vt:lpstr>Projekt: nastavitve projekta (II)</vt:lpstr>
      <vt:lpstr>Projekt: Rezultati</vt:lpstr>
      <vt:lpstr>Projekt: Rezultati (kazalec GWP)</vt:lpstr>
      <vt:lpstr>Projekt: Rezultati (zrelativizirani)</vt:lpstr>
      <vt:lpstr>Modeliranje s parametri in analiza občutljivosti PRIMER</vt:lpstr>
      <vt:lpstr>  Modeliranje s parametri:</vt:lpstr>
      <vt:lpstr>Globalni parametri: nastavitve</vt:lpstr>
      <vt:lpstr>Občutljivostna analiza: nastavitve</vt:lpstr>
      <vt:lpstr>Kako delež suhih sekancev vpliva na celoten okoljski vpliv?</vt:lpstr>
      <vt:lpstr>ZAKLJUČEK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Primerjalna ocena življenjskega cikla alternativnih embalažnih materialov za pijače</dc:title>
  <dc:creator>Damjan Krajnc</dc:creator>
  <cp:lastModifiedBy>Selman Narli</cp:lastModifiedBy>
  <cp:revision>5</cp:revision>
  <cp:lastPrinted>2019-11-11T14:20:14Z</cp:lastPrinted>
  <dcterms:created xsi:type="dcterms:W3CDTF">2019-11-05T13:54:33Z</dcterms:created>
  <dcterms:modified xsi:type="dcterms:W3CDTF">2026-06-16T10:51:54Z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0x0101006E9117465F9CD24BA0B544C43CEA1B4D</vt:lpwstr>
  </property>
  <property fmtid="{D5CDD505-2E9C-101B-9397-08002B2CF9AE}" pid="3" name="MediaServiceImageTags">
    <vt:lpwstr/>
  </property>
</Properties>
</file>