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56" r:id="rId5"/>
    <p:sldId id="410" r:id="rId6"/>
    <p:sldId id="411" r:id="rId7"/>
    <p:sldId id="717" r:id="rId8"/>
    <p:sldId id="753" r:id="rId9"/>
    <p:sldId id="752" r:id="rId10"/>
    <p:sldId id="741" r:id="rId11"/>
    <p:sldId id="738" r:id="rId12"/>
    <p:sldId id="739" r:id="rId13"/>
    <p:sldId id="740" r:id="rId14"/>
    <p:sldId id="742" r:id="rId15"/>
    <p:sldId id="654" r:id="rId16"/>
    <p:sldId id="625" r:id="rId17"/>
    <p:sldId id="593" r:id="rId18"/>
    <p:sldId id="572" r:id="rId19"/>
    <p:sldId id="655" r:id="rId20"/>
    <p:sldId id="604" r:id="rId21"/>
    <p:sldId id="694" r:id="rId22"/>
    <p:sldId id="605" r:id="rId23"/>
    <p:sldId id="755" r:id="rId24"/>
    <p:sldId id="646" r:id="rId25"/>
    <p:sldId id="606" r:id="rId26"/>
    <p:sldId id="573" r:id="rId27"/>
    <p:sldId id="574" r:id="rId28"/>
    <p:sldId id="575" r:id="rId29"/>
    <p:sldId id="576" r:id="rId30"/>
    <p:sldId id="579" r:id="rId31"/>
    <p:sldId id="584" r:id="rId32"/>
    <p:sldId id="585" r:id="rId33"/>
    <p:sldId id="586" r:id="rId34"/>
    <p:sldId id="587" r:id="rId35"/>
    <p:sldId id="589" r:id="rId36"/>
    <p:sldId id="736" r:id="rId37"/>
    <p:sldId id="713" r:id="rId38"/>
    <p:sldId id="708" r:id="rId39"/>
    <p:sldId id="731" r:id="rId40"/>
    <p:sldId id="710" r:id="rId41"/>
    <p:sldId id="735" r:id="rId42"/>
    <p:sldId id="709" r:id="rId43"/>
    <p:sldId id="762" r:id="rId44"/>
    <p:sldId id="764" r:id="rId45"/>
    <p:sldId id="763" r:id="rId46"/>
    <p:sldId id="761" r:id="rId47"/>
    <p:sldId id="760" r:id="rId48"/>
    <p:sldId id="759" r:id="rId49"/>
    <p:sldId id="758" r:id="rId50"/>
    <p:sldId id="756" r:id="rId51"/>
    <p:sldId id="688" r:id="rId52"/>
    <p:sldId id="260" r:id="rId53"/>
  </p:sldIdLst>
  <p:sldSz cx="12192000" cy="6858000"/>
  <p:notesSz cx="6669088" cy="9926638"/>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DB0B287-F32B-4887-BA10-2CD256BE77AF}">
          <p14:sldIdLst>
            <p14:sldId id="256"/>
          </p14:sldIdLst>
        </p14:section>
        <p14:section name="Intro LCA" id="{69BB334C-DA3D-4971-95A5-4502E6B59320}">
          <p14:sldIdLst>
            <p14:sldId id="410"/>
            <p14:sldId id="411"/>
            <p14:sldId id="717"/>
            <p14:sldId id="753"/>
            <p14:sldId id="752"/>
            <p14:sldId id="741"/>
            <p14:sldId id="738"/>
            <p14:sldId id="739"/>
            <p14:sldId id="740"/>
            <p14:sldId id="742"/>
          </p14:sldIdLst>
        </p14:section>
        <p14:section name="SPI" id="{11DC5C78-86CF-44CB-AB6D-952D525453D3}">
          <p14:sldIdLst>
            <p14:sldId id="654"/>
            <p14:sldId id="625"/>
            <p14:sldId id="593"/>
            <p14:sldId id="572"/>
          </p14:sldIdLst>
        </p14:section>
        <p14:section name="SPIonWeb" id="{054E5461-2E4D-4FCA-9A8C-9C73F191571A}">
          <p14:sldIdLst>
            <p14:sldId id="655"/>
            <p14:sldId id="604"/>
            <p14:sldId id="694"/>
            <p14:sldId id="605"/>
            <p14:sldId id="755"/>
            <p14:sldId id="646"/>
            <p14:sldId id="606"/>
            <p14:sldId id="573"/>
            <p14:sldId id="574"/>
            <p14:sldId id="575"/>
            <p14:sldId id="576"/>
            <p14:sldId id="579"/>
            <p14:sldId id="584"/>
            <p14:sldId id="585"/>
            <p14:sldId id="586"/>
            <p14:sldId id="587"/>
            <p14:sldId id="589"/>
          </p14:sldIdLst>
        </p14:section>
        <p14:section name="Übung 0 Weinbau" id="{D5142F2A-6143-4CFC-ADB4-193EE699DDCA}">
          <p14:sldIdLst>
            <p14:sldId id="736"/>
            <p14:sldId id="713"/>
            <p14:sldId id="708"/>
            <p14:sldId id="731"/>
            <p14:sldId id="710"/>
            <p14:sldId id="735"/>
            <p14:sldId id="709"/>
            <p14:sldId id="762"/>
            <p14:sldId id="764"/>
            <p14:sldId id="763"/>
            <p14:sldId id="761"/>
            <p14:sldId id="760"/>
            <p14:sldId id="759"/>
            <p14:sldId id="758"/>
            <p14:sldId id="756"/>
            <p14:sldId id="688"/>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A281"/>
    <a:srgbClr val="7EB34D"/>
    <a:srgbClr val="CCD4CC"/>
    <a:srgbClr val="F3DE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92F200-6D1F-4416-A15A-BE292C74AFF1}" v="1" dt="2026-06-16T18:45:23.12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5565" autoAdjust="0"/>
  </p:normalViewPr>
  <p:slideViewPr>
    <p:cSldViewPr snapToGrid="0">
      <p:cViewPr varScale="1">
        <p:scale>
          <a:sx n="132" d="100"/>
          <a:sy n="132" d="100"/>
        </p:scale>
        <p:origin x="1656" y="13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78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rsten Kliewe" userId="d3b09a26-2b7e-42d0-8b7a-6a18a6fb2c9e" providerId="ADAL" clId="{CB5506FB-858D-436E-BC88-6B43D13FD055}"/>
    <pc:docChg chg="custSel delSld modSld modMainMaster delSection modSection">
      <pc:chgData name="Thorsten Kliewe" userId="d3b09a26-2b7e-42d0-8b7a-6a18a6fb2c9e" providerId="ADAL" clId="{CB5506FB-858D-436E-BC88-6B43D13FD055}" dt="2026-06-16T18:45:39.551" v="21" actId="1076"/>
      <pc:docMkLst>
        <pc:docMk/>
      </pc:docMkLst>
      <pc:sldChg chg="addSp modSp mod">
        <pc:chgData name="Thorsten Kliewe" userId="d3b09a26-2b7e-42d0-8b7a-6a18a6fb2c9e" providerId="ADAL" clId="{CB5506FB-858D-436E-BC88-6B43D13FD055}" dt="2026-06-16T18:45:39.551" v="21" actId="1076"/>
        <pc:sldMkLst>
          <pc:docMk/>
          <pc:sldMk cId="314444262" sldId="260"/>
        </pc:sldMkLst>
        <pc:picChg chg="add mod">
          <ac:chgData name="Thorsten Kliewe" userId="d3b09a26-2b7e-42d0-8b7a-6a18a6fb2c9e" providerId="ADAL" clId="{CB5506FB-858D-436E-BC88-6B43D13FD055}" dt="2026-06-16T18:45:39.551" v="21" actId="1076"/>
          <ac:picMkLst>
            <pc:docMk/>
            <pc:sldMk cId="314444262" sldId="260"/>
            <ac:picMk id="2" creationId="{48351163-442D-D5EA-0479-0CAB4E42827F}"/>
          </ac:picMkLst>
        </pc:picChg>
      </pc:sldChg>
      <pc:sldChg chg="modSp mod">
        <pc:chgData name="Thorsten Kliewe" userId="d3b09a26-2b7e-42d0-8b7a-6a18a6fb2c9e" providerId="ADAL" clId="{CB5506FB-858D-436E-BC88-6B43D13FD055}" dt="2026-05-29T18:24:29.394" v="18" actId="27636"/>
        <pc:sldMkLst>
          <pc:docMk/>
          <pc:sldMk cId="3347849948" sldId="713"/>
        </pc:sldMkLst>
        <pc:spChg chg="mod">
          <ac:chgData name="Thorsten Kliewe" userId="d3b09a26-2b7e-42d0-8b7a-6a18a6fb2c9e" providerId="ADAL" clId="{CB5506FB-858D-436E-BC88-6B43D13FD055}" dt="2026-05-29T18:24:29.392" v="17" actId="27636"/>
          <ac:spMkLst>
            <pc:docMk/>
            <pc:sldMk cId="3347849948" sldId="713"/>
            <ac:spMk id="3" creationId="{AD8727D0-EEE5-C356-3363-AD7C5E92B5FD}"/>
          </ac:spMkLst>
        </pc:spChg>
        <pc:spChg chg="mod">
          <ac:chgData name="Thorsten Kliewe" userId="d3b09a26-2b7e-42d0-8b7a-6a18a6fb2c9e" providerId="ADAL" clId="{CB5506FB-858D-436E-BC88-6B43D13FD055}" dt="2026-05-29T18:24:29.394" v="18" actId="27636"/>
          <ac:spMkLst>
            <pc:docMk/>
            <pc:sldMk cId="3347849948" sldId="713"/>
            <ac:spMk id="5" creationId="{CDB09CF4-E6B8-3634-BE19-687E26036FAE}"/>
          </ac:spMkLst>
        </pc:spChg>
      </pc:sldChg>
      <pc:sldMasterChg chg="modSldLayout">
        <pc:chgData name="Thorsten Kliewe" userId="d3b09a26-2b7e-42d0-8b7a-6a18a6fb2c9e" providerId="ADAL" clId="{CB5506FB-858D-436E-BC88-6B43D13FD055}" dt="2026-06-16T18:45:27.305" v="20" actId="1076"/>
        <pc:sldMasterMkLst>
          <pc:docMk/>
          <pc:sldMasterMk cId="1817097576" sldId="2147483648"/>
        </pc:sldMasterMkLst>
        <pc:sldLayoutChg chg="modSp mod">
          <pc:chgData name="Thorsten Kliewe" userId="d3b09a26-2b7e-42d0-8b7a-6a18a6fb2c9e" providerId="ADAL" clId="{CB5506FB-858D-436E-BC88-6B43D13FD055}" dt="2026-06-16T18:45:27.305" v="20" actId="1076"/>
          <pc:sldLayoutMkLst>
            <pc:docMk/>
            <pc:sldMasterMk cId="1817097576" sldId="2147483648"/>
            <pc:sldLayoutMk cId="2325434188" sldId="2147483664"/>
          </pc:sldLayoutMkLst>
          <pc:spChg chg="mod">
            <ac:chgData name="Thorsten Kliewe" userId="d3b09a26-2b7e-42d0-8b7a-6a18a6fb2c9e" providerId="ADAL" clId="{CB5506FB-858D-436E-BC88-6B43D13FD055}" dt="2026-06-16T18:45:27.305" v="20" actId="1076"/>
            <ac:spMkLst>
              <pc:docMk/>
              <pc:sldMasterMk cId="1817097576" sldId="2147483648"/>
              <pc:sldLayoutMk cId="2325434188" sldId="2147483664"/>
              <ac:spMk id="14" creationId="{9E3BA7E4-1FC3-BEA2-789C-4C4F511940EB}"/>
            </ac:spMkLst>
          </pc:spChg>
          <pc:picChg chg="mod">
            <ac:chgData name="Thorsten Kliewe" userId="d3b09a26-2b7e-42d0-8b7a-6a18a6fb2c9e" providerId="ADAL" clId="{CB5506FB-858D-436E-BC88-6B43D13FD055}" dt="2026-06-16T18:45:27.305" v="20" actId="1076"/>
            <ac:picMkLst>
              <pc:docMk/>
              <pc:sldMasterMk cId="1817097576" sldId="2147483648"/>
              <pc:sldLayoutMk cId="2325434188" sldId="2147483664"/>
              <ac:picMk id="11" creationId="{186A89FF-EF56-5695-0B38-EACDFBAAD243}"/>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192.168.1.129\ARBEIT%20ALLE\01%20STRATECO\3%20PROJEKTE\5%20Sonstige\E+%20ECOThink\Workshop%20SPI\Workshop%20II%20Schule%2001%2026\Beispiel%20Firma02_Weinbau.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de-AT" dirty="0"/>
              <a:t>Vergleich Ökologischer Fußabdruck: kg Äpfel</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Apfel!$A$33</c:f>
              <c:strCache>
                <c:ptCount val="1"/>
                <c:pt idx="0">
                  <c:v>Düngemittel</c:v>
                </c:pt>
              </c:strCache>
            </c:strRef>
          </c:tx>
          <c:spPr>
            <a:solidFill>
              <a:srgbClr val="7EB34D"/>
            </a:solidFill>
            <a:ln>
              <a:noFill/>
            </a:ln>
            <a:effectLst/>
          </c:spPr>
          <c:invertIfNegative val="0"/>
          <c:cat>
            <c:strRef>
              <c:f>Apfel!$B$32:$C$32</c:f>
              <c:strCache>
                <c:ptCount val="2"/>
                <c:pt idx="0">
                  <c:v>Apfel konv.</c:v>
                </c:pt>
                <c:pt idx="1">
                  <c:v>Apfel bio</c:v>
                </c:pt>
              </c:strCache>
            </c:strRef>
          </c:cat>
          <c:val>
            <c:numRef>
              <c:f>Apfel!$B$33:$C$33</c:f>
              <c:numCache>
                <c:formatCode>General</c:formatCode>
                <c:ptCount val="2"/>
                <c:pt idx="0">
                  <c:v>3.4959999999999996</c:v>
                </c:pt>
                <c:pt idx="1">
                  <c:v>1.6840000000000002</c:v>
                </c:pt>
              </c:numCache>
            </c:numRef>
          </c:val>
          <c:extLst>
            <c:ext xmlns:c16="http://schemas.microsoft.com/office/drawing/2014/chart" uri="{C3380CC4-5D6E-409C-BE32-E72D297353CC}">
              <c16:uniqueId val="{00000000-9B05-4A41-849D-52399BBE5C00}"/>
            </c:ext>
          </c:extLst>
        </c:ser>
        <c:ser>
          <c:idx val="1"/>
          <c:order val="1"/>
          <c:tx>
            <c:strRef>
              <c:f>Apfel!$A$34</c:f>
              <c:strCache>
                <c:ptCount val="1"/>
                <c:pt idx="0">
                  <c:v>Pflanzenschutz</c:v>
                </c:pt>
              </c:strCache>
            </c:strRef>
          </c:tx>
          <c:spPr>
            <a:solidFill>
              <a:srgbClr val="CCD4CC"/>
            </a:solidFill>
            <a:ln>
              <a:noFill/>
            </a:ln>
            <a:effectLst/>
          </c:spPr>
          <c:invertIfNegative val="0"/>
          <c:cat>
            <c:strRef>
              <c:f>Apfel!$B$32:$C$32</c:f>
              <c:strCache>
                <c:ptCount val="2"/>
                <c:pt idx="0">
                  <c:v>Apfel konv.</c:v>
                </c:pt>
                <c:pt idx="1">
                  <c:v>Apfel bio</c:v>
                </c:pt>
              </c:strCache>
            </c:strRef>
          </c:cat>
          <c:val>
            <c:numRef>
              <c:f>Apfel!$B$34:$C$34</c:f>
              <c:numCache>
                <c:formatCode>General</c:formatCode>
                <c:ptCount val="2"/>
                <c:pt idx="0">
                  <c:v>10.398</c:v>
                </c:pt>
                <c:pt idx="1">
                  <c:v>1.3819999999999999</c:v>
                </c:pt>
              </c:numCache>
            </c:numRef>
          </c:val>
          <c:extLst>
            <c:ext xmlns:c16="http://schemas.microsoft.com/office/drawing/2014/chart" uri="{C3380CC4-5D6E-409C-BE32-E72D297353CC}">
              <c16:uniqueId val="{00000001-9B05-4A41-849D-52399BBE5C00}"/>
            </c:ext>
          </c:extLst>
        </c:ser>
        <c:ser>
          <c:idx val="2"/>
          <c:order val="2"/>
          <c:tx>
            <c:strRef>
              <c:f>Apfel!$A$35</c:f>
              <c:strCache>
                <c:ptCount val="1"/>
                <c:pt idx="0">
                  <c:v>Maschinenstunden</c:v>
                </c:pt>
              </c:strCache>
            </c:strRef>
          </c:tx>
          <c:spPr>
            <a:solidFill>
              <a:srgbClr val="1DA281"/>
            </a:solidFill>
            <a:ln>
              <a:noFill/>
            </a:ln>
            <a:effectLst/>
          </c:spPr>
          <c:invertIfNegative val="0"/>
          <c:cat>
            <c:strRef>
              <c:f>Apfel!$B$32:$C$32</c:f>
              <c:strCache>
                <c:ptCount val="2"/>
                <c:pt idx="0">
                  <c:v>Apfel konv.</c:v>
                </c:pt>
                <c:pt idx="1">
                  <c:v>Apfel bio</c:v>
                </c:pt>
              </c:strCache>
            </c:strRef>
          </c:cat>
          <c:val>
            <c:numRef>
              <c:f>Apfel!$B$35:$C$35</c:f>
              <c:numCache>
                <c:formatCode>General</c:formatCode>
                <c:ptCount val="2"/>
                <c:pt idx="0">
                  <c:v>9.266</c:v>
                </c:pt>
                <c:pt idx="1">
                  <c:v>14.263999999999999</c:v>
                </c:pt>
              </c:numCache>
            </c:numRef>
          </c:val>
          <c:extLst>
            <c:ext xmlns:c16="http://schemas.microsoft.com/office/drawing/2014/chart" uri="{C3380CC4-5D6E-409C-BE32-E72D297353CC}">
              <c16:uniqueId val="{00000002-9B05-4A41-849D-52399BBE5C00}"/>
            </c:ext>
          </c:extLst>
        </c:ser>
        <c:ser>
          <c:idx val="3"/>
          <c:order val="3"/>
          <c:tx>
            <c:strRef>
              <c:f>Apfel!$A$36</c:f>
              <c:strCache>
                <c:ptCount val="1"/>
                <c:pt idx="0">
                  <c:v>Fläche</c:v>
                </c:pt>
              </c:strCache>
            </c:strRef>
          </c:tx>
          <c:spPr>
            <a:solidFill>
              <a:srgbClr val="F3DE2C"/>
            </a:solidFill>
            <a:ln>
              <a:noFill/>
            </a:ln>
            <a:effectLst/>
          </c:spPr>
          <c:invertIfNegative val="0"/>
          <c:cat>
            <c:strRef>
              <c:f>Apfel!$B$32:$C$32</c:f>
              <c:strCache>
                <c:ptCount val="2"/>
                <c:pt idx="0">
                  <c:v>Apfel konv.</c:v>
                </c:pt>
                <c:pt idx="1">
                  <c:v>Apfel bio</c:v>
                </c:pt>
              </c:strCache>
            </c:strRef>
          </c:cat>
          <c:val>
            <c:numRef>
              <c:f>Apfel!$B$36:$C$36</c:f>
              <c:numCache>
                <c:formatCode>General</c:formatCode>
                <c:ptCount val="2"/>
                <c:pt idx="0">
                  <c:v>0.32</c:v>
                </c:pt>
                <c:pt idx="1">
                  <c:v>0.48</c:v>
                </c:pt>
              </c:numCache>
            </c:numRef>
          </c:val>
          <c:extLst>
            <c:ext xmlns:c16="http://schemas.microsoft.com/office/drawing/2014/chart" uri="{C3380CC4-5D6E-409C-BE32-E72D297353CC}">
              <c16:uniqueId val="{00000003-9B05-4A41-849D-52399BBE5C00}"/>
            </c:ext>
          </c:extLst>
        </c:ser>
        <c:dLbls>
          <c:showLegendKey val="0"/>
          <c:showVal val="0"/>
          <c:showCatName val="0"/>
          <c:showSerName val="0"/>
          <c:showPercent val="0"/>
          <c:showBubbleSize val="0"/>
        </c:dLbls>
        <c:gapWidth val="150"/>
        <c:overlap val="100"/>
        <c:axId val="758028559"/>
        <c:axId val="758029039"/>
      </c:barChart>
      <c:catAx>
        <c:axId val="75802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758029039"/>
        <c:crosses val="autoZero"/>
        <c:auto val="1"/>
        <c:lblAlgn val="ctr"/>
        <c:lblOffset val="100"/>
        <c:noMultiLvlLbl val="0"/>
      </c:catAx>
      <c:valAx>
        <c:axId val="758029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de-AT" dirty="0"/>
                  <a:t>Ökologischer Fußabdruck [m2a]</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7580285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CE213-2089-407A-A2F4-DDFAF945F1FB}" type="doc">
      <dgm:prSet loTypeId="urn:microsoft.com/office/officeart/2005/8/layout/cycle3" loCatId="cycle" qsTypeId="urn:microsoft.com/office/officeart/2005/8/quickstyle/simple1" qsCatId="simple" csTypeId="urn:microsoft.com/office/officeart/2005/8/colors/accent3_1" csCatId="accent3" phldr="1"/>
      <dgm:spPr/>
      <dgm:t>
        <a:bodyPr/>
        <a:lstStyle/>
        <a:p>
          <a:endParaRPr lang="de-AT"/>
        </a:p>
      </dgm:t>
    </dgm:pt>
    <dgm:pt modelId="{1385D192-730A-4B92-9169-4593A1EB456B}">
      <dgm:prSet phldrT="[Text]" custT="1"/>
      <dgm:spPr/>
      <dgm:t>
        <a:bodyPr/>
        <a:lstStyle/>
        <a:p>
          <a:r>
            <a:rPr lang="de-AT" sz="1100" noProof="0" dirty="0"/>
            <a:t>Rohstoff-gewinnung</a:t>
          </a:r>
        </a:p>
      </dgm:t>
    </dgm:pt>
    <dgm:pt modelId="{EC166FB5-8DDE-4B47-91CC-E3D0D7A8D564}" type="parTrans" cxnId="{623B9CD3-3FA3-40CE-B703-E2FADBA46882}">
      <dgm:prSet/>
      <dgm:spPr/>
      <dgm:t>
        <a:bodyPr/>
        <a:lstStyle/>
        <a:p>
          <a:endParaRPr lang="de-AT" sz="1100"/>
        </a:p>
      </dgm:t>
    </dgm:pt>
    <dgm:pt modelId="{BA8FF178-1D5C-40A1-9FA8-F275283567D6}" type="sibTrans" cxnId="{623B9CD3-3FA3-40CE-B703-E2FADBA46882}">
      <dgm:prSet/>
      <dgm:spPr/>
      <dgm:t>
        <a:bodyPr/>
        <a:lstStyle/>
        <a:p>
          <a:endParaRPr lang="de-AT" sz="1100"/>
        </a:p>
      </dgm:t>
    </dgm:pt>
    <dgm:pt modelId="{CB23E00A-3061-4CEE-8656-AC632922FC7A}">
      <dgm:prSet phldrT="[Text]" custT="1"/>
      <dgm:spPr/>
      <dgm:t>
        <a:bodyPr/>
        <a:lstStyle/>
        <a:p>
          <a:r>
            <a:rPr lang="de-AT" sz="1100" noProof="0" dirty="0"/>
            <a:t>Herstellung</a:t>
          </a:r>
        </a:p>
      </dgm:t>
    </dgm:pt>
    <dgm:pt modelId="{085FF7CD-2F02-4921-99EB-45346373C15C}" type="parTrans" cxnId="{6FE17C81-580B-4741-A5B0-D53E97708782}">
      <dgm:prSet/>
      <dgm:spPr/>
      <dgm:t>
        <a:bodyPr/>
        <a:lstStyle/>
        <a:p>
          <a:endParaRPr lang="de-AT" sz="1100"/>
        </a:p>
      </dgm:t>
    </dgm:pt>
    <dgm:pt modelId="{2F520213-EBE9-430B-8D60-04551CCE3AC7}" type="sibTrans" cxnId="{6FE17C81-580B-4741-A5B0-D53E97708782}">
      <dgm:prSet/>
      <dgm:spPr/>
      <dgm:t>
        <a:bodyPr/>
        <a:lstStyle/>
        <a:p>
          <a:endParaRPr lang="de-AT" sz="1100"/>
        </a:p>
      </dgm:t>
    </dgm:pt>
    <dgm:pt modelId="{4A724354-03C9-4F3F-9ABF-0B9F5F26046D}">
      <dgm:prSet phldrT="[Text]" custT="1"/>
      <dgm:spPr/>
      <dgm:t>
        <a:bodyPr/>
        <a:lstStyle/>
        <a:p>
          <a:r>
            <a:rPr lang="de-AT" sz="1100" noProof="0" dirty="0"/>
            <a:t>Verwendung</a:t>
          </a:r>
        </a:p>
      </dgm:t>
    </dgm:pt>
    <dgm:pt modelId="{4769ABCE-D67C-4A2D-A38F-270420F27596}" type="parTrans" cxnId="{428577C8-282E-4F51-91D0-9BE133F6187E}">
      <dgm:prSet/>
      <dgm:spPr/>
      <dgm:t>
        <a:bodyPr/>
        <a:lstStyle/>
        <a:p>
          <a:endParaRPr lang="de-AT" sz="1100"/>
        </a:p>
      </dgm:t>
    </dgm:pt>
    <dgm:pt modelId="{1605516E-95CA-4616-8B3C-731586157AF9}" type="sibTrans" cxnId="{428577C8-282E-4F51-91D0-9BE133F6187E}">
      <dgm:prSet/>
      <dgm:spPr/>
      <dgm:t>
        <a:bodyPr/>
        <a:lstStyle/>
        <a:p>
          <a:endParaRPr lang="de-AT" sz="1100"/>
        </a:p>
      </dgm:t>
    </dgm:pt>
    <dgm:pt modelId="{469D881C-901D-4A97-856F-D06B69E2CFDB}">
      <dgm:prSet phldrT="[Text]" custT="1"/>
      <dgm:spPr/>
      <dgm:t>
        <a:bodyPr/>
        <a:lstStyle/>
        <a:p>
          <a:r>
            <a:rPr lang="de-AT" sz="1100" noProof="0" dirty="0"/>
            <a:t>Recycling</a:t>
          </a:r>
        </a:p>
      </dgm:t>
    </dgm:pt>
    <dgm:pt modelId="{8E0F4683-55BB-449E-9C40-CFFBD07FF23B}" type="parTrans" cxnId="{C3ACB01F-1E9C-40D1-BCD1-AD22EA3D34CD}">
      <dgm:prSet/>
      <dgm:spPr/>
      <dgm:t>
        <a:bodyPr/>
        <a:lstStyle/>
        <a:p>
          <a:endParaRPr lang="de-AT" sz="1100"/>
        </a:p>
      </dgm:t>
    </dgm:pt>
    <dgm:pt modelId="{4468400B-3726-487E-A2A8-ACC7ACB106FF}" type="sibTrans" cxnId="{C3ACB01F-1E9C-40D1-BCD1-AD22EA3D34CD}">
      <dgm:prSet/>
      <dgm:spPr/>
      <dgm:t>
        <a:bodyPr/>
        <a:lstStyle/>
        <a:p>
          <a:endParaRPr lang="de-AT" sz="1100"/>
        </a:p>
      </dgm:t>
    </dgm:pt>
    <dgm:pt modelId="{9B86B1D9-C788-4EE1-89D4-5537966BB0A1}">
      <dgm:prSet phldrT="[Text]" custT="1"/>
      <dgm:spPr/>
      <dgm:t>
        <a:bodyPr/>
        <a:lstStyle/>
        <a:p>
          <a:r>
            <a:rPr lang="de-AT" sz="1100" noProof="0" dirty="0"/>
            <a:t>Material-verarbeitung</a:t>
          </a:r>
        </a:p>
      </dgm:t>
    </dgm:pt>
    <dgm:pt modelId="{9E8DB0D8-87CE-48CD-A115-FA9BA0C6DE88}" type="parTrans" cxnId="{FC052B62-99DF-4AC7-88BA-592648D24623}">
      <dgm:prSet/>
      <dgm:spPr/>
      <dgm:t>
        <a:bodyPr/>
        <a:lstStyle/>
        <a:p>
          <a:endParaRPr lang="de-AT" sz="1100"/>
        </a:p>
      </dgm:t>
    </dgm:pt>
    <dgm:pt modelId="{DD3A1888-BC19-4A56-B3AF-19D3080B63BE}" type="sibTrans" cxnId="{FC052B62-99DF-4AC7-88BA-592648D24623}">
      <dgm:prSet/>
      <dgm:spPr/>
      <dgm:t>
        <a:bodyPr/>
        <a:lstStyle/>
        <a:p>
          <a:endParaRPr lang="de-AT" sz="1100"/>
        </a:p>
      </dgm:t>
    </dgm:pt>
    <dgm:pt modelId="{A858D7FC-06FA-45A6-9192-E245CA8237E1}">
      <dgm:prSet phldrT="[Text]" custT="1"/>
      <dgm:spPr/>
      <dgm:t>
        <a:bodyPr/>
        <a:lstStyle/>
        <a:p>
          <a:r>
            <a:rPr lang="de-AT" sz="1100" noProof="0" dirty="0"/>
            <a:t>Verpackung</a:t>
          </a:r>
        </a:p>
      </dgm:t>
    </dgm:pt>
    <dgm:pt modelId="{D5913577-2EC4-46F4-9C72-C6CE1EB754E7}" type="parTrans" cxnId="{DDAAE197-32BF-46D1-8B84-8289D57B7119}">
      <dgm:prSet/>
      <dgm:spPr/>
      <dgm:t>
        <a:bodyPr/>
        <a:lstStyle/>
        <a:p>
          <a:endParaRPr lang="de-AT" sz="1100"/>
        </a:p>
      </dgm:t>
    </dgm:pt>
    <dgm:pt modelId="{0158B5AB-E440-46B1-94E5-7C069F9B6B34}" type="sibTrans" cxnId="{DDAAE197-32BF-46D1-8B84-8289D57B7119}">
      <dgm:prSet/>
      <dgm:spPr/>
      <dgm:t>
        <a:bodyPr/>
        <a:lstStyle/>
        <a:p>
          <a:endParaRPr lang="de-AT" sz="1100"/>
        </a:p>
      </dgm:t>
    </dgm:pt>
    <dgm:pt modelId="{7BE54EA8-9C61-483B-9556-EBB429679CB0}">
      <dgm:prSet phldrT="[Text]" custT="1"/>
      <dgm:spPr/>
      <dgm:t>
        <a:bodyPr/>
        <a:lstStyle/>
        <a:p>
          <a:r>
            <a:rPr lang="de-AT" sz="1100" noProof="0" dirty="0"/>
            <a:t>Transport</a:t>
          </a:r>
        </a:p>
      </dgm:t>
    </dgm:pt>
    <dgm:pt modelId="{1E96E357-57A8-4FFD-97B8-DBCF78AB04AC}" type="parTrans" cxnId="{6258C63F-2029-4C37-AEA7-763FFD49AA19}">
      <dgm:prSet/>
      <dgm:spPr/>
      <dgm:t>
        <a:bodyPr/>
        <a:lstStyle/>
        <a:p>
          <a:endParaRPr lang="de-AT" sz="1100"/>
        </a:p>
      </dgm:t>
    </dgm:pt>
    <dgm:pt modelId="{C6922EF1-9F7F-46C0-87A4-41298EB8E581}" type="sibTrans" cxnId="{6258C63F-2029-4C37-AEA7-763FFD49AA19}">
      <dgm:prSet/>
      <dgm:spPr/>
      <dgm:t>
        <a:bodyPr/>
        <a:lstStyle/>
        <a:p>
          <a:endParaRPr lang="de-AT" sz="1100"/>
        </a:p>
      </dgm:t>
    </dgm:pt>
    <dgm:pt modelId="{5205C6D3-812B-4853-8BF9-FFF59272334F}">
      <dgm:prSet phldrT="[Text]" custT="1"/>
      <dgm:spPr/>
      <dgm:t>
        <a:bodyPr/>
        <a:lstStyle/>
        <a:p>
          <a:r>
            <a:rPr lang="de-AT" sz="1100" noProof="0" dirty="0"/>
            <a:t>Ende der Lebensdauer</a:t>
          </a:r>
        </a:p>
      </dgm:t>
    </dgm:pt>
    <dgm:pt modelId="{50F27042-B613-45E5-97F7-B0FC96ABF1A3}" type="parTrans" cxnId="{0D79731F-919E-47A4-9981-7EFC854288F3}">
      <dgm:prSet/>
      <dgm:spPr/>
      <dgm:t>
        <a:bodyPr/>
        <a:lstStyle/>
        <a:p>
          <a:endParaRPr lang="de-AT" sz="1100"/>
        </a:p>
      </dgm:t>
    </dgm:pt>
    <dgm:pt modelId="{FE63E7B1-E541-4237-9456-DA4AE43437DB}" type="sibTrans" cxnId="{0D79731F-919E-47A4-9981-7EFC854288F3}">
      <dgm:prSet/>
      <dgm:spPr/>
      <dgm:t>
        <a:bodyPr/>
        <a:lstStyle/>
        <a:p>
          <a:endParaRPr lang="de-AT" sz="1100"/>
        </a:p>
      </dgm:t>
    </dgm:pt>
    <dgm:pt modelId="{37725660-44AA-4472-BC88-5B6746D488A6}" type="pres">
      <dgm:prSet presAssocID="{5F5CE213-2089-407A-A2F4-DDFAF945F1FB}" presName="Name0" presStyleCnt="0">
        <dgm:presLayoutVars>
          <dgm:dir/>
          <dgm:resizeHandles val="exact"/>
        </dgm:presLayoutVars>
      </dgm:prSet>
      <dgm:spPr/>
    </dgm:pt>
    <dgm:pt modelId="{9F2BAA9F-0543-4F83-8734-11698B17671C}" type="pres">
      <dgm:prSet presAssocID="{5F5CE213-2089-407A-A2F4-DDFAF945F1FB}" presName="cycle" presStyleCnt="0"/>
      <dgm:spPr/>
    </dgm:pt>
    <dgm:pt modelId="{98055C79-A739-4F6B-987B-EB7FB6BE3BDA}" type="pres">
      <dgm:prSet presAssocID="{1385D192-730A-4B92-9169-4593A1EB456B}" presName="nodeFirstNode" presStyleLbl="node1" presStyleIdx="0" presStyleCnt="8">
        <dgm:presLayoutVars>
          <dgm:bulletEnabled val="1"/>
        </dgm:presLayoutVars>
      </dgm:prSet>
      <dgm:spPr/>
    </dgm:pt>
    <dgm:pt modelId="{428ED6A8-263B-4C48-8FA0-5FB84D5B2EA0}" type="pres">
      <dgm:prSet presAssocID="{BA8FF178-1D5C-40A1-9FA8-F275283567D6}" presName="sibTransFirstNode" presStyleLbl="bgShp" presStyleIdx="0" presStyleCnt="1"/>
      <dgm:spPr/>
    </dgm:pt>
    <dgm:pt modelId="{C5CC59C7-60FD-4F8F-A465-E8703D958D12}" type="pres">
      <dgm:prSet presAssocID="{9B86B1D9-C788-4EE1-89D4-5537966BB0A1}" presName="nodeFollowingNodes" presStyleLbl="node1" presStyleIdx="1" presStyleCnt="8">
        <dgm:presLayoutVars>
          <dgm:bulletEnabled val="1"/>
        </dgm:presLayoutVars>
      </dgm:prSet>
      <dgm:spPr/>
    </dgm:pt>
    <dgm:pt modelId="{86169C77-A9DD-4797-A1BF-EE23CCB6CEDA}" type="pres">
      <dgm:prSet presAssocID="{CB23E00A-3061-4CEE-8656-AC632922FC7A}" presName="nodeFollowingNodes" presStyleLbl="node1" presStyleIdx="2" presStyleCnt="8">
        <dgm:presLayoutVars>
          <dgm:bulletEnabled val="1"/>
        </dgm:presLayoutVars>
      </dgm:prSet>
      <dgm:spPr/>
    </dgm:pt>
    <dgm:pt modelId="{0C71881B-4BEE-401C-9394-D68B8CD5356B}" type="pres">
      <dgm:prSet presAssocID="{A858D7FC-06FA-45A6-9192-E245CA8237E1}" presName="nodeFollowingNodes" presStyleLbl="node1" presStyleIdx="3" presStyleCnt="8">
        <dgm:presLayoutVars>
          <dgm:bulletEnabled val="1"/>
        </dgm:presLayoutVars>
      </dgm:prSet>
      <dgm:spPr/>
    </dgm:pt>
    <dgm:pt modelId="{7BAF7F54-6AC3-44F7-B301-558AD0AEFBDB}" type="pres">
      <dgm:prSet presAssocID="{7BE54EA8-9C61-483B-9556-EBB429679CB0}" presName="nodeFollowingNodes" presStyleLbl="node1" presStyleIdx="4" presStyleCnt="8">
        <dgm:presLayoutVars>
          <dgm:bulletEnabled val="1"/>
        </dgm:presLayoutVars>
      </dgm:prSet>
      <dgm:spPr/>
    </dgm:pt>
    <dgm:pt modelId="{A43AAFE9-7B1D-45E1-AC62-79C213645479}" type="pres">
      <dgm:prSet presAssocID="{4A724354-03C9-4F3F-9ABF-0B9F5F26046D}" presName="nodeFollowingNodes" presStyleLbl="node1" presStyleIdx="5" presStyleCnt="8">
        <dgm:presLayoutVars>
          <dgm:bulletEnabled val="1"/>
        </dgm:presLayoutVars>
      </dgm:prSet>
      <dgm:spPr/>
    </dgm:pt>
    <dgm:pt modelId="{0EDBD4A2-DB1B-4896-98BA-E9F2255E1F0C}" type="pres">
      <dgm:prSet presAssocID="{5205C6D3-812B-4853-8BF9-FFF59272334F}" presName="nodeFollowingNodes" presStyleLbl="node1" presStyleIdx="6" presStyleCnt="8">
        <dgm:presLayoutVars>
          <dgm:bulletEnabled val="1"/>
        </dgm:presLayoutVars>
      </dgm:prSet>
      <dgm:spPr/>
    </dgm:pt>
    <dgm:pt modelId="{E38A0004-E53A-43F1-91BD-3582EADDDFA1}" type="pres">
      <dgm:prSet presAssocID="{469D881C-901D-4A97-856F-D06B69E2CFDB}" presName="nodeFollowingNodes" presStyleLbl="node1" presStyleIdx="7" presStyleCnt="8">
        <dgm:presLayoutVars>
          <dgm:bulletEnabled val="1"/>
        </dgm:presLayoutVars>
      </dgm:prSet>
      <dgm:spPr/>
    </dgm:pt>
  </dgm:ptLst>
  <dgm:cxnLst>
    <dgm:cxn modelId="{0D79731F-919E-47A4-9981-7EFC854288F3}" srcId="{5F5CE213-2089-407A-A2F4-DDFAF945F1FB}" destId="{5205C6D3-812B-4853-8BF9-FFF59272334F}" srcOrd="6" destOrd="0" parTransId="{50F27042-B613-45E5-97F7-B0FC96ABF1A3}" sibTransId="{FE63E7B1-E541-4237-9456-DA4AE43437DB}"/>
    <dgm:cxn modelId="{C3ACB01F-1E9C-40D1-BCD1-AD22EA3D34CD}" srcId="{5F5CE213-2089-407A-A2F4-DDFAF945F1FB}" destId="{469D881C-901D-4A97-856F-D06B69E2CFDB}" srcOrd="7" destOrd="0" parTransId="{8E0F4683-55BB-449E-9C40-CFFBD07FF23B}" sibTransId="{4468400B-3726-487E-A2A8-ACC7ACB106FF}"/>
    <dgm:cxn modelId="{BC1F2F3B-77A9-43DE-A701-D9F6D2A0CC3E}" type="presOf" srcId="{1385D192-730A-4B92-9169-4593A1EB456B}" destId="{98055C79-A739-4F6B-987B-EB7FB6BE3BDA}" srcOrd="0" destOrd="0" presId="urn:microsoft.com/office/officeart/2005/8/layout/cycle3"/>
    <dgm:cxn modelId="{6258C63F-2029-4C37-AEA7-763FFD49AA19}" srcId="{5F5CE213-2089-407A-A2F4-DDFAF945F1FB}" destId="{7BE54EA8-9C61-483B-9556-EBB429679CB0}" srcOrd="4" destOrd="0" parTransId="{1E96E357-57A8-4FFD-97B8-DBCF78AB04AC}" sibTransId="{C6922EF1-9F7F-46C0-87A4-41298EB8E581}"/>
    <dgm:cxn modelId="{FC052B62-99DF-4AC7-88BA-592648D24623}" srcId="{5F5CE213-2089-407A-A2F4-DDFAF945F1FB}" destId="{9B86B1D9-C788-4EE1-89D4-5537966BB0A1}" srcOrd="1" destOrd="0" parTransId="{9E8DB0D8-87CE-48CD-A115-FA9BA0C6DE88}" sibTransId="{DD3A1888-BC19-4A56-B3AF-19D3080B63BE}"/>
    <dgm:cxn modelId="{7F2D2B4B-FE61-43F8-A523-EDA6B4022B60}" type="presOf" srcId="{CB23E00A-3061-4CEE-8656-AC632922FC7A}" destId="{86169C77-A9DD-4797-A1BF-EE23CCB6CEDA}" srcOrd="0" destOrd="0" presId="urn:microsoft.com/office/officeart/2005/8/layout/cycle3"/>
    <dgm:cxn modelId="{7B5ABC4E-18ED-400B-B4AE-58996E9F7253}" type="presOf" srcId="{9B86B1D9-C788-4EE1-89D4-5537966BB0A1}" destId="{C5CC59C7-60FD-4F8F-A465-E8703D958D12}" srcOrd="0" destOrd="0" presId="urn:microsoft.com/office/officeart/2005/8/layout/cycle3"/>
    <dgm:cxn modelId="{6FE17C81-580B-4741-A5B0-D53E97708782}" srcId="{5F5CE213-2089-407A-A2F4-DDFAF945F1FB}" destId="{CB23E00A-3061-4CEE-8656-AC632922FC7A}" srcOrd="2" destOrd="0" parTransId="{085FF7CD-2F02-4921-99EB-45346373C15C}" sibTransId="{2F520213-EBE9-430B-8D60-04551CCE3AC7}"/>
    <dgm:cxn modelId="{DDAAE197-32BF-46D1-8B84-8289D57B7119}" srcId="{5F5CE213-2089-407A-A2F4-DDFAF945F1FB}" destId="{A858D7FC-06FA-45A6-9192-E245CA8237E1}" srcOrd="3" destOrd="0" parTransId="{D5913577-2EC4-46F4-9C72-C6CE1EB754E7}" sibTransId="{0158B5AB-E440-46B1-94E5-7C069F9B6B34}"/>
    <dgm:cxn modelId="{B9314CB3-930D-476E-AFB3-DBDC8DAC7C92}" type="presOf" srcId="{5205C6D3-812B-4853-8BF9-FFF59272334F}" destId="{0EDBD4A2-DB1B-4896-98BA-E9F2255E1F0C}" srcOrd="0" destOrd="0" presId="urn:microsoft.com/office/officeart/2005/8/layout/cycle3"/>
    <dgm:cxn modelId="{D76986B8-8340-4A05-8723-4187C8F562A0}" type="presOf" srcId="{BA8FF178-1D5C-40A1-9FA8-F275283567D6}" destId="{428ED6A8-263B-4C48-8FA0-5FB84D5B2EA0}" srcOrd="0" destOrd="0" presId="urn:microsoft.com/office/officeart/2005/8/layout/cycle3"/>
    <dgm:cxn modelId="{818CA5B9-C82F-44CE-9962-D54E5B77C431}" type="presOf" srcId="{5F5CE213-2089-407A-A2F4-DDFAF945F1FB}" destId="{37725660-44AA-4472-BC88-5B6746D488A6}" srcOrd="0" destOrd="0" presId="urn:microsoft.com/office/officeart/2005/8/layout/cycle3"/>
    <dgm:cxn modelId="{428577C8-282E-4F51-91D0-9BE133F6187E}" srcId="{5F5CE213-2089-407A-A2F4-DDFAF945F1FB}" destId="{4A724354-03C9-4F3F-9ABF-0B9F5F26046D}" srcOrd="5" destOrd="0" parTransId="{4769ABCE-D67C-4A2D-A38F-270420F27596}" sibTransId="{1605516E-95CA-4616-8B3C-731586157AF9}"/>
    <dgm:cxn modelId="{D3F752CF-63E9-4E21-BDD4-38EC1430A63F}" type="presOf" srcId="{469D881C-901D-4A97-856F-D06B69E2CFDB}" destId="{E38A0004-E53A-43F1-91BD-3582EADDDFA1}" srcOrd="0" destOrd="0" presId="urn:microsoft.com/office/officeart/2005/8/layout/cycle3"/>
    <dgm:cxn modelId="{623B9CD3-3FA3-40CE-B703-E2FADBA46882}" srcId="{5F5CE213-2089-407A-A2F4-DDFAF945F1FB}" destId="{1385D192-730A-4B92-9169-4593A1EB456B}" srcOrd="0" destOrd="0" parTransId="{EC166FB5-8DDE-4B47-91CC-E3D0D7A8D564}" sibTransId="{BA8FF178-1D5C-40A1-9FA8-F275283567D6}"/>
    <dgm:cxn modelId="{0975E5EA-75E4-4241-819C-3D7D598D85BA}" type="presOf" srcId="{4A724354-03C9-4F3F-9ABF-0B9F5F26046D}" destId="{A43AAFE9-7B1D-45E1-AC62-79C213645479}" srcOrd="0" destOrd="0" presId="urn:microsoft.com/office/officeart/2005/8/layout/cycle3"/>
    <dgm:cxn modelId="{15BB93F7-CC78-47A6-A26B-C791AA56A7A3}" type="presOf" srcId="{7BE54EA8-9C61-483B-9556-EBB429679CB0}" destId="{7BAF7F54-6AC3-44F7-B301-558AD0AEFBDB}" srcOrd="0" destOrd="0" presId="urn:microsoft.com/office/officeart/2005/8/layout/cycle3"/>
    <dgm:cxn modelId="{5A3DB6FF-B339-4F8A-BF2E-2E36AA6684FB}" type="presOf" srcId="{A858D7FC-06FA-45A6-9192-E245CA8237E1}" destId="{0C71881B-4BEE-401C-9394-D68B8CD5356B}" srcOrd="0" destOrd="0" presId="urn:microsoft.com/office/officeart/2005/8/layout/cycle3"/>
    <dgm:cxn modelId="{9C945DFF-F26A-4F97-AC49-EDF0E99AEA27}" type="presParOf" srcId="{37725660-44AA-4472-BC88-5B6746D488A6}" destId="{9F2BAA9F-0543-4F83-8734-11698B17671C}" srcOrd="0" destOrd="0" presId="urn:microsoft.com/office/officeart/2005/8/layout/cycle3"/>
    <dgm:cxn modelId="{0AE25FFF-2ED1-4E3D-8183-0F51FF859594}" type="presParOf" srcId="{9F2BAA9F-0543-4F83-8734-11698B17671C}" destId="{98055C79-A739-4F6B-987B-EB7FB6BE3BDA}" srcOrd="0" destOrd="0" presId="urn:microsoft.com/office/officeart/2005/8/layout/cycle3"/>
    <dgm:cxn modelId="{FAD1C642-A630-434E-995A-02B4EEF793C3}" type="presParOf" srcId="{9F2BAA9F-0543-4F83-8734-11698B17671C}" destId="{428ED6A8-263B-4C48-8FA0-5FB84D5B2EA0}" srcOrd="1" destOrd="0" presId="urn:microsoft.com/office/officeart/2005/8/layout/cycle3"/>
    <dgm:cxn modelId="{2004AB18-0FE0-43A0-9FAF-47B953431145}" type="presParOf" srcId="{9F2BAA9F-0543-4F83-8734-11698B17671C}" destId="{C5CC59C7-60FD-4F8F-A465-E8703D958D12}" srcOrd="2" destOrd="0" presId="urn:microsoft.com/office/officeart/2005/8/layout/cycle3"/>
    <dgm:cxn modelId="{C9821229-A89E-46E3-BD93-4A785CC5573B}" type="presParOf" srcId="{9F2BAA9F-0543-4F83-8734-11698B17671C}" destId="{86169C77-A9DD-4797-A1BF-EE23CCB6CEDA}" srcOrd="3" destOrd="0" presId="urn:microsoft.com/office/officeart/2005/8/layout/cycle3"/>
    <dgm:cxn modelId="{69EE5994-2585-4F19-9653-1390C3093905}" type="presParOf" srcId="{9F2BAA9F-0543-4F83-8734-11698B17671C}" destId="{0C71881B-4BEE-401C-9394-D68B8CD5356B}" srcOrd="4" destOrd="0" presId="urn:microsoft.com/office/officeart/2005/8/layout/cycle3"/>
    <dgm:cxn modelId="{394AA5CC-0C3B-4496-A614-9601ED58A068}" type="presParOf" srcId="{9F2BAA9F-0543-4F83-8734-11698B17671C}" destId="{7BAF7F54-6AC3-44F7-B301-558AD0AEFBDB}" srcOrd="5" destOrd="0" presId="urn:microsoft.com/office/officeart/2005/8/layout/cycle3"/>
    <dgm:cxn modelId="{F961913E-085D-46F1-BFE8-DC82BF07A620}" type="presParOf" srcId="{9F2BAA9F-0543-4F83-8734-11698B17671C}" destId="{A43AAFE9-7B1D-45E1-AC62-79C213645479}" srcOrd="6" destOrd="0" presId="urn:microsoft.com/office/officeart/2005/8/layout/cycle3"/>
    <dgm:cxn modelId="{7F0F9B48-8CDE-4229-8147-F66D959EEED1}" type="presParOf" srcId="{9F2BAA9F-0543-4F83-8734-11698B17671C}" destId="{0EDBD4A2-DB1B-4896-98BA-E9F2255E1F0C}" srcOrd="7" destOrd="0" presId="urn:microsoft.com/office/officeart/2005/8/layout/cycle3"/>
    <dgm:cxn modelId="{241A9FAD-66AC-4C93-AA06-F532F1C30399}" type="presParOf" srcId="{9F2BAA9F-0543-4F83-8734-11698B17671C}" destId="{E38A0004-E53A-43F1-91BD-3582EADDDFA1}"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ED6A8-263B-4C48-8FA0-5FB84D5B2EA0}">
      <dsp:nvSpPr>
        <dsp:cNvPr id="0" name=""/>
        <dsp:cNvSpPr/>
      </dsp:nvSpPr>
      <dsp:spPr>
        <a:xfrm>
          <a:off x="1140104" y="-38314"/>
          <a:ext cx="4529249" cy="4529249"/>
        </a:xfrm>
        <a:prstGeom prst="circularArrow">
          <a:avLst>
            <a:gd name="adj1" fmla="val 5544"/>
            <a:gd name="adj2" fmla="val 330680"/>
            <a:gd name="adj3" fmla="val 14653161"/>
            <a:gd name="adj4" fmla="val 16872018"/>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055C79-A739-4F6B-987B-EB7FB6BE3BDA}">
      <dsp:nvSpPr>
        <dsp:cNvPr id="0" name=""/>
        <dsp:cNvSpPr/>
      </dsp:nvSpPr>
      <dsp:spPr>
        <a:xfrm>
          <a:off x="2768836" y="2964"/>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dirty="0"/>
            <a:t>Rohstoff-gewinnung</a:t>
          </a:r>
        </a:p>
      </dsp:txBody>
      <dsp:txXfrm>
        <a:off x="2799878" y="34006"/>
        <a:ext cx="1209701" cy="573808"/>
      </dsp:txXfrm>
    </dsp:sp>
    <dsp:sp modelId="{C5CC59C7-60FD-4F8F-A465-E8703D958D12}">
      <dsp:nvSpPr>
        <dsp:cNvPr id="0" name=""/>
        <dsp:cNvSpPr/>
      </dsp:nvSpPr>
      <dsp:spPr>
        <a:xfrm>
          <a:off x="4134577" y="568672"/>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dirty="0"/>
            <a:t>Material-verarbeitung</a:t>
          </a:r>
        </a:p>
      </dsp:txBody>
      <dsp:txXfrm>
        <a:off x="4165619" y="599714"/>
        <a:ext cx="1209701" cy="573808"/>
      </dsp:txXfrm>
    </dsp:sp>
    <dsp:sp modelId="{86169C77-A9DD-4797-A1BF-EE23CCB6CEDA}">
      <dsp:nvSpPr>
        <dsp:cNvPr id="0" name=""/>
        <dsp:cNvSpPr/>
      </dsp:nvSpPr>
      <dsp:spPr>
        <a:xfrm>
          <a:off x="4700285" y="1934414"/>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dirty="0"/>
            <a:t>Herstellung</a:t>
          </a:r>
        </a:p>
      </dsp:txBody>
      <dsp:txXfrm>
        <a:off x="4731327" y="1965456"/>
        <a:ext cx="1209701" cy="573808"/>
      </dsp:txXfrm>
    </dsp:sp>
    <dsp:sp modelId="{0C71881B-4BEE-401C-9394-D68B8CD5356B}">
      <dsp:nvSpPr>
        <dsp:cNvPr id="0" name=""/>
        <dsp:cNvSpPr/>
      </dsp:nvSpPr>
      <dsp:spPr>
        <a:xfrm>
          <a:off x="4134577" y="3300155"/>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dirty="0"/>
            <a:t>Verpackung</a:t>
          </a:r>
        </a:p>
      </dsp:txBody>
      <dsp:txXfrm>
        <a:off x="4165619" y="3331197"/>
        <a:ext cx="1209701" cy="573808"/>
      </dsp:txXfrm>
    </dsp:sp>
    <dsp:sp modelId="{7BAF7F54-6AC3-44F7-B301-558AD0AEFBDB}">
      <dsp:nvSpPr>
        <dsp:cNvPr id="0" name=""/>
        <dsp:cNvSpPr/>
      </dsp:nvSpPr>
      <dsp:spPr>
        <a:xfrm>
          <a:off x="2768836" y="3865863"/>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dirty="0"/>
            <a:t>Transport</a:t>
          </a:r>
        </a:p>
      </dsp:txBody>
      <dsp:txXfrm>
        <a:off x="2799878" y="3896905"/>
        <a:ext cx="1209701" cy="573808"/>
      </dsp:txXfrm>
    </dsp:sp>
    <dsp:sp modelId="{A43AAFE9-7B1D-45E1-AC62-79C213645479}">
      <dsp:nvSpPr>
        <dsp:cNvPr id="0" name=""/>
        <dsp:cNvSpPr/>
      </dsp:nvSpPr>
      <dsp:spPr>
        <a:xfrm>
          <a:off x="1403094" y="3300155"/>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dirty="0"/>
            <a:t>Verwendung</a:t>
          </a:r>
        </a:p>
      </dsp:txBody>
      <dsp:txXfrm>
        <a:off x="1434136" y="3331197"/>
        <a:ext cx="1209701" cy="573808"/>
      </dsp:txXfrm>
    </dsp:sp>
    <dsp:sp modelId="{0EDBD4A2-DB1B-4896-98BA-E9F2255E1F0C}">
      <dsp:nvSpPr>
        <dsp:cNvPr id="0" name=""/>
        <dsp:cNvSpPr/>
      </dsp:nvSpPr>
      <dsp:spPr>
        <a:xfrm>
          <a:off x="837386" y="1934414"/>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dirty="0"/>
            <a:t>Ende der Lebensdauer</a:t>
          </a:r>
        </a:p>
      </dsp:txBody>
      <dsp:txXfrm>
        <a:off x="868428" y="1965456"/>
        <a:ext cx="1209701" cy="573808"/>
      </dsp:txXfrm>
    </dsp:sp>
    <dsp:sp modelId="{E38A0004-E53A-43F1-91BD-3582EADDDFA1}">
      <dsp:nvSpPr>
        <dsp:cNvPr id="0" name=""/>
        <dsp:cNvSpPr/>
      </dsp:nvSpPr>
      <dsp:spPr>
        <a:xfrm>
          <a:off x="1403094" y="568672"/>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dirty="0"/>
            <a:t>Recycling</a:t>
          </a:r>
        </a:p>
      </dsp:txBody>
      <dsp:txXfrm>
        <a:off x="1434136" y="599714"/>
        <a:ext cx="1209701" cy="57380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19239B2-5732-4875-8348-BD561563F062}" type="datetimeFigureOut">
              <a:rPr lang="de-AT" smtClean="0"/>
              <a:t>16.06.2026</a:t>
            </a:fld>
            <a:endParaRPr lang="de-AT"/>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371F67F-C253-4C13-81B7-A687FC9F054D}" type="slidenum">
              <a:rPr lang="de-AT" smtClean="0"/>
              <a:t>‹#›</a:t>
            </a:fld>
            <a:endParaRPr lang="de-AT"/>
          </a:p>
        </p:txBody>
      </p:sp>
    </p:spTree>
    <p:extLst>
      <p:ext uri="{BB962C8B-B14F-4D97-AF65-F5344CB8AC3E}">
        <p14:creationId xmlns:p14="http://schemas.microsoft.com/office/powerpoint/2010/main" val="351448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371F67F-C253-4C13-81B7-A687FC9F054D}" type="slidenum">
              <a:rPr lang="de-AT" smtClean="0"/>
              <a:t>1</a:t>
            </a:fld>
            <a:endParaRPr lang="de-AT"/>
          </a:p>
        </p:txBody>
      </p:sp>
    </p:spTree>
    <p:extLst>
      <p:ext uri="{BB962C8B-B14F-4D97-AF65-F5344CB8AC3E}">
        <p14:creationId xmlns:p14="http://schemas.microsoft.com/office/powerpoint/2010/main" val="734091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DF66B40-CC7B-C7D4-3F92-965CE14BEF5D}"/>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915623B-755D-4141-81BE-A577736BEEA2}" type="slidenum">
              <a:rPr lang="de-DE" altLang="en-US" sz="1300">
                <a:cs typeface="Arial" panose="020B0604020202020204" pitchFamily="34" charset="0"/>
              </a:rPr>
              <a:t>25</a:t>
            </a:fld>
            <a:endParaRPr lang="de-DE" altLang="en-US" sz="1300">
              <a:cs typeface="Arial" panose="020B0604020202020204" pitchFamily="34" charset="0"/>
            </a:endParaRPr>
          </a:p>
        </p:txBody>
      </p:sp>
      <p:sp>
        <p:nvSpPr>
          <p:cNvPr id="74755" name="Rectangle 2">
            <a:extLst>
              <a:ext uri="{FF2B5EF4-FFF2-40B4-BE49-F238E27FC236}">
                <a16:creationId xmlns:a16="http://schemas.microsoft.com/office/drawing/2014/main" id="{AD4C3925-FAF0-68A6-077A-875CE56C7934}"/>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6CE8156-A1CA-129D-6CE6-1006BC7404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DDBDB975-625F-95CF-7F36-E6A45668716B}"/>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6E9F341-E2D9-43F3-83EB-4FC552E65E19}" type="slidenum">
              <a:rPr lang="de-DE" altLang="en-US" sz="1300">
                <a:cs typeface="Arial" panose="020B0604020202020204" pitchFamily="34" charset="0"/>
              </a:rPr>
              <a:t>26</a:t>
            </a:fld>
            <a:endParaRPr lang="de-DE" altLang="en-US" sz="1300">
              <a:cs typeface="Arial" panose="020B0604020202020204" pitchFamily="34" charset="0"/>
            </a:endParaRPr>
          </a:p>
        </p:txBody>
      </p:sp>
      <p:sp>
        <p:nvSpPr>
          <p:cNvPr id="76803" name="Rectangle 2">
            <a:extLst>
              <a:ext uri="{FF2B5EF4-FFF2-40B4-BE49-F238E27FC236}">
                <a16:creationId xmlns:a16="http://schemas.microsoft.com/office/drawing/2014/main" id="{6968D33E-BEC6-EB1A-4F12-6FDFFAEC20AB}"/>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53FA230C-6133-A481-1A74-2BE4AEC398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D39ADAF6-6124-EA7D-2A6D-8C9768C2903E}"/>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DD1C88F-25F5-4B3F-B9F7-302A13FA229E}" type="slidenum">
              <a:rPr lang="de-DE" altLang="en-US" sz="1300">
                <a:cs typeface="Arial" panose="020B0604020202020204" pitchFamily="34" charset="0"/>
              </a:rPr>
              <a:t>27</a:t>
            </a:fld>
            <a:endParaRPr lang="de-DE" altLang="en-US" sz="1300">
              <a:cs typeface="Arial" panose="020B0604020202020204" pitchFamily="34" charset="0"/>
            </a:endParaRPr>
          </a:p>
        </p:txBody>
      </p:sp>
      <p:sp>
        <p:nvSpPr>
          <p:cNvPr id="82947" name="Rectangle 2">
            <a:extLst>
              <a:ext uri="{FF2B5EF4-FFF2-40B4-BE49-F238E27FC236}">
                <a16:creationId xmlns:a16="http://schemas.microsoft.com/office/drawing/2014/main" id="{EFD95403-A493-BB40-A0BE-18A00640C1BA}"/>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48164EC5-D17D-9002-E2FF-B5E78F1F3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E6BF60A5-87A2-26C1-4301-B067ABD6E0E6}"/>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81F0CB7-0E64-45D6-B07B-1171B9309CF0}" type="slidenum">
              <a:rPr lang="de-DE" altLang="en-US" sz="1300">
                <a:cs typeface="Arial" panose="020B0604020202020204" pitchFamily="34" charset="0"/>
              </a:rPr>
              <a:t>28</a:t>
            </a:fld>
            <a:endParaRPr lang="de-DE" altLang="en-US" sz="1300">
              <a:cs typeface="Arial" panose="020B0604020202020204" pitchFamily="34" charset="0"/>
            </a:endParaRPr>
          </a:p>
        </p:txBody>
      </p:sp>
      <p:sp>
        <p:nvSpPr>
          <p:cNvPr id="84995" name="Rectangle 2">
            <a:extLst>
              <a:ext uri="{FF2B5EF4-FFF2-40B4-BE49-F238E27FC236}">
                <a16:creationId xmlns:a16="http://schemas.microsoft.com/office/drawing/2014/main" id="{BCD2CA9A-827A-5449-1D35-83B0CAB64A81}"/>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6E0924BE-2629-EC94-8E55-BB135F27A0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DFCB8FF-CF1B-00A4-1EAC-6DFF4C578DE8}"/>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CEDC0A4-F629-4407-9360-49AE625B0A6D}" type="slidenum">
              <a:rPr lang="de-DE" altLang="en-US" sz="1300">
                <a:cs typeface="Arial" panose="020B0604020202020204" pitchFamily="34" charset="0"/>
              </a:rPr>
              <a:t>29</a:t>
            </a:fld>
            <a:endParaRPr lang="de-DE" altLang="en-US" sz="1300">
              <a:cs typeface="Arial" panose="020B0604020202020204" pitchFamily="34" charset="0"/>
            </a:endParaRPr>
          </a:p>
        </p:txBody>
      </p:sp>
      <p:sp>
        <p:nvSpPr>
          <p:cNvPr id="87043" name="Rectangle 2">
            <a:extLst>
              <a:ext uri="{FF2B5EF4-FFF2-40B4-BE49-F238E27FC236}">
                <a16:creationId xmlns:a16="http://schemas.microsoft.com/office/drawing/2014/main" id="{9BF58B6A-ACAC-15A8-5A3E-3FCE68B2299E}"/>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CD276030-31C1-F942-59C7-615BF07968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ACF58734-6E9F-23F0-E6CD-B22D47413C59}"/>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0FCAB00-1DEF-4ACB-961A-078E5B703E0D}" type="slidenum">
              <a:rPr lang="de-DE" altLang="en-US" sz="1300">
                <a:cs typeface="Arial" panose="020B0604020202020204" pitchFamily="34" charset="0"/>
              </a:rPr>
              <a:t>30</a:t>
            </a:fld>
            <a:endParaRPr lang="de-DE" altLang="en-US" sz="1300">
              <a:cs typeface="Arial" panose="020B0604020202020204" pitchFamily="34" charset="0"/>
            </a:endParaRPr>
          </a:p>
        </p:txBody>
      </p:sp>
      <p:sp>
        <p:nvSpPr>
          <p:cNvPr id="89091" name="Rectangle 2">
            <a:extLst>
              <a:ext uri="{FF2B5EF4-FFF2-40B4-BE49-F238E27FC236}">
                <a16:creationId xmlns:a16="http://schemas.microsoft.com/office/drawing/2014/main" id="{050CCA60-33BF-3C76-51B5-01ADF85E4068}"/>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EA71D92B-B938-912E-5E3D-985291A43B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BCE49E42-3015-2221-9601-AB771554BA7B}"/>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43E1B7A-4D92-4F27-8530-66171726ABF8}" type="slidenum">
              <a:rPr lang="de-DE" altLang="en-US" sz="1300">
                <a:cs typeface="Arial" panose="020B0604020202020204" pitchFamily="34" charset="0"/>
              </a:rPr>
              <a:t>31</a:t>
            </a:fld>
            <a:endParaRPr lang="de-DE" altLang="en-US" sz="1300">
              <a:cs typeface="Arial" panose="020B0604020202020204" pitchFamily="34" charset="0"/>
            </a:endParaRPr>
          </a:p>
        </p:txBody>
      </p:sp>
      <p:sp>
        <p:nvSpPr>
          <p:cNvPr id="91139" name="Rectangle 2">
            <a:extLst>
              <a:ext uri="{FF2B5EF4-FFF2-40B4-BE49-F238E27FC236}">
                <a16:creationId xmlns:a16="http://schemas.microsoft.com/office/drawing/2014/main" id="{AF1CCF19-8C08-9BFC-FE9C-1EE06C48EC42}"/>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5A15EC1D-324D-F22D-A4E2-E7248972EC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A6CF8D2F-E6A8-CD1D-24EC-B4E9EF450547}"/>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597B321-16DE-4ECA-BFD3-3428CA908DEF}" type="slidenum">
              <a:rPr lang="de-DE" altLang="en-US" sz="1300">
                <a:cs typeface="Arial" panose="020B0604020202020204" pitchFamily="34" charset="0"/>
              </a:rPr>
              <a:t>32</a:t>
            </a:fld>
            <a:endParaRPr lang="de-DE" altLang="en-US" sz="1300">
              <a:cs typeface="Arial" panose="020B0604020202020204" pitchFamily="34" charset="0"/>
            </a:endParaRPr>
          </a:p>
        </p:txBody>
      </p:sp>
      <p:sp>
        <p:nvSpPr>
          <p:cNvPr id="95235" name="Rectangle 2">
            <a:extLst>
              <a:ext uri="{FF2B5EF4-FFF2-40B4-BE49-F238E27FC236}">
                <a16:creationId xmlns:a16="http://schemas.microsoft.com/office/drawing/2014/main" id="{60FE9933-83F2-E327-0D9D-4C3F5D52D595}"/>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91196AEF-0AB8-2A96-6D9F-FFCCE313E6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97DEC-6B80-70D4-946E-2969CFCEC8E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C458B09-D929-2676-5759-329E13D9DC2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763873A-14BD-1EF3-8C9C-916770A52AFB}"/>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2EA73EC1-C14F-1FB7-1AAB-FF1D3FE91F2A}"/>
              </a:ext>
            </a:extLst>
          </p:cNvPr>
          <p:cNvSpPr>
            <a:spLocks noGrp="1"/>
          </p:cNvSpPr>
          <p:nvPr>
            <p:ph type="sldNum" sz="quarter" idx="5"/>
          </p:nvPr>
        </p:nvSpPr>
        <p:spPr/>
        <p:txBody>
          <a:bodyPr/>
          <a:lstStyle/>
          <a:p>
            <a:fld id="{2ABA136B-284B-3F41-9B5B-FEC4CFDDDFD9}" type="slidenum">
              <a:rPr lang="en-US" smtClean="0"/>
              <a:t>34</a:t>
            </a:fld>
            <a:endParaRPr lang="en-US"/>
          </a:p>
        </p:txBody>
      </p:sp>
    </p:spTree>
    <p:extLst>
      <p:ext uri="{BB962C8B-B14F-4D97-AF65-F5344CB8AC3E}">
        <p14:creationId xmlns:p14="http://schemas.microsoft.com/office/powerpoint/2010/main" val="409908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371F67F-C253-4C13-81B7-A687FC9F054D}" type="slidenum">
              <a:rPr lang="de-AT" smtClean="0"/>
              <a:t>38</a:t>
            </a:fld>
            <a:endParaRPr lang="de-AT"/>
          </a:p>
        </p:txBody>
      </p:sp>
    </p:spTree>
    <p:extLst>
      <p:ext uri="{BB962C8B-B14F-4D97-AF65-F5344CB8AC3E}">
        <p14:creationId xmlns:p14="http://schemas.microsoft.com/office/powerpoint/2010/main" val="165321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371F67F-C253-4C13-81B7-A687FC9F054D}" type="slidenum">
              <a:rPr lang="de-AT" smtClean="0"/>
              <a:t>6</a:t>
            </a:fld>
            <a:endParaRPr lang="de-AT"/>
          </a:p>
        </p:txBody>
      </p:sp>
    </p:spTree>
    <p:extLst>
      <p:ext uri="{BB962C8B-B14F-4D97-AF65-F5344CB8AC3E}">
        <p14:creationId xmlns:p14="http://schemas.microsoft.com/office/powerpoint/2010/main" val="270852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371F67F-C253-4C13-81B7-A687FC9F054D}" type="slidenum">
              <a:rPr lang="de-AT" smtClean="0"/>
              <a:t>11</a:t>
            </a:fld>
            <a:endParaRPr lang="de-AT"/>
          </a:p>
        </p:txBody>
      </p:sp>
    </p:spTree>
    <p:extLst>
      <p:ext uri="{BB962C8B-B14F-4D97-AF65-F5344CB8AC3E}">
        <p14:creationId xmlns:p14="http://schemas.microsoft.com/office/powerpoint/2010/main" val="369046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a:extLst>
              <a:ext uri="{FF2B5EF4-FFF2-40B4-BE49-F238E27FC236}">
                <a16:creationId xmlns:a16="http://schemas.microsoft.com/office/drawing/2014/main" id="{2A4741D7-8432-24BA-8610-122DC2B29784}"/>
              </a:ext>
            </a:extLst>
          </p:cNvPr>
          <p:cNvSpPr>
            <a:spLocks noGrp="1" noRot="1" noChangeAspect="1" noChangeArrowheads="1" noTextEdit="1"/>
          </p:cNvSpPr>
          <p:nvPr>
            <p:ph type="sldImg"/>
          </p:nvPr>
        </p:nvSpPr>
        <p:spPr>
          <a:ln/>
        </p:spPr>
      </p:sp>
      <p:sp>
        <p:nvSpPr>
          <p:cNvPr id="40963" name="Notizenplatzhalter 2">
            <a:extLst>
              <a:ext uri="{FF2B5EF4-FFF2-40B4-BE49-F238E27FC236}">
                <a16:creationId xmlns:a16="http://schemas.microsoft.com/office/drawing/2014/main" id="{84FB1BAD-C4CA-D957-D88A-AD06C4319B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dirty="0">
              <a:latin typeface="Arial" panose="020B0604020202020204" pitchFamily="34" charset="0"/>
            </a:endParaRPr>
          </a:p>
        </p:txBody>
      </p:sp>
      <p:sp>
        <p:nvSpPr>
          <p:cNvPr id="40964" name="Foliennummernplatzhalter 3">
            <a:extLst>
              <a:ext uri="{FF2B5EF4-FFF2-40B4-BE49-F238E27FC236}">
                <a16:creationId xmlns:a16="http://schemas.microsoft.com/office/drawing/2014/main" id="{C9F0AA60-15A0-FCDD-9A65-22483C387D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1900" b="1">
                <a:solidFill>
                  <a:schemeClr val="tx1"/>
                </a:solidFill>
                <a:latin typeface="Calibri" panose="020F0502020204030204" pitchFamily="34" charset="0"/>
              </a:defRPr>
            </a:lvl1pPr>
            <a:lvl2pPr marL="742950" indent="-285750" defTabSz="919163">
              <a:defRPr sz="1900" b="1">
                <a:solidFill>
                  <a:schemeClr val="tx1"/>
                </a:solidFill>
                <a:latin typeface="Calibri" panose="020F0502020204030204" pitchFamily="34" charset="0"/>
              </a:defRPr>
            </a:lvl2pPr>
            <a:lvl3pPr marL="1143000" indent="-228600" defTabSz="919163">
              <a:defRPr sz="1900" b="1">
                <a:solidFill>
                  <a:schemeClr val="tx1"/>
                </a:solidFill>
                <a:latin typeface="Calibri" panose="020F0502020204030204" pitchFamily="34" charset="0"/>
              </a:defRPr>
            </a:lvl3pPr>
            <a:lvl4pPr marL="1600200" indent="-228600" defTabSz="919163">
              <a:defRPr sz="1900" b="1">
                <a:solidFill>
                  <a:schemeClr val="tx1"/>
                </a:solidFill>
                <a:latin typeface="Calibri" panose="020F0502020204030204" pitchFamily="34" charset="0"/>
              </a:defRPr>
            </a:lvl4pPr>
            <a:lvl5pPr marL="2057400" indent="-228600" defTabSz="919163">
              <a:defRPr sz="1900" b="1">
                <a:solidFill>
                  <a:schemeClr val="tx1"/>
                </a:solidFill>
                <a:latin typeface="Calibri" panose="020F0502020204030204" pitchFamily="34" charset="0"/>
              </a:defRPr>
            </a:lvl5pPr>
            <a:lvl6pPr marL="2514600" indent="-228600" defTabSz="919163" eaLnBrk="0" fontAlgn="base" hangingPunct="0">
              <a:spcBef>
                <a:spcPct val="0"/>
              </a:spcBef>
              <a:spcAft>
                <a:spcPct val="0"/>
              </a:spcAft>
              <a:defRPr sz="1900" b="1">
                <a:solidFill>
                  <a:schemeClr val="tx1"/>
                </a:solidFill>
                <a:latin typeface="Calibri" panose="020F0502020204030204" pitchFamily="34" charset="0"/>
              </a:defRPr>
            </a:lvl6pPr>
            <a:lvl7pPr marL="2971800" indent="-228600" defTabSz="919163" eaLnBrk="0" fontAlgn="base" hangingPunct="0">
              <a:spcBef>
                <a:spcPct val="0"/>
              </a:spcBef>
              <a:spcAft>
                <a:spcPct val="0"/>
              </a:spcAft>
              <a:defRPr sz="1900" b="1">
                <a:solidFill>
                  <a:schemeClr val="tx1"/>
                </a:solidFill>
                <a:latin typeface="Calibri" panose="020F0502020204030204" pitchFamily="34" charset="0"/>
              </a:defRPr>
            </a:lvl7pPr>
            <a:lvl8pPr marL="3429000" indent="-228600" defTabSz="919163" eaLnBrk="0" fontAlgn="base" hangingPunct="0">
              <a:spcBef>
                <a:spcPct val="0"/>
              </a:spcBef>
              <a:spcAft>
                <a:spcPct val="0"/>
              </a:spcAft>
              <a:defRPr sz="1900" b="1">
                <a:solidFill>
                  <a:schemeClr val="tx1"/>
                </a:solidFill>
                <a:latin typeface="Calibri" panose="020F0502020204030204" pitchFamily="34" charset="0"/>
              </a:defRPr>
            </a:lvl8pPr>
            <a:lvl9pPr marL="3886200" indent="-228600" defTabSz="919163" eaLnBrk="0" fontAlgn="base" hangingPunct="0">
              <a:spcBef>
                <a:spcPct val="0"/>
              </a:spcBef>
              <a:spcAft>
                <a:spcPct val="0"/>
              </a:spcAft>
              <a:defRPr sz="1900" b="1">
                <a:solidFill>
                  <a:schemeClr val="tx1"/>
                </a:solidFill>
                <a:latin typeface="Calibri" panose="020F0502020204030204" pitchFamily="34" charset="0"/>
              </a:defRPr>
            </a:lvl9pPr>
          </a:lstStyle>
          <a:p>
            <a:fld id="{53BF7AD9-48FD-4F7F-87B8-133853DC6067}" type="slidenum">
              <a:rPr lang="en-US" altLang="de-DE" sz="1200" b="0" smtClean="0">
                <a:solidFill>
                  <a:srgbClr val="000000"/>
                </a:solidFill>
                <a:latin typeface="Arial" panose="020B0604020202020204" pitchFamily="34" charset="0"/>
              </a:rPr>
              <a:t>13</a:t>
            </a:fld>
            <a:endParaRPr lang="en-US" altLang="de-DE" sz="1200" b="0">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63CE9105-B160-ABDD-811F-B8CD9559388F}"/>
              </a:ext>
            </a:extLst>
          </p:cNvPr>
          <p:cNvSpPr>
            <a:spLocks noGrp="1" noRot="1" noChangeAspect="1" noChangeArrowheads="1" noTextEdit="1"/>
          </p:cNvSpPr>
          <p:nvPr>
            <p:ph type="sldImg"/>
          </p:nvPr>
        </p:nvSpPr>
        <p:spPr>
          <a:ln/>
        </p:spPr>
      </p:sp>
      <p:sp>
        <p:nvSpPr>
          <p:cNvPr id="53251" name="Notizenplatzhalter 2">
            <a:extLst>
              <a:ext uri="{FF2B5EF4-FFF2-40B4-BE49-F238E27FC236}">
                <a16:creationId xmlns:a16="http://schemas.microsoft.com/office/drawing/2014/main" id="{3A27BFA2-383E-0D2B-3ACA-C442448CE6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altLang="en-US">
              <a:latin typeface="Arial" panose="020B0604020202020204" pitchFamily="34" charset="0"/>
            </a:endParaRPr>
          </a:p>
        </p:txBody>
      </p:sp>
      <p:sp>
        <p:nvSpPr>
          <p:cNvPr id="53252" name="Foliennummernplatzhalter 3">
            <a:extLst>
              <a:ext uri="{FF2B5EF4-FFF2-40B4-BE49-F238E27FC236}">
                <a16:creationId xmlns:a16="http://schemas.microsoft.com/office/drawing/2014/main" id="{F1C8AA34-B0F5-A963-57AA-9B84A419C7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15963" indent="-274638">
              <a:spcBef>
                <a:spcPct val="30000"/>
              </a:spcBef>
              <a:defRPr sz="1200">
                <a:solidFill>
                  <a:schemeClr val="tx1"/>
                </a:solidFill>
                <a:latin typeface="Arial" panose="020B0604020202020204" pitchFamily="34" charset="0"/>
              </a:defRPr>
            </a:lvl2pPr>
            <a:lvl3pPr marL="1103313" indent="-219075">
              <a:spcBef>
                <a:spcPct val="30000"/>
              </a:spcBef>
              <a:defRPr sz="1200">
                <a:solidFill>
                  <a:schemeClr val="tx1"/>
                </a:solidFill>
                <a:latin typeface="Arial" panose="020B0604020202020204" pitchFamily="34" charset="0"/>
              </a:defRPr>
            </a:lvl3pPr>
            <a:lvl4pPr marL="1544638" indent="-219075">
              <a:spcBef>
                <a:spcPct val="30000"/>
              </a:spcBef>
              <a:defRPr sz="1200">
                <a:solidFill>
                  <a:schemeClr val="tx1"/>
                </a:solidFill>
                <a:latin typeface="Arial" panose="020B0604020202020204" pitchFamily="34" charset="0"/>
              </a:defRPr>
            </a:lvl4pPr>
            <a:lvl5pPr marL="1985963" indent="-219075">
              <a:spcBef>
                <a:spcPct val="30000"/>
              </a:spcBef>
              <a:defRPr sz="1200">
                <a:solidFill>
                  <a:schemeClr val="tx1"/>
                </a:solidFill>
                <a:latin typeface="Arial" panose="020B0604020202020204" pitchFamily="34" charset="0"/>
              </a:defRPr>
            </a:lvl5pPr>
            <a:lvl6pPr marL="2443163" indent="-219075" eaLnBrk="0" fontAlgn="base" hangingPunct="0">
              <a:spcBef>
                <a:spcPct val="30000"/>
              </a:spcBef>
              <a:spcAft>
                <a:spcPct val="0"/>
              </a:spcAft>
              <a:defRPr sz="1200">
                <a:solidFill>
                  <a:schemeClr val="tx1"/>
                </a:solidFill>
                <a:latin typeface="Arial" panose="020B0604020202020204" pitchFamily="34" charset="0"/>
              </a:defRPr>
            </a:lvl6pPr>
            <a:lvl7pPr marL="2900363" indent="-219075" eaLnBrk="0" fontAlgn="base" hangingPunct="0">
              <a:spcBef>
                <a:spcPct val="30000"/>
              </a:spcBef>
              <a:spcAft>
                <a:spcPct val="0"/>
              </a:spcAft>
              <a:defRPr sz="1200">
                <a:solidFill>
                  <a:schemeClr val="tx1"/>
                </a:solidFill>
                <a:latin typeface="Arial" panose="020B0604020202020204" pitchFamily="34" charset="0"/>
              </a:defRPr>
            </a:lvl7pPr>
            <a:lvl8pPr marL="3357563" indent="-219075" eaLnBrk="0" fontAlgn="base" hangingPunct="0">
              <a:spcBef>
                <a:spcPct val="30000"/>
              </a:spcBef>
              <a:spcAft>
                <a:spcPct val="0"/>
              </a:spcAft>
              <a:defRPr sz="1200">
                <a:solidFill>
                  <a:schemeClr val="tx1"/>
                </a:solidFill>
                <a:latin typeface="Arial" panose="020B0604020202020204" pitchFamily="34" charset="0"/>
              </a:defRPr>
            </a:lvl8pPr>
            <a:lvl9pPr marL="3814763" indent="-219075"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BC6098C1-62B3-4E6E-946F-7E7600A1374C}" type="slidenum">
              <a:rPr lang="en-GB" altLang="en-US" smtClean="0"/>
              <a:t>14</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096D6FDF-F1A6-BB57-F7C8-5D73B473AF55}"/>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5DE122D-C97F-45C1-948C-51C35D3A1495}" type="slidenum">
              <a:rPr lang="de-DE" altLang="en-US" sz="1300">
                <a:cs typeface="Arial" panose="020B0604020202020204" pitchFamily="34" charset="0"/>
              </a:rPr>
              <a:t>15</a:t>
            </a:fld>
            <a:endParaRPr lang="de-DE" altLang="en-US" sz="1300">
              <a:cs typeface="Arial" panose="020B0604020202020204" pitchFamily="34" charset="0"/>
            </a:endParaRPr>
          </a:p>
        </p:txBody>
      </p:sp>
      <p:sp>
        <p:nvSpPr>
          <p:cNvPr id="64515" name="Rectangle 2">
            <a:extLst>
              <a:ext uri="{FF2B5EF4-FFF2-40B4-BE49-F238E27FC236}">
                <a16:creationId xmlns:a16="http://schemas.microsoft.com/office/drawing/2014/main" id="{68E1DB0F-AFC7-017E-7948-1B7D19B9C56B}"/>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0E48DF6D-4311-DDE9-B4E6-688281C234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3E2B760-2485-7E1E-FF44-6AF9B88E74E6}"/>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02B965E-E321-4EE7-8F29-C5EA876F252C}" type="slidenum">
              <a:rPr lang="de-DE" altLang="en-US" sz="1300">
                <a:cs typeface="Arial" panose="020B0604020202020204" pitchFamily="34" charset="0"/>
              </a:rPr>
              <a:t>22</a:t>
            </a:fld>
            <a:endParaRPr lang="de-DE" altLang="en-US" sz="1300">
              <a:cs typeface="Arial" panose="020B0604020202020204" pitchFamily="34" charset="0"/>
            </a:endParaRPr>
          </a:p>
        </p:txBody>
      </p:sp>
      <p:sp>
        <p:nvSpPr>
          <p:cNvPr id="68611" name="Rectangle 2">
            <a:extLst>
              <a:ext uri="{FF2B5EF4-FFF2-40B4-BE49-F238E27FC236}">
                <a16:creationId xmlns:a16="http://schemas.microsoft.com/office/drawing/2014/main" id="{E822DD8A-5E67-E4A1-2CAC-D83CD13D2EF7}"/>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57EF5448-9348-48A8-B695-124F980646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3969A6FF-0E73-3ED9-31C2-B060D66BDFFD}"/>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753D227-539B-4863-9CAE-FEC0ED60CB93}" type="slidenum">
              <a:rPr lang="de-DE" altLang="en-US" sz="1300">
                <a:cs typeface="Arial" panose="020B0604020202020204" pitchFamily="34" charset="0"/>
              </a:rPr>
              <a:t>23</a:t>
            </a:fld>
            <a:endParaRPr lang="de-DE" altLang="en-US" sz="1300">
              <a:cs typeface="Arial" panose="020B0604020202020204" pitchFamily="34" charset="0"/>
            </a:endParaRPr>
          </a:p>
        </p:txBody>
      </p:sp>
      <p:sp>
        <p:nvSpPr>
          <p:cNvPr id="70659" name="Rectangle 2">
            <a:extLst>
              <a:ext uri="{FF2B5EF4-FFF2-40B4-BE49-F238E27FC236}">
                <a16:creationId xmlns:a16="http://schemas.microsoft.com/office/drawing/2014/main" id="{F0C98FAE-D321-8FFA-F117-9B7AA9414D5E}"/>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C0C0702A-0398-AD91-3418-C7D3FCE362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6F13C973-2845-4D35-72E6-770849A48C6C}"/>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4E46779-F66A-44E3-B469-2F111B7B68D3}" type="slidenum">
              <a:rPr lang="de-DE" altLang="en-US" sz="1300">
                <a:cs typeface="Arial" panose="020B0604020202020204" pitchFamily="34" charset="0"/>
              </a:rPr>
              <a:t>24</a:t>
            </a:fld>
            <a:endParaRPr lang="de-DE" altLang="en-US" sz="1300">
              <a:cs typeface="Arial" panose="020B0604020202020204" pitchFamily="34" charset="0"/>
            </a:endParaRPr>
          </a:p>
        </p:txBody>
      </p:sp>
      <p:sp>
        <p:nvSpPr>
          <p:cNvPr id="72707" name="Rectangle 2">
            <a:extLst>
              <a:ext uri="{FF2B5EF4-FFF2-40B4-BE49-F238E27FC236}">
                <a16:creationId xmlns:a16="http://schemas.microsoft.com/office/drawing/2014/main" id="{999B5AE0-1614-30EE-F7EA-9997B649AD36}"/>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7F832EBE-48C7-D698-365A-5FE2C67E00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1A2D0-4CD5-3475-E310-EC68EA65E28A}"/>
              </a:ext>
            </a:extLst>
          </p:cNvPr>
          <p:cNvSpPr>
            <a:spLocks noGrp="1"/>
          </p:cNvSpPr>
          <p:nvPr>
            <p:ph type="ctrTitle"/>
          </p:nvPr>
        </p:nvSpPr>
        <p:spPr>
          <a:xfrm>
            <a:off x="3361162" y="1993899"/>
            <a:ext cx="8251718" cy="1909763"/>
          </a:xfrm>
        </p:spPr>
        <p:txBody>
          <a:bodyPr anchor="b">
            <a:noAutofit/>
          </a:bodyPr>
          <a:lstStyle>
            <a:lvl1pPr algn="l">
              <a:lnSpc>
                <a:spcPct val="80000"/>
              </a:lnSpc>
              <a:defRPr sz="6000">
                <a:solidFill>
                  <a:srgbClr val="1DA281"/>
                </a:solidFill>
                <a:latin typeface="Tw Cen MT" panose="020B0602020104020603" pitchFamily="34" charset="0"/>
              </a:defRPr>
            </a:lvl1pPr>
          </a:lstStyle>
          <a:p>
            <a:r>
              <a:rPr lang="en-US" dirty="0"/>
              <a:t>Click to edit Master title style</a:t>
            </a:r>
            <a:endParaRPr lang="en-DE" dirty="0"/>
          </a:p>
        </p:txBody>
      </p:sp>
      <p:sp>
        <p:nvSpPr>
          <p:cNvPr id="3" name="Subtitle 2">
            <a:extLst>
              <a:ext uri="{FF2B5EF4-FFF2-40B4-BE49-F238E27FC236}">
                <a16:creationId xmlns:a16="http://schemas.microsoft.com/office/drawing/2014/main" id="{43ADC5C2-63A6-9447-779F-1972DF822797}"/>
              </a:ext>
            </a:extLst>
          </p:cNvPr>
          <p:cNvSpPr>
            <a:spLocks noGrp="1"/>
          </p:cNvSpPr>
          <p:nvPr>
            <p:ph type="subTitle" idx="1"/>
          </p:nvPr>
        </p:nvSpPr>
        <p:spPr>
          <a:xfrm>
            <a:off x="3361162" y="3995738"/>
            <a:ext cx="8251718" cy="426848"/>
          </a:xfrm>
          <a:solidFill>
            <a:srgbClr val="F3DE2C"/>
          </a:solidFill>
        </p:spPr>
        <p:txBody>
          <a:bodyPr wrap="square">
            <a:sp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DE" dirty="0"/>
          </a:p>
        </p:txBody>
      </p:sp>
      <p:pic>
        <p:nvPicPr>
          <p:cNvPr id="7" name="Picture 6">
            <a:extLst>
              <a:ext uri="{FF2B5EF4-FFF2-40B4-BE49-F238E27FC236}">
                <a16:creationId xmlns:a16="http://schemas.microsoft.com/office/drawing/2014/main" id="{EAF92790-5142-F700-5AD0-8B8B4515715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9334"/>
          <a:stretch/>
        </p:blipFill>
        <p:spPr>
          <a:xfrm>
            <a:off x="0" y="0"/>
            <a:ext cx="2629302" cy="6858000"/>
          </a:xfrm>
          <a:prstGeom prst="rect">
            <a:avLst/>
          </a:prstGeom>
        </p:spPr>
      </p:pic>
      <p:pic>
        <p:nvPicPr>
          <p:cNvPr id="9" name="Picture 8" descr="A close-up of a logo&#10;&#10;AI-generated content may be incorrect.">
            <a:extLst>
              <a:ext uri="{FF2B5EF4-FFF2-40B4-BE49-F238E27FC236}">
                <a16:creationId xmlns:a16="http://schemas.microsoft.com/office/drawing/2014/main" id="{3551A9EF-65E0-6CE0-4665-E89BC99A49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0358" y="377826"/>
            <a:ext cx="2292351" cy="481394"/>
          </a:xfrm>
          <a:prstGeom prst="rect">
            <a:avLst/>
          </a:prstGeom>
        </p:spPr>
      </p:pic>
      <p:sp>
        <p:nvSpPr>
          <p:cNvPr id="12" name="Text Placeholder 11">
            <a:extLst>
              <a:ext uri="{FF2B5EF4-FFF2-40B4-BE49-F238E27FC236}">
                <a16:creationId xmlns:a16="http://schemas.microsoft.com/office/drawing/2014/main" id="{33EDD174-A024-A07C-A580-BE4516D505FB}"/>
              </a:ext>
            </a:extLst>
          </p:cNvPr>
          <p:cNvSpPr>
            <a:spLocks noGrp="1"/>
          </p:cNvSpPr>
          <p:nvPr>
            <p:ph type="body" sz="quarter" idx="10" hasCustomPrompt="1"/>
          </p:nvPr>
        </p:nvSpPr>
        <p:spPr>
          <a:xfrm>
            <a:off x="3340358" y="5038341"/>
            <a:ext cx="6838950" cy="426848"/>
          </a:xfrm>
        </p:spPr>
        <p:txBody>
          <a:bodyPr>
            <a:normAutofit/>
          </a:bodyPr>
          <a:lstStyle>
            <a:lvl1pPr marL="0" indent="0">
              <a:lnSpc>
                <a:spcPct val="100000"/>
              </a:lnSpc>
              <a:spcBef>
                <a:spcPts val="0"/>
              </a:spcBef>
              <a:buNone/>
              <a:defRPr sz="1800" b="1">
                <a:latin typeface="Avenir Next LT Pro" panose="020B0504020202020204" pitchFamily="34" charset="0"/>
              </a:defRPr>
            </a:lvl1pPr>
            <a:lvl2pPr marL="457200" indent="0">
              <a:buNone/>
              <a:defRPr/>
            </a:lvl2pPr>
          </a:lstStyle>
          <a:p>
            <a:pPr lvl="0"/>
            <a:r>
              <a:rPr lang="en-US" dirty="0"/>
              <a:t>[Presenter Name]</a:t>
            </a:r>
          </a:p>
        </p:txBody>
      </p:sp>
      <p:sp>
        <p:nvSpPr>
          <p:cNvPr id="13" name="Text Placeholder 11">
            <a:extLst>
              <a:ext uri="{FF2B5EF4-FFF2-40B4-BE49-F238E27FC236}">
                <a16:creationId xmlns:a16="http://schemas.microsoft.com/office/drawing/2014/main" id="{A421F7AF-72F1-EB4B-AAC0-F2D6ADD158E7}"/>
              </a:ext>
            </a:extLst>
          </p:cNvPr>
          <p:cNvSpPr>
            <a:spLocks noGrp="1"/>
          </p:cNvSpPr>
          <p:nvPr>
            <p:ph type="body" sz="quarter" idx="11" hasCustomPrompt="1"/>
          </p:nvPr>
        </p:nvSpPr>
        <p:spPr>
          <a:xfrm>
            <a:off x="3340358" y="5381369"/>
            <a:ext cx="6838950" cy="426848"/>
          </a:xfrm>
        </p:spPr>
        <p:txBody>
          <a:bodyPr>
            <a:normAutofit/>
          </a:bodyPr>
          <a:lstStyle>
            <a:lvl1pPr marL="0" indent="0">
              <a:lnSpc>
                <a:spcPct val="100000"/>
              </a:lnSpc>
              <a:spcBef>
                <a:spcPts val="0"/>
              </a:spcBef>
              <a:buNone/>
              <a:defRPr sz="1800" i="1">
                <a:latin typeface="Avenir Next LT Pro" panose="020B0504020202020204" pitchFamily="34" charset="0"/>
              </a:defRPr>
            </a:lvl1pPr>
            <a:lvl2pPr marL="457200" indent="0">
              <a:buNone/>
              <a:defRPr/>
            </a:lvl2pPr>
          </a:lstStyle>
          <a:p>
            <a:pPr lvl="0"/>
            <a:r>
              <a:rPr lang="en-US" dirty="0"/>
              <a:t>[Presentation Info, e.g. Date]</a:t>
            </a:r>
          </a:p>
        </p:txBody>
      </p:sp>
    </p:spTree>
    <p:extLst>
      <p:ext uri="{BB962C8B-B14F-4D97-AF65-F5344CB8AC3E}">
        <p14:creationId xmlns:p14="http://schemas.microsoft.com/office/powerpoint/2010/main" val="163147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1708-D43E-A2A6-1A42-2F4514861CA3}"/>
              </a:ext>
            </a:extLst>
          </p:cNvPr>
          <p:cNvSpPr>
            <a:spLocks noGrp="1"/>
          </p:cNvSpPr>
          <p:nvPr>
            <p:ph type="title"/>
          </p:nvPr>
        </p:nvSpPr>
        <p:spPr>
          <a:xfrm>
            <a:off x="1237861" y="415729"/>
            <a:ext cx="7467989" cy="617699"/>
          </a:xfrm>
        </p:spPr>
        <p:txBody>
          <a:bodyPr>
            <a:noAutofit/>
          </a:bodyPr>
          <a:lstStyle>
            <a:lvl1pPr>
              <a:defRPr lang="en-DE" sz="4000" kern="1200" dirty="0">
                <a:solidFill>
                  <a:srgbClr val="1DA281"/>
                </a:solidFill>
                <a:latin typeface="Tw Cen MT" panose="020B0602020104020603" pitchFamily="34" charset="0"/>
                <a:ea typeface="+mj-ea"/>
                <a:cs typeface="+mj-cs"/>
              </a:defRPr>
            </a:lvl1pPr>
          </a:lstStyle>
          <a:p>
            <a:r>
              <a:rPr lang="en-US" dirty="0"/>
              <a:t>Click to edit Master title style</a:t>
            </a:r>
            <a:endParaRPr lang="en-DE" dirty="0"/>
          </a:p>
        </p:txBody>
      </p:sp>
      <p:sp>
        <p:nvSpPr>
          <p:cNvPr id="3" name="Content Placeholder 2">
            <a:extLst>
              <a:ext uri="{FF2B5EF4-FFF2-40B4-BE49-F238E27FC236}">
                <a16:creationId xmlns:a16="http://schemas.microsoft.com/office/drawing/2014/main" id="{4E3503AF-77E5-3FF0-E067-872CB6136C77}"/>
              </a:ext>
            </a:extLst>
          </p:cNvPr>
          <p:cNvSpPr>
            <a:spLocks noGrp="1"/>
          </p:cNvSpPr>
          <p:nvPr>
            <p:ph idx="1"/>
          </p:nvPr>
        </p:nvSpPr>
        <p:spPr>
          <a:xfrm>
            <a:off x="1237860" y="1461796"/>
            <a:ext cx="10363201" cy="4715167"/>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E" dirty="0"/>
          </a:p>
        </p:txBody>
      </p:sp>
      <p:pic>
        <p:nvPicPr>
          <p:cNvPr id="7" name="Picture 6">
            <a:extLst>
              <a:ext uri="{FF2B5EF4-FFF2-40B4-BE49-F238E27FC236}">
                <a16:creationId xmlns:a16="http://schemas.microsoft.com/office/drawing/2014/main" id="{0D86C0F5-D4B5-F907-7C9B-8D5465FB44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90030"/>
          <a:stretch/>
        </p:blipFill>
        <p:spPr>
          <a:xfrm>
            <a:off x="0" y="0"/>
            <a:ext cx="854824" cy="6858000"/>
          </a:xfrm>
          <a:prstGeom prst="rect">
            <a:avLst/>
          </a:prstGeom>
        </p:spPr>
      </p:pic>
      <p:sp>
        <p:nvSpPr>
          <p:cNvPr id="6" name="Slide Number Placeholder 5">
            <a:extLst>
              <a:ext uri="{FF2B5EF4-FFF2-40B4-BE49-F238E27FC236}">
                <a16:creationId xmlns:a16="http://schemas.microsoft.com/office/drawing/2014/main" id="{597454CB-883C-B06B-9E05-D641901E9E85}"/>
              </a:ext>
            </a:extLst>
          </p:cNvPr>
          <p:cNvSpPr>
            <a:spLocks noGrp="1"/>
          </p:cNvSpPr>
          <p:nvPr>
            <p:ph type="sldNum" sz="quarter" idx="12"/>
          </p:nvPr>
        </p:nvSpPr>
        <p:spPr>
          <a:xfrm>
            <a:off x="82421" y="6356350"/>
            <a:ext cx="608045" cy="365125"/>
          </a:xfrm>
        </p:spPr>
        <p:txBody>
          <a:bodyPr/>
          <a:lstStyle>
            <a:lvl1pPr algn="l">
              <a:defRPr>
                <a:solidFill>
                  <a:schemeClr val="bg1"/>
                </a:solidFill>
              </a:defRPr>
            </a:lvl1pPr>
          </a:lstStyle>
          <a:p>
            <a:fld id="{551CF367-96C3-450C-B21F-B68AA3368B01}" type="slidenum">
              <a:rPr lang="en-DE" smtClean="0"/>
              <a:pPr/>
              <a:t>‹#›</a:t>
            </a:fld>
            <a:endParaRPr lang="en-DE"/>
          </a:p>
        </p:txBody>
      </p:sp>
      <p:pic>
        <p:nvPicPr>
          <p:cNvPr id="4" name="Grafik 3">
            <a:extLst>
              <a:ext uri="{FF2B5EF4-FFF2-40B4-BE49-F238E27FC236}">
                <a16:creationId xmlns:a16="http://schemas.microsoft.com/office/drawing/2014/main" id="{E5223E2E-BCD0-EDFF-E221-147F095D6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5892" y="6176963"/>
            <a:ext cx="1394111" cy="339284"/>
          </a:xfrm>
          <a:prstGeom prst="rect">
            <a:avLst/>
          </a:prstGeom>
        </p:spPr>
      </p:pic>
    </p:spTree>
    <p:extLst>
      <p:ext uri="{BB962C8B-B14F-4D97-AF65-F5344CB8AC3E}">
        <p14:creationId xmlns:p14="http://schemas.microsoft.com/office/powerpoint/2010/main" val="201342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1708-D43E-A2A6-1A42-2F4514861CA3}"/>
              </a:ext>
            </a:extLst>
          </p:cNvPr>
          <p:cNvSpPr>
            <a:spLocks noGrp="1"/>
          </p:cNvSpPr>
          <p:nvPr>
            <p:ph type="title"/>
          </p:nvPr>
        </p:nvSpPr>
        <p:spPr>
          <a:xfrm>
            <a:off x="625966" y="365125"/>
            <a:ext cx="8060834" cy="617699"/>
          </a:xfrm>
        </p:spPr>
        <p:txBody>
          <a:bodyPr>
            <a:noAutofit/>
          </a:bodyPr>
          <a:lstStyle>
            <a:lvl1pPr>
              <a:defRPr sz="4000">
                <a:solidFill>
                  <a:srgbClr val="1DA281"/>
                </a:solidFill>
                <a:latin typeface="Tw Cen MT" panose="020B0602020104020603" pitchFamily="34" charset="0"/>
              </a:defRPr>
            </a:lvl1pPr>
          </a:lstStyle>
          <a:p>
            <a:r>
              <a:rPr lang="en-US" dirty="0"/>
              <a:t>Click to edit Master title style</a:t>
            </a:r>
            <a:endParaRPr lang="en-DE" dirty="0"/>
          </a:p>
        </p:txBody>
      </p:sp>
      <p:sp>
        <p:nvSpPr>
          <p:cNvPr id="3" name="Content Placeholder 2">
            <a:extLst>
              <a:ext uri="{FF2B5EF4-FFF2-40B4-BE49-F238E27FC236}">
                <a16:creationId xmlns:a16="http://schemas.microsoft.com/office/drawing/2014/main" id="{4E3503AF-77E5-3FF0-E067-872CB6136C77}"/>
              </a:ext>
            </a:extLst>
          </p:cNvPr>
          <p:cNvSpPr>
            <a:spLocks noGrp="1"/>
          </p:cNvSpPr>
          <p:nvPr>
            <p:ph idx="1"/>
          </p:nvPr>
        </p:nvSpPr>
        <p:spPr>
          <a:xfrm>
            <a:off x="675060" y="1461796"/>
            <a:ext cx="10923705" cy="4715167"/>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E" dirty="0"/>
          </a:p>
        </p:txBody>
      </p:sp>
      <p:sp>
        <p:nvSpPr>
          <p:cNvPr id="6" name="Slide Number Placeholder 5">
            <a:extLst>
              <a:ext uri="{FF2B5EF4-FFF2-40B4-BE49-F238E27FC236}">
                <a16:creationId xmlns:a16="http://schemas.microsoft.com/office/drawing/2014/main" id="{597454CB-883C-B06B-9E05-D641901E9E85}"/>
              </a:ext>
            </a:extLst>
          </p:cNvPr>
          <p:cNvSpPr>
            <a:spLocks noGrp="1"/>
          </p:cNvSpPr>
          <p:nvPr>
            <p:ph type="sldNum" sz="quarter" idx="12"/>
          </p:nvPr>
        </p:nvSpPr>
        <p:spPr>
          <a:xfrm>
            <a:off x="9302170" y="6290810"/>
            <a:ext cx="883204" cy="365125"/>
          </a:xfrm>
        </p:spPr>
        <p:txBody>
          <a:bodyPr/>
          <a:lstStyle/>
          <a:p>
            <a:fld id="{551CF367-96C3-450C-B21F-B68AA3368B01}" type="slidenum">
              <a:rPr lang="en-DE" smtClean="0"/>
              <a:t>‹#›</a:t>
            </a:fld>
            <a:endParaRPr lang="en-DE"/>
          </a:p>
        </p:txBody>
      </p:sp>
      <p:pic>
        <p:nvPicPr>
          <p:cNvPr id="8" name="Picture 7">
            <a:extLst>
              <a:ext uri="{FF2B5EF4-FFF2-40B4-BE49-F238E27FC236}">
                <a16:creationId xmlns:a16="http://schemas.microsoft.com/office/drawing/2014/main" id="{417AE650-790B-E968-784B-AD95E140A4A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87400" b="7886"/>
          <a:stretch/>
        </p:blipFill>
        <p:spPr>
          <a:xfrm>
            <a:off x="0" y="6398307"/>
            <a:ext cx="12192000" cy="459694"/>
          </a:xfrm>
          <a:prstGeom prst="rect">
            <a:avLst/>
          </a:prstGeom>
        </p:spPr>
      </p:pic>
    </p:spTree>
    <p:extLst>
      <p:ext uri="{BB962C8B-B14F-4D97-AF65-F5344CB8AC3E}">
        <p14:creationId xmlns:p14="http://schemas.microsoft.com/office/powerpoint/2010/main" val="365168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1708-D43E-A2A6-1A42-2F4514861CA3}"/>
              </a:ext>
            </a:extLst>
          </p:cNvPr>
          <p:cNvSpPr>
            <a:spLocks noGrp="1"/>
          </p:cNvSpPr>
          <p:nvPr>
            <p:ph type="title"/>
          </p:nvPr>
        </p:nvSpPr>
        <p:spPr>
          <a:xfrm>
            <a:off x="625966" y="365125"/>
            <a:ext cx="8219456" cy="617699"/>
          </a:xfrm>
        </p:spPr>
        <p:txBody>
          <a:bodyPr>
            <a:noAutofit/>
          </a:bodyPr>
          <a:lstStyle>
            <a:lvl1pPr>
              <a:defRPr sz="4000">
                <a:solidFill>
                  <a:srgbClr val="1DA281"/>
                </a:solidFill>
                <a:latin typeface="Tw Cen MT" panose="020B0602020104020603" pitchFamily="34" charset="0"/>
              </a:defRPr>
            </a:lvl1pPr>
          </a:lstStyle>
          <a:p>
            <a:r>
              <a:rPr lang="en-US" dirty="0"/>
              <a:t>Click to edit Master title style</a:t>
            </a:r>
            <a:endParaRPr lang="en-DE" dirty="0"/>
          </a:p>
        </p:txBody>
      </p:sp>
      <p:sp>
        <p:nvSpPr>
          <p:cNvPr id="3" name="Content Placeholder 2">
            <a:extLst>
              <a:ext uri="{FF2B5EF4-FFF2-40B4-BE49-F238E27FC236}">
                <a16:creationId xmlns:a16="http://schemas.microsoft.com/office/drawing/2014/main" id="{4E3503AF-77E5-3FF0-E067-872CB6136C77}"/>
              </a:ext>
            </a:extLst>
          </p:cNvPr>
          <p:cNvSpPr>
            <a:spLocks noGrp="1"/>
          </p:cNvSpPr>
          <p:nvPr>
            <p:ph idx="1"/>
          </p:nvPr>
        </p:nvSpPr>
        <p:spPr>
          <a:xfrm>
            <a:off x="675060" y="1461796"/>
            <a:ext cx="10923705" cy="4715167"/>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E" dirty="0"/>
          </a:p>
        </p:txBody>
      </p:sp>
      <p:sp>
        <p:nvSpPr>
          <p:cNvPr id="6" name="Slide Number Placeholder 5">
            <a:extLst>
              <a:ext uri="{FF2B5EF4-FFF2-40B4-BE49-F238E27FC236}">
                <a16:creationId xmlns:a16="http://schemas.microsoft.com/office/drawing/2014/main" id="{597454CB-883C-B06B-9E05-D641901E9E85}"/>
              </a:ext>
            </a:extLst>
          </p:cNvPr>
          <p:cNvSpPr>
            <a:spLocks noGrp="1"/>
          </p:cNvSpPr>
          <p:nvPr>
            <p:ph type="sldNum" sz="quarter" idx="12"/>
          </p:nvPr>
        </p:nvSpPr>
        <p:spPr>
          <a:xfrm>
            <a:off x="9302170" y="6290810"/>
            <a:ext cx="883204" cy="365125"/>
          </a:xfrm>
        </p:spPr>
        <p:txBody>
          <a:bodyPr/>
          <a:lstStyle/>
          <a:p>
            <a:fld id="{551CF367-96C3-450C-B21F-B68AA3368B01}" type="slidenum">
              <a:rPr lang="en-DE" smtClean="0"/>
              <a:t>‹#›</a:t>
            </a:fld>
            <a:endParaRPr lang="en-DE"/>
          </a:p>
        </p:txBody>
      </p:sp>
      <p:pic>
        <p:nvPicPr>
          <p:cNvPr id="5" name="Picture 4">
            <a:extLst>
              <a:ext uri="{FF2B5EF4-FFF2-40B4-BE49-F238E27FC236}">
                <a16:creationId xmlns:a16="http://schemas.microsoft.com/office/drawing/2014/main" id="{5EAF0971-DD2D-2C0C-B443-2A6C40BD2C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3772" y="4405129"/>
            <a:ext cx="2448228" cy="2457449"/>
          </a:xfrm>
          <a:prstGeom prst="rect">
            <a:avLst/>
          </a:prstGeom>
        </p:spPr>
      </p:pic>
    </p:spTree>
    <p:extLst>
      <p:ext uri="{BB962C8B-B14F-4D97-AF65-F5344CB8AC3E}">
        <p14:creationId xmlns:p14="http://schemas.microsoft.com/office/powerpoint/2010/main" val="421497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F06E-2371-54BE-EED8-146A8B0648F0}"/>
              </a:ext>
            </a:extLst>
          </p:cNvPr>
          <p:cNvSpPr>
            <a:spLocks noGrp="1"/>
          </p:cNvSpPr>
          <p:nvPr>
            <p:ph type="title"/>
          </p:nvPr>
        </p:nvSpPr>
        <p:spPr>
          <a:xfrm>
            <a:off x="2538706" y="3015884"/>
            <a:ext cx="9124560" cy="724535"/>
          </a:xfrm>
        </p:spPr>
        <p:txBody>
          <a:bodyPr anchor="t">
            <a:noAutofit/>
          </a:bodyPr>
          <a:lstStyle>
            <a:lvl1pPr>
              <a:lnSpc>
                <a:spcPct val="80000"/>
              </a:lnSpc>
              <a:defRPr sz="8000">
                <a:latin typeface="Tw Cen MT" panose="020B0602020104020603" pitchFamily="34" charset="0"/>
              </a:defRPr>
            </a:lvl1pPr>
          </a:lstStyle>
          <a:p>
            <a:r>
              <a:rPr lang="en-US" dirty="0"/>
              <a:t>Click to edit Master title style</a:t>
            </a:r>
            <a:endParaRPr lang="en-DE" dirty="0"/>
          </a:p>
        </p:txBody>
      </p:sp>
      <p:pic>
        <p:nvPicPr>
          <p:cNvPr id="6" name="Picture 5">
            <a:extLst>
              <a:ext uri="{FF2B5EF4-FFF2-40B4-BE49-F238E27FC236}">
                <a16:creationId xmlns:a16="http://schemas.microsoft.com/office/drawing/2014/main" id="{6460DBA2-3A8C-D5B9-FBA7-3C01403E0C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53058"/>
          <a:stretch/>
        </p:blipFill>
        <p:spPr>
          <a:xfrm>
            <a:off x="0" y="1825388"/>
            <a:ext cx="1822580" cy="3105528"/>
          </a:xfrm>
          <a:prstGeom prst="rect">
            <a:avLst/>
          </a:prstGeom>
        </p:spPr>
      </p:pic>
      <p:sp>
        <p:nvSpPr>
          <p:cNvPr id="8" name="Text Placeholder 7">
            <a:extLst>
              <a:ext uri="{FF2B5EF4-FFF2-40B4-BE49-F238E27FC236}">
                <a16:creationId xmlns:a16="http://schemas.microsoft.com/office/drawing/2014/main" id="{F6983235-1A09-9E1A-E40D-B3F9E1FBFFBE}"/>
              </a:ext>
            </a:extLst>
          </p:cNvPr>
          <p:cNvSpPr>
            <a:spLocks noGrp="1"/>
          </p:cNvSpPr>
          <p:nvPr>
            <p:ph type="body" sz="quarter" idx="10" hasCustomPrompt="1"/>
          </p:nvPr>
        </p:nvSpPr>
        <p:spPr>
          <a:xfrm>
            <a:off x="2538705" y="2498770"/>
            <a:ext cx="9124560" cy="337185"/>
          </a:xfrm>
        </p:spPr>
        <p:txBody>
          <a:bodyPr>
            <a:noAutofit/>
          </a:bodyPr>
          <a:lstStyle>
            <a:lvl1pPr marL="0" indent="0">
              <a:buNone/>
              <a:defRPr sz="3200" b="1" cap="all" baseline="0">
                <a:solidFill>
                  <a:srgbClr val="1DA281"/>
                </a:solidFill>
                <a:latin typeface="Tw Cen MT" panose="020B0602020104020603" pitchFamily="34" charset="0"/>
              </a:defRPr>
            </a:lvl1pPr>
            <a:lvl2pPr marL="457200" indent="0">
              <a:buNone/>
              <a:defRPr/>
            </a:lvl2pPr>
          </a:lstStyle>
          <a:p>
            <a:pPr lvl="0"/>
            <a:r>
              <a:rPr lang="en-US" dirty="0"/>
              <a:t>[Section number, e.g. “Section 1”)</a:t>
            </a:r>
          </a:p>
        </p:txBody>
      </p:sp>
      <p:pic>
        <p:nvPicPr>
          <p:cNvPr id="3" name="Grafik 2">
            <a:extLst>
              <a:ext uri="{FF2B5EF4-FFF2-40B4-BE49-F238E27FC236}">
                <a16:creationId xmlns:a16="http://schemas.microsoft.com/office/drawing/2014/main" id="{2D531431-D9CC-3DF5-D5D2-6D3A06E4AB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5892" y="6176963"/>
            <a:ext cx="1394111" cy="339284"/>
          </a:xfrm>
          <a:prstGeom prst="rect">
            <a:avLst/>
          </a:prstGeom>
        </p:spPr>
      </p:pic>
    </p:spTree>
    <p:extLst>
      <p:ext uri="{BB962C8B-B14F-4D97-AF65-F5344CB8AC3E}">
        <p14:creationId xmlns:p14="http://schemas.microsoft.com/office/powerpoint/2010/main" val="95022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E69DF7-2AAF-4EE6-1606-3CA52D40D549}"/>
              </a:ext>
            </a:extLst>
          </p:cNvPr>
          <p:cNvSpPr/>
          <p:nvPr userDrawn="1"/>
        </p:nvSpPr>
        <p:spPr>
          <a:xfrm>
            <a:off x="-1" y="1193208"/>
            <a:ext cx="12192001" cy="2456351"/>
          </a:xfrm>
          <a:prstGeom prst="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E99370F3-7F1F-C3BC-F969-0249D8547BBC}"/>
              </a:ext>
            </a:extLst>
          </p:cNvPr>
          <p:cNvSpPr>
            <a:spLocks noGrp="1"/>
          </p:cNvSpPr>
          <p:nvPr>
            <p:ph type="title" hasCustomPrompt="1"/>
          </p:nvPr>
        </p:nvSpPr>
        <p:spPr>
          <a:xfrm>
            <a:off x="838199" y="1937555"/>
            <a:ext cx="10515600" cy="907415"/>
          </a:xfrm>
        </p:spPr>
        <p:txBody>
          <a:bodyPr>
            <a:noAutofit/>
          </a:bodyPr>
          <a:lstStyle>
            <a:lvl1pPr>
              <a:defRPr sz="7200">
                <a:solidFill>
                  <a:schemeClr val="bg1"/>
                </a:solidFill>
                <a:latin typeface="Tw Cen MT" panose="020B0602020104020603" pitchFamily="34" charset="0"/>
              </a:defRPr>
            </a:lvl1pPr>
          </a:lstStyle>
          <a:p>
            <a:r>
              <a:rPr lang="en-US" dirty="0"/>
              <a:t>THANK YOU</a:t>
            </a:r>
            <a:endParaRPr lang="en-DE" dirty="0"/>
          </a:p>
        </p:txBody>
      </p:sp>
      <p:pic>
        <p:nvPicPr>
          <p:cNvPr id="7" name="Picture 6">
            <a:extLst>
              <a:ext uri="{FF2B5EF4-FFF2-40B4-BE49-F238E27FC236}">
                <a16:creationId xmlns:a16="http://schemas.microsoft.com/office/drawing/2014/main" id="{723C3D36-CA91-DB02-EB0D-71723A66743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92452"/>
          <a:stretch/>
        </p:blipFill>
        <p:spPr>
          <a:xfrm rot="16200000">
            <a:off x="5539312" y="168066"/>
            <a:ext cx="1154336" cy="12232960"/>
          </a:xfrm>
          <a:prstGeom prst="rect">
            <a:avLst/>
          </a:prstGeom>
        </p:spPr>
      </p:pic>
      <p:pic>
        <p:nvPicPr>
          <p:cNvPr id="4" name="Picture 3" descr="A blue letter on a black background&#10;&#10;AI-generated content may be incorrect.">
            <a:extLst>
              <a:ext uri="{FF2B5EF4-FFF2-40B4-BE49-F238E27FC236}">
                <a16:creationId xmlns:a16="http://schemas.microsoft.com/office/drawing/2014/main" id="{878E7510-5A78-9341-6773-9418AFEA0F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184" y="4307176"/>
            <a:ext cx="2085347" cy="423586"/>
          </a:xfrm>
          <a:prstGeom prst="rect">
            <a:avLst/>
          </a:prstGeom>
        </p:spPr>
      </p:pic>
      <p:pic>
        <p:nvPicPr>
          <p:cNvPr id="8" name="Picture 7" descr="A logo with white letters and green squares&#10;&#10;AI-generated content may be incorrect.">
            <a:extLst>
              <a:ext uri="{FF2B5EF4-FFF2-40B4-BE49-F238E27FC236}">
                <a16:creationId xmlns:a16="http://schemas.microsoft.com/office/drawing/2014/main" id="{B86A65E2-FA9C-564D-96F4-EACC138CB7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0370" y="4155041"/>
            <a:ext cx="1173962" cy="727856"/>
          </a:xfrm>
          <a:prstGeom prst="rect">
            <a:avLst/>
          </a:prstGeom>
        </p:spPr>
      </p:pic>
      <p:pic>
        <p:nvPicPr>
          <p:cNvPr id="10" name="Picture 9" descr="A yellow and white logo&#10;&#10;AI-generated content may be incorrect.">
            <a:extLst>
              <a:ext uri="{FF2B5EF4-FFF2-40B4-BE49-F238E27FC236}">
                <a16:creationId xmlns:a16="http://schemas.microsoft.com/office/drawing/2014/main" id="{7E101437-31BC-1A0E-5B42-959C1625492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8184" y="4941347"/>
            <a:ext cx="2272691" cy="552637"/>
          </a:xfrm>
          <a:prstGeom prst="rect">
            <a:avLst/>
          </a:prstGeom>
        </p:spPr>
      </p:pic>
      <p:pic>
        <p:nvPicPr>
          <p:cNvPr id="11" name="Picture 10" descr="A close-up of a logo&#10;&#10;AI-generated content may be incorrect.">
            <a:extLst>
              <a:ext uri="{FF2B5EF4-FFF2-40B4-BE49-F238E27FC236}">
                <a16:creationId xmlns:a16="http://schemas.microsoft.com/office/drawing/2014/main" id="{186A89FF-EF56-5695-0B38-EACDFBAAD24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64054" y="3908086"/>
            <a:ext cx="2292351" cy="481394"/>
          </a:xfrm>
          <a:prstGeom prst="rect">
            <a:avLst/>
          </a:prstGeom>
        </p:spPr>
      </p:pic>
      <p:sp>
        <p:nvSpPr>
          <p:cNvPr id="12" name="TextBox 11">
            <a:extLst>
              <a:ext uri="{FF2B5EF4-FFF2-40B4-BE49-F238E27FC236}">
                <a16:creationId xmlns:a16="http://schemas.microsoft.com/office/drawing/2014/main" id="{F7DEA06D-AC02-D5CA-3EDE-D8A60DA2823E}"/>
              </a:ext>
            </a:extLst>
          </p:cNvPr>
          <p:cNvSpPr txBox="1"/>
          <p:nvPr userDrawn="1"/>
        </p:nvSpPr>
        <p:spPr>
          <a:xfrm>
            <a:off x="838199" y="3839868"/>
            <a:ext cx="3183051" cy="276999"/>
          </a:xfrm>
          <a:prstGeom prst="rect">
            <a:avLst/>
          </a:prstGeom>
          <a:noFill/>
        </p:spPr>
        <p:txBody>
          <a:bodyPr wrap="none" rtlCol="0">
            <a:spAutoFit/>
          </a:bodyPr>
          <a:lstStyle/>
          <a:p>
            <a:r>
              <a:rPr lang="en-US" sz="1200" cap="all" baseline="0" dirty="0" err="1">
                <a:solidFill>
                  <a:schemeClr val="tx1"/>
                </a:solidFill>
              </a:rPr>
              <a:t>ECOThink</a:t>
            </a:r>
            <a:r>
              <a:rPr lang="en-US" sz="1200" cap="all" baseline="0" dirty="0">
                <a:solidFill>
                  <a:schemeClr val="tx1"/>
                </a:solidFill>
              </a:rPr>
              <a:t> is a collaborative project by</a:t>
            </a:r>
            <a:endParaRPr lang="en-DE" sz="1200" cap="all" baseline="0" dirty="0">
              <a:solidFill>
                <a:schemeClr val="tx1"/>
              </a:solidFill>
            </a:endParaRPr>
          </a:p>
        </p:txBody>
      </p:sp>
      <p:sp>
        <p:nvSpPr>
          <p:cNvPr id="14" name="TextBox 13">
            <a:extLst>
              <a:ext uri="{FF2B5EF4-FFF2-40B4-BE49-F238E27FC236}">
                <a16:creationId xmlns:a16="http://schemas.microsoft.com/office/drawing/2014/main" id="{9E3BA7E4-1FC3-BEA2-789C-4C4F511940EB}"/>
              </a:ext>
            </a:extLst>
          </p:cNvPr>
          <p:cNvSpPr txBox="1"/>
          <p:nvPr userDrawn="1"/>
        </p:nvSpPr>
        <p:spPr>
          <a:xfrm>
            <a:off x="5705475" y="4531922"/>
            <a:ext cx="6115050" cy="1015663"/>
          </a:xfrm>
          <a:prstGeom prst="rect">
            <a:avLst/>
          </a:prstGeom>
          <a:noFill/>
        </p:spPr>
        <p:txBody>
          <a:bodyPr wrap="square">
            <a:spAutoFit/>
          </a:bodyPr>
          <a:lstStyle/>
          <a:p>
            <a:r>
              <a:rPr lang="de-DE" sz="1200" b="0" dirty="0"/>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DE" sz="1200" b="0" dirty="0"/>
          </a:p>
        </p:txBody>
      </p:sp>
    </p:spTree>
    <p:extLst>
      <p:ext uri="{BB962C8B-B14F-4D97-AF65-F5344CB8AC3E}">
        <p14:creationId xmlns:p14="http://schemas.microsoft.com/office/powerpoint/2010/main" val="232543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8CFEE-F1E1-D5BA-0063-3F3FDCB68D9B}"/>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481F658F-33CE-94E5-0283-3E149630E25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F713245B-2A55-E55A-3B73-8C0EAAA25AC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74FC6D71-977D-5413-247B-098AE6D9142D}"/>
              </a:ext>
            </a:extLst>
          </p:cNvPr>
          <p:cNvSpPr>
            <a:spLocks noGrp="1"/>
          </p:cNvSpPr>
          <p:nvPr>
            <p:ph type="dt" sz="half" idx="10"/>
          </p:nvPr>
        </p:nvSpPr>
        <p:spPr/>
        <p:txBody>
          <a:bodyPr/>
          <a:lstStyle/>
          <a:p>
            <a:fld id="{7E0B2009-EA54-4E89-B7BA-91C7C60220DD}" type="datetimeFigureOut">
              <a:rPr lang="en-GB" smtClean="0"/>
              <a:t>16/06/2026</a:t>
            </a:fld>
            <a:endParaRPr lang="en-GB"/>
          </a:p>
        </p:txBody>
      </p:sp>
      <p:sp>
        <p:nvSpPr>
          <p:cNvPr id="6" name="Fußzeilenplatzhalter 5">
            <a:extLst>
              <a:ext uri="{FF2B5EF4-FFF2-40B4-BE49-F238E27FC236}">
                <a16:creationId xmlns:a16="http://schemas.microsoft.com/office/drawing/2014/main" id="{0C366F1C-FEED-7E21-6D81-CF558A8D6068}"/>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330BB299-EA41-24A4-1ADC-7D3B738D7444}"/>
              </a:ext>
            </a:extLst>
          </p:cNvPr>
          <p:cNvSpPr>
            <a:spLocks noGrp="1"/>
          </p:cNvSpPr>
          <p:nvPr>
            <p:ph type="sldNum" sz="quarter" idx="12"/>
          </p:nvPr>
        </p:nvSpPr>
        <p:spPr/>
        <p:txBody>
          <a:bodyPr/>
          <a:lstStyle/>
          <a:p>
            <a:fld id="{B70C6AD7-39D2-40D3-B514-321CB7EC8066}" type="slidenum">
              <a:rPr lang="en-GB" smtClean="0"/>
              <a:t>‹#›</a:t>
            </a:fld>
            <a:endParaRPr lang="en-GB"/>
          </a:p>
        </p:txBody>
      </p:sp>
    </p:spTree>
    <p:extLst>
      <p:ext uri="{BB962C8B-B14F-4D97-AF65-F5344CB8AC3E}">
        <p14:creationId xmlns:p14="http://schemas.microsoft.com/office/powerpoint/2010/main" val="191967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AA7CC-44F0-9D11-1351-D247B9A1F8A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GB"/>
          </a:p>
        </p:txBody>
      </p:sp>
      <p:sp>
        <p:nvSpPr>
          <p:cNvPr id="3" name="Untertitel 2">
            <a:extLst>
              <a:ext uri="{FF2B5EF4-FFF2-40B4-BE49-F238E27FC236}">
                <a16:creationId xmlns:a16="http://schemas.microsoft.com/office/drawing/2014/main" id="{0FED95D9-CADF-CA7F-B79E-F463940DA0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sp>
        <p:nvSpPr>
          <p:cNvPr id="4" name="Datumsplatzhalter 3">
            <a:extLst>
              <a:ext uri="{FF2B5EF4-FFF2-40B4-BE49-F238E27FC236}">
                <a16:creationId xmlns:a16="http://schemas.microsoft.com/office/drawing/2014/main" id="{3FF73589-5834-5EA6-DCE7-49FC7448B785}"/>
              </a:ext>
            </a:extLst>
          </p:cNvPr>
          <p:cNvSpPr>
            <a:spLocks noGrp="1"/>
          </p:cNvSpPr>
          <p:nvPr>
            <p:ph type="dt" sz="half" idx="10"/>
          </p:nvPr>
        </p:nvSpPr>
        <p:spPr/>
        <p:txBody>
          <a:bodyPr/>
          <a:lstStyle/>
          <a:p>
            <a:fld id="{7E0B2009-EA54-4E89-B7BA-91C7C60220DD}" type="datetimeFigureOut">
              <a:rPr lang="en-GB" smtClean="0"/>
              <a:t>16/06/2026</a:t>
            </a:fld>
            <a:endParaRPr lang="en-GB"/>
          </a:p>
        </p:txBody>
      </p:sp>
      <p:sp>
        <p:nvSpPr>
          <p:cNvPr id="5" name="Fußzeilenplatzhalter 4">
            <a:extLst>
              <a:ext uri="{FF2B5EF4-FFF2-40B4-BE49-F238E27FC236}">
                <a16:creationId xmlns:a16="http://schemas.microsoft.com/office/drawing/2014/main" id="{B2CCB78C-5969-E119-2C6C-C149A9528DC0}"/>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2AA8C8D2-5854-D0F8-7A3B-CC946637B584}"/>
              </a:ext>
            </a:extLst>
          </p:cNvPr>
          <p:cNvSpPr>
            <a:spLocks noGrp="1"/>
          </p:cNvSpPr>
          <p:nvPr>
            <p:ph type="sldNum" sz="quarter" idx="12"/>
          </p:nvPr>
        </p:nvSpPr>
        <p:spPr/>
        <p:txBody>
          <a:bodyPr/>
          <a:lstStyle/>
          <a:p>
            <a:fld id="{B70C6AD7-39D2-40D3-B514-321CB7EC8066}" type="slidenum">
              <a:rPr lang="en-GB" smtClean="0"/>
              <a:t>‹#›</a:t>
            </a:fld>
            <a:endParaRPr lang="en-GB"/>
          </a:p>
        </p:txBody>
      </p:sp>
    </p:spTree>
    <p:extLst>
      <p:ext uri="{BB962C8B-B14F-4D97-AF65-F5344CB8AC3E}">
        <p14:creationId xmlns:p14="http://schemas.microsoft.com/office/powerpoint/2010/main" val="80789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21BF6DD-403A-C860-1100-0131AAEC5F6C}"/>
              </a:ext>
            </a:extLst>
          </p:cNvPr>
          <p:cNvSpPr>
            <a:spLocks noGrp="1"/>
          </p:cNvSpPr>
          <p:nvPr>
            <p:ph type="dt" sz="half" idx="10"/>
          </p:nvPr>
        </p:nvSpPr>
        <p:spPr/>
        <p:txBody>
          <a:bodyPr/>
          <a:lstStyle/>
          <a:p>
            <a:fld id="{7E0B2009-EA54-4E89-B7BA-91C7C60220DD}" type="datetimeFigureOut">
              <a:rPr lang="en-GB" smtClean="0"/>
              <a:t>16/06/2026</a:t>
            </a:fld>
            <a:endParaRPr lang="en-GB"/>
          </a:p>
        </p:txBody>
      </p:sp>
      <p:sp>
        <p:nvSpPr>
          <p:cNvPr id="3" name="Fußzeilenplatzhalter 2">
            <a:extLst>
              <a:ext uri="{FF2B5EF4-FFF2-40B4-BE49-F238E27FC236}">
                <a16:creationId xmlns:a16="http://schemas.microsoft.com/office/drawing/2014/main" id="{6E7C7D94-CECA-202E-D08E-310B9C2F9920}"/>
              </a:ext>
            </a:extLst>
          </p:cNvPr>
          <p:cNvSpPr>
            <a:spLocks noGrp="1"/>
          </p:cNvSpPr>
          <p:nvPr>
            <p:ph type="ftr" sz="quarter" idx="11"/>
          </p:nvPr>
        </p:nvSpPr>
        <p:spPr/>
        <p:txBody>
          <a:bodyPr/>
          <a:lstStyle/>
          <a:p>
            <a:endParaRPr lang="en-GB"/>
          </a:p>
        </p:txBody>
      </p:sp>
      <p:sp>
        <p:nvSpPr>
          <p:cNvPr id="4" name="Foliennummernplatzhalter 3">
            <a:extLst>
              <a:ext uri="{FF2B5EF4-FFF2-40B4-BE49-F238E27FC236}">
                <a16:creationId xmlns:a16="http://schemas.microsoft.com/office/drawing/2014/main" id="{4581F0A9-C7A9-B1DA-42B2-106DA733FB7B}"/>
              </a:ext>
            </a:extLst>
          </p:cNvPr>
          <p:cNvSpPr>
            <a:spLocks noGrp="1"/>
          </p:cNvSpPr>
          <p:nvPr>
            <p:ph type="sldNum" sz="quarter" idx="12"/>
          </p:nvPr>
        </p:nvSpPr>
        <p:spPr/>
        <p:txBody>
          <a:bodyPr/>
          <a:lstStyle/>
          <a:p>
            <a:fld id="{B70C6AD7-39D2-40D3-B514-321CB7EC8066}" type="slidenum">
              <a:rPr lang="en-GB" smtClean="0"/>
              <a:t>‹#›</a:t>
            </a:fld>
            <a:endParaRPr lang="en-GB"/>
          </a:p>
        </p:txBody>
      </p:sp>
    </p:spTree>
    <p:extLst>
      <p:ext uri="{BB962C8B-B14F-4D97-AF65-F5344CB8AC3E}">
        <p14:creationId xmlns:p14="http://schemas.microsoft.com/office/powerpoint/2010/main" val="332710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02F0A1-E09C-1C55-586C-62FB91633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Klicken Sie hier, um den Stil des Haupttitels zu bearbeiten</a:t>
            </a:r>
            <a:endParaRPr lang="en-DE" dirty="0"/>
          </a:p>
        </p:txBody>
      </p:sp>
      <p:sp>
        <p:nvSpPr>
          <p:cNvPr id="3" name="Text Placeholder 2">
            <a:extLst>
              <a:ext uri="{FF2B5EF4-FFF2-40B4-BE49-F238E27FC236}">
                <a16:creationId xmlns:a16="http://schemas.microsoft.com/office/drawing/2014/main" id="{9DA43E32-02DA-CDE5-47A8-F48DD070C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Klicken Sie hier, um die Master-Textstile zu bearbeiten</a:t>
            </a:r>
          </a:p>
          <a:p>
            <a:pPr lvl="1"/>
            <a:r>
              <a:rPr lang="en-US"/>
              <a:t>Zweite Ebene</a:t>
            </a:r>
          </a:p>
          <a:p>
            <a:pPr lvl="2"/>
            <a:r>
              <a:rPr lang="en-US"/>
              <a:t>Dritte Ebene</a:t>
            </a:r>
          </a:p>
          <a:p>
            <a:pPr lvl="3"/>
            <a:r>
              <a:rPr lang="en-US"/>
              <a:t>Vierte Ebene</a:t>
            </a:r>
          </a:p>
          <a:p>
            <a:pPr lvl="4"/>
            <a:r>
              <a:rPr lang="en-US"/>
              <a:t>Fünfte Ebene</a:t>
            </a:r>
            <a:endParaRPr lang="en-DE"/>
          </a:p>
        </p:txBody>
      </p:sp>
      <p:sp>
        <p:nvSpPr>
          <p:cNvPr id="4" name="Date Placeholder 3">
            <a:extLst>
              <a:ext uri="{FF2B5EF4-FFF2-40B4-BE49-F238E27FC236}">
                <a16:creationId xmlns:a16="http://schemas.microsoft.com/office/drawing/2014/main" id="{44530E49-1BC0-8EB2-1CBD-9CAA4C86A4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0946F2-A07F-47F7-9675-A944C6E3D884}" type="datetimeFigureOut">
              <a:rPr lang="en-DE" smtClean="0"/>
              <a:t>16/06/2026</a:t>
            </a:fld>
            <a:endParaRPr lang="en-DE"/>
          </a:p>
        </p:txBody>
      </p:sp>
      <p:sp>
        <p:nvSpPr>
          <p:cNvPr id="5" name="Footer Placeholder 4">
            <a:extLst>
              <a:ext uri="{FF2B5EF4-FFF2-40B4-BE49-F238E27FC236}">
                <a16:creationId xmlns:a16="http://schemas.microsoft.com/office/drawing/2014/main" id="{01A5EEF9-E6CA-7830-C286-8548F87B89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DE"/>
          </a:p>
        </p:txBody>
      </p:sp>
      <p:sp>
        <p:nvSpPr>
          <p:cNvPr id="6" name="Slide Number Placeholder 5">
            <a:extLst>
              <a:ext uri="{FF2B5EF4-FFF2-40B4-BE49-F238E27FC236}">
                <a16:creationId xmlns:a16="http://schemas.microsoft.com/office/drawing/2014/main" id="{B983EF6E-398B-91C5-0035-78A28559EE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1CF367-96C3-450C-B21F-B68AA3368B01}" type="slidenum">
              <a:rPr lang="en-DE" smtClean="0"/>
              <a:t>‹#›</a:t>
            </a:fld>
            <a:endParaRPr lang="en-DE"/>
          </a:p>
        </p:txBody>
      </p:sp>
      <p:pic>
        <p:nvPicPr>
          <p:cNvPr id="7" name="Picture 6">
            <a:extLst>
              <a:ext uri="{FF2B5EF4-FFF2-40B4-BE49-F238E27FC236}">
                <a16:creationId xmlns:a16="http://schemas.microsoft.com/office/drawing/2014/main" id="{ABEB4456-6458-5D48-CCC9-F5E1AFC159D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37449" y="365125"/>
            <a:ext cx="2167964" cy="585530"/>
          </a:xfrm>
          <a:prstGeom prst="rect">
            <a:avLst/>
          </a:prstGeom>
        </p:spPr>
      </p:pic>
      <p:pic>
        <p:nvPicPr>
          <p:cNvPr id="8" name="Grafik 7">
            <a:extLst>
              <a:ext uri="{FF2B5EF4-FFF2-40B4-BE49-F238E27FC236}">
                <a16:creationId xmlns:a16="http://schemas.microsoft.com/office/drawing/2014/main" id="{1A9E7B79-15C3-9568-5AA3-863DD1B6B9E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05892" y="6176963"/>
            <a:ext cx="1394111" cy="339284"/>
          </a:xfrm>
          <a:prstGeom prst="rect">
            <a:avLst/>
          </a:prstGeom>
        </p:spPr>
      </p:pic>
    </p:spTree>
    <p:extLst>
      <p:ext uri="{BB962C8B-B14F-4D97-AF65-F5344CB8AC3E}">
        <p14:creationId xmlns:p14="http://schemas.microsoft.com/office/powerpoint/2010/main" val="1817097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63" r:id="rId5"/>
    <p:sldLayoutId id="2147483664" r:id="rId6"/>
    <p:sldLayoutId id="2147483666" r:id="rId7"/>
    <p:sldLayoutId id="2147483667" r:id="rId8"/>
    <p:sldLayoutId id="21474836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spionweb.ec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spionweb.eco/de/processes/25283"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ecothink-hub.eu/"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eltretter.at"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eltretter.at"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420A6-7693-5232-E382-879D72FCA7BD}"/>
              </a:ext>
            </a:extLst>
          </p:cNvPr>
          <p:cNvSpPr>
            <a:spLocks noGrp="1"/>
          </p:cNvSpPr>
          <p:nvPr>
            <p:ph type="ctrTitle"/>
          </p:nvPr>
        </p:nvSpPr>
        <p:spPr/>
        <p:txBody>
          <a:bodyPr/>
          <a:lstStyle/>
          <a:p>
            <a:r>
              <a:rPr lang="de-AT" noProof="0" dirty="0"/>
              <a:t>Nachhaltigkeit messbar machen</a:t>
            </a:r>
          </a:p>
        </p:txBody>
      </p:sp>
      <p:sp>
        <p:nvSpPr>
          <p:cNvPr id="3" name="Subtitle 2">
            <a:extLst>
              <a:ext uri="{FF2B5EF4-FFF2-40B4-BE49-F238E27FC236}">
                <a16:creationId xmlns:a16="http://schemas.microsoft.com/office/drawing/2014/main" id="{C0435927-5DFD-2A12-C87A-30A8A3E53BB9}"/>
              </a:ext>
            </a:extLst>
          </p:cNvPr>
          <p:cNvSpPr>
            <a:spLocks noGrp="1"/>
          </p:cNvSpPr>
          <p:nvPr>
            <p:ph type="subTitle" idx="1"/>
          </p:nvPr>
        </p:nvSpPr>
        <p:spPr>
          <a:xfrm>
            <a:off x="3340359" y="3995738"/>
            <a:ext cx="6387842" cy="759247"/>
          </a:xfrm>
        </p:spPr>
        <p:txBody>
          <a:bodyPr/>
          <a:lstStyle/>
          <a:p>
            <a:r>
              <a:rPr lang="de-AT" noProof="0" dirty="0"/>
              <a:t>Nachhaltigkeitsbewertung mit dem ökologischen Fußabdruck</a:t>
            </a:r>
          </a:p>
        </p:txBody>
      </p:sp>
      <p:sp>
        <p:nvSpPr>
          <p:cNvPr id="4" name="Text Placeholder 3">
            <a:extLst>
              <a:ext uri="{FF2B5EF4-FFF2-40B4-BE49-F238E27FC236}">
                <a16:creationId xmlns:a16="http://schemas.microsoft.com/office/drawing/2014/main" id="{D4BF7A8F-1E57-972A-ED89-2435D1F719FC}"/>
              </a:ext>
            </a:extLst>
          </p:cNvPr>
          <p:cNvSpPr>
            <a:spLocks noGrp="1"/>
          </p:cNvSpPr>
          <p:nvPr>
            <p:ph type="body" sz="quarter" idx="10"/>
          </p:nvPr>
        </p:nvSpPr>
        <p:spPr/>
        <p:txBody>
          <a:bodyPr>
            <a:normAutofit fontScale="70000" lnSpcReduction="20000"/>
          </a:bodyPr>
          <a:lstStyle/>
          <a:p>
            <a:r>
              <a:rPr lang="de-AT" noProof="0" dirty="0"/>
              <a:t>Barbara Truger &amp; René Kollmann</a:t>
            </a:r>
          </a:p>
          <a:p>
            <a:r>
              <a:rPr lang="de-AT" noProof="0" dirty="0"/>
              <a:t>LEVILO</a:t>
            </a:r>
          </a:p>
        </p:txBody>
      </p:sp>
      <p:sp>
        <p:nvSpPr>
          <p:cNvPr id="5" name="Text Placeholder 4">
            <a:extLst>
              <a:ext uri="{FF2B5EF4-FFF2-40B4-BE49-F238E27FC236}">
                <a16:creationId xmlns:a16="http://schemas.microsoft.com/office/drawing/2014/main" id="{143585BC-FF35-0336-B512-4D406F2B1606}"/>
              </a:ext>
            </a:extLst>
          </p:cNvPr>
          <p:cNvSpPr>
            <a:spLocks noGrp="1"/>
          </p:cNvSpPr>
          <p:nvPr>
            <p:ph type="body" sz="quarter" idx="11"/>
          </p:nvPr>
        </p:nvSpPr>
        <p:spPr/>
        <p:txBody>
          <a:bodyPr>
            <a:normAutofit/>
          </a:bodyPr>
          <a:lstStyle/>
          <a:p>
            <a:endParaRPr lang="de-AT" noProof="0" dirty="0"/>
          </a:p>
        </p:txBody>
      </p:sp>
    </p:spTree>
    <p:extLst>
      <p:ext uri="{BB962C8B-B14F-4D97-AF65-F5344CB8AC3E}">
        <p14:creationId xmlns:p14="http://schemas.microsoft.com/office/powerpoint/2010/main" val="4154707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EE2C8-79AF-4ECF-1876-57CC3A00E5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2B76D39-5A21-1F16-597C-0444174E0DF3}"/>
              </a:ext>
            </a:extLst>
          </p:cNvPr>
          <p:cNvSpPr>
            <a:spLocks noGrp="1"/>
          </p:cNvSpPr>
          <p:nvPr>
            <p:ph type="title"/>
          </p:nvPr>
        </p:nvSpPr>
        <p:spPr/>
        <p:txBody>
          <a:bodyPr/>
          <a:lstStyle/>
          <a:p>
            <a:r>
              <a:rPr lang="de-AT" dirty="0"/>
              <a:t>Praxisbeispiel: Apfel</a:t>
            </a:r>
          </a:p>
        </p:txBody>
      </p:sp>
      <p:sp>
        <p:nvSpPr>
          <p:cNvPr id="4" name="Inhaltsplatzhalter 3">
            <a:extLst>
              <a:ext uri="{FF2B5EF4-FFF2-40B4-BE49-F238E27FC236}">
                <a16:creationId xmlns:a16="http://schemas.microsoft.com/office/drawing/2014/main" id="{DF83EE4B-3A9F-6E6B-DE60-7D6C87044819}"/>
              </a:ext>
            </a:extLst>
          </p:cNvPr>
          <p:cNvSpPr>
            <a:spLocks noGrp="1"/>
          </p:cNvSpPr>
          <p:nvPr>
            <p:ph idx="1"/>
          </p:nvPr>
        </p:nvSpPr>
        <p:spPr/>
        <p:txBody>
          <a:bodyPr/>
          <a:lstStyle/>
          <a:p>
            <a:pPr marL="0" indent="0">
              <a:buNone/>
            </a:pPr>
            <a:r>
              <a:rPr lang="de-DE" dirty="0"/>
              <a:t>Vergleich der Sorten pro kg</a:t>
            </a:r>
          </a:p>
        </p:txBody>
      </p:sp>
      <p:pic>
        <p:nvPicPr>
          <p:cNvPr id="6" name="Grafik 5">
            <a:extLst>
              <a:ext uri="{FF2B5EF4-FFF2-40B4-BE49-F238E27FC236}">
                <a16:creationId xmlns:a16="http://schemas.microsoft.com/office/drawing/2014/main" id="{E008DBE4-78FE-2E67-6E4D-B27A97DAEB9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454780" y="2317823"/>
            <a:ext cx="5334000" cy="2581275"/>
          </a:xfrm>
          <a:prstGeom prst="rect">
            <a:avLst/>
          </a:prstGeom>
        </p:spPr>
      </p:pic>
      <p:sp>
        <p:nvSpPr>
          <p:cNvPr id="5" name="Textfeld 4">
            <a:extLst>
              <a:ext uri="{FF2B5EF4-FFF2-40B4-BE49-F238E27FC236}">
                <a16:creationId xmlns:a16="http://schemas.microsoft.com/office/drawing/2014/main" id="{D0CD9C32-1CEB-910D-02E2-78A0F08A9486}"/>
              </a:ext>
            </a:extLst>
          </p:cNvPr>
          <p:cNvSpPr txBox="1"/>
          <p:nvPr/>
        </p:nvSpPr>
        <p:spPr>
          <a:xfrm>
            <a:off x="8065094" y="3913041"/>
            <a:ext cx="1642929" cy="369332"/>
          </a:xfrm>
          <a:prstGeom prst="rect">
            <a:avLst/>
          </a:prstGeom>
          <a:noFill/>
        </p:spPr>
        <p:txBody>
          <a:bodyPr wrap="square">
            <a:spAutoFit/>
          </a:bodyPr>
          <a:lstStyle/>
          <a:p>
            <a:r>
              <a:rPr lang="de-AT" sz="1800" b="0" i="0" u="none" strike="noStrike" dirty="0">
                <a:solidFill>
                  <a:srgbClr val="000000"/>
                </a:solidFill>
                <a:effectLst/>
                <a:latin typeface="Arial" panose="020B0604020202020204" pitchFamily="34" charset="0"/>
              </a:rPr>
              <a:t>48 602 kg/ha</a:t>
            </a:r>
            <a:r>
              <a:rPr lang="de-AT" dirty="0">
                <a:effectLst/>
              </a:rPr>
              <a:t> </a:t>
            </a:r>
            <a:endParaRPr lang="de-AT" dirty="0"/>
          </a:p>
        </p:txBody>
      </p:sp>
      <p:sp>
        <p:nvSpPr>
          <p:cNvPr id="8" name="Textfeld 7">
            <a:extLst>
              <a:ext uri="{FF2B5EF4-FFF2-40B4-BE49-F238E27FC236}">
                <a16:creationId xmlns:a16="http://schemas.microsoft.com/office/drawing/2014/main" id="{01918D76-A81B-E3B9-7ACA-A7C61C788DF4}"/>
              </a:ext>
            </a:extLst>
          </p:cNvPr>
          <p:cNvSpPr txBox="1"/>
          <p:nvPr/>
        </p:nvSpPr>
        <p:spPr>
          <a:xfrm>
            <a:off x="8065094" y="2776451"/>
            <a:ext cx="1788208" cy="369332"/>
          </a:xfrm>
          <a:prstGeom prst="rect">
            <a:avLst/>
          </a:prstGeom>
          <a:noFill/>
        </p:spPr>
        <p:txBody>
          <a:bodyPr wrap="square">
            <a:spAutoFit/>
          </a:bodyPr>
          <a:lstStyle/>
          <a:p>
            <a:r>
              <a:rPr lang="de-AT" sz="1800" b="0" i="0" u="none" strike="noStrike" dirty="0">
                <a:solidFill>
                  <a:srgbClr val="000000"/>
                </a:solidFill>
                <a:effectLst/>
                <a:latin typeface="Arial" panose="020B0604020202020204" pitchFamily="34" charset="0"/>
              </a:rPr>
              <a:t>26 040 kg/ha</a:t>
            </a:r>
            <a:r>
              <a:rPr lang="de-AT" dirty="0">
                <a:effectLst/>
              </a:rPr>
              <a:t> </a:t>
            </a:r>
            <a:endParaRPr lang="de-AT" dirty="0"/>
          </a:p>
        </p:txBody>
      </p:sp>
      <p:sp>
        <p:nvSpPr>
          <p:cNvPr id="9" name="Textfeld 8">
            <a:extLst>
              <a:ext uri="{FF2B5EF4-FFF2-40B4-BE49-F238E27FC236}">
                <a16:creationId xmlns:a16="http://schemas.microsoft.com/office/drawing/2014/main" id="{FCBB74BA-4BF5-3486-7699-1EAA084767FB}"/>
              </a:ext>
            </a:extLst>
          </p:cNvPr>
          <p:cNvSpPr txBox="1"/>
          <p:nvPr/>
        </p:nvSpPr>
        <p:spPr>
          <a:xfrm>
            <a:off x="3992856" y="4899098"/>
            <a:ext cx="2540148" cy="276999"/>
          </a:xfrm>
          <a:prstGeom prst="rect">
            <a:avLst/>
          </a:prstGeom>
          <a:noFill/>
        </p:spPr>
        <p:txBody>
          <a:bodyPr wrap="square" rtlCol="0">
            <a:spAutoFit/>
          </a:bodyPr>
          <a:lstStyle/>
          <a:p>
            <a:r>
              <a:rPr lang="de-AT" sz="1200" dirty="0">
                <a:latin typeface="Lato" panose="020F0502020204030203" pitchFamily="34" charset="77"/>
              </a:rPr>
              <a:t>Ökologischer Fußabdruck [m2]</a:t>
            </a:r>
            <a:endParaRPr lang="en-GB" sz="1200" dirty="0">
              <a:latin typeface="Lato" panose="020F0502020204030203" pitchFamily="34" charset="77"/>
            </a:endParaRPr>
          </a:p>
        </p:txBody>
      </p:sp>
      <p:sp>
        <p:nvSpPr>
          <p:cNvPr id="7" name="TextBox 6">
            <a:extLst>
              <a:ext uri="{FF2B5EF4-FFF2-40B4-BE49-F238E27FC236}">
                <a16:creationId xmlns:a16="http://schemas.microsoft.com/office/drawing/2014/main" id="{1B158212-ABFF-7139-C594-DD2C8F5AAFE5}"/>
              </a:ext>
            </a:extLst>
          </p:cNvPr>
          <p:cNvSpPr txBox="1"/>
          <p:nvPr/>
        </p:nvSpPr>
        <p:spPr>
          <a:xfrm>
            <a:off x="2452688" y="5175250"/>
            <a:ext cx="397668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err="1"/>
              <a:t>eigene</a:t>
            </a:r>
            <a:r>
              <a:rPr lang="en-US" sz="1200" dirty="0"/>
              <a:t> </a:t>
            </a:r>
            <a:r>
              <a:rPr lang="en-US" sz="1200" dirty="0" err="1"/>
              <a:t>Erstellung</a:t>
            </a:r>
            <a:r>
              <a:rPr lang="en-US" sz="1200" dirty="0"/>
              <a:t> von Gottfried Maitz </a:t>
            </a:r>
          </a:p>
        </p:txBody>
      </p:sp>
    </p:spTree>
    <p:extLst>
      <p:ext uri="{BB962C8B-B14F-4D97-AF65-F5344CB8AC3E}">
        <p14:creationId xmlns:p14="http://schemas.microsoft.com/office/powerpoint/2010/main" val="3237599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EEEF1-8736-FB1C-5E0E-2CFF6966C21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D37FBB-BA48-078A-3D2F-77B1752A741E}"/>
              </a:ext>
            </a:extLst>
          </p:cNvPr>
          <p:cNvSpPr>
            <a:spLocks noGrp="1"/>
          </p:cNvSpPr>
          <p:nvPr>
            <p:ph type="title"/>
          </p:nvPr>
        </p:nvSpPr>
        <p:spPr/>
        <p:txBody>
          <a:bodyPr/>
          <a:lstStyle/>
          <a:p>
            <a:r>
              <a:rPr lang="de-AT" dirty="0"/>
              <a:t>Praxisbeispiel: Apfel</a:t>
            </a:r>
          </a:p>
        </p:txBody>
      </p:sp>
      <p:sp>
        <p:nvSpPr>
          <p:cNvPr id="3" name="Inhaltsplatzhalter 2">
            <a:extLst>
              <a:ext uri="{FF2B5EF4-FFF2-40B4-BE49-F238E27FC236}">
                <a16:creationId xmlns:a16="http://schemas.microsoft.com/office/drawing/2014/main" id="{22742EAA-D4B8-9261-F9E9-AEDDA2FB7B69}"/>
              </a:ext>
            </a:extLst>
          </p:cNvPr>
          <p:cNvSpPr>
            <a:spLocks noGrp="1"/>
          </p:cNvSpPr>
          <p:nvPr>
            <p:ph idx="1"/>
          </p:nvPr>
        </p:nvSpPr>
        <p:spPr/>
        <p:txBody>
          <a:bodyPr/>
          <a:lstStyle/>
          <a:p>
            <a:r>
              <a:rPr lang="de-AT" dirty="0"/>
              <a:t>Zusätzliche Bewertung von </a:t>
            </a:r>
            <a:r>
              <a:rPr lang="de-DE" dirty="0"/>
              <a:t>Lagerung, Sortierung und Verpackung, Transport extra</a:t>
            </a:r>
          </a:p>
          <a:p>
            <a:endParaRPr lang="de-DE" dirty="0"/>
          </a:p>
          <a:p>
            <a:r>
              <a:rPr lang="de-DE" dirty="0"/>
              <a:t>Produktion: Kompromisse notwendig</a:t>
            </a:r>
          </a:p>
          <a:p>
            <a:r>
              <a:rPr lang="de-DE" dirty="0"/>
              <a:t>Größter Hebel: Hektarertrag</a:t>
            </a:r>
          </a:p>
          <a:p>
            <a:r>
              <a:rPr lang="de-DE" dirty="0"/>
              <a:t>Hohe Effizienz (Personal, Energie, Hektarertrag) </a:t>
            </a:r>
            <a:r>
              <a:rPr lang="de-DE" dirty="0">
                <a:sym typeface="Wingdings" panose="05000000000000000000" pitchFamily="2" charset="2"/>
              </a:rPr>
              <a:t> Niedriger Fußabdruck</a:t>
            </a:r>
          </a:p>
          <a:p>
            <a:r>
              <a:rPr lang="de-AT" b="1" dirty="0"/>
              <a:t>Landwirtschaft ist einzige Branche, die Kompensation selbst in der Hand hat</a:t>
            </a:r>
            <a:endParaRPr lang="de-DE" dirty="0"/>
          </a:p>
          <a:p>
            <a:endParaRPr lang="de-AT" dirty="0"/>
          </a:p>
        </p:txBody>
      </p:sp>
    </p:spTree>
    <p:extLst>
      <p:ext uri="{BB962C8B-B14F-4D97-AF65-F5344CB8AC3E}">
        <p14:creationId xmlns:p14="http://schemas.microsoft.com/office/powerpoint/2010/main" val="1631756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24C9D-25F8-A6E8-72EA-AB1782EC59AC}"/>
            </a:ext>
          </a:extLst>
        </p:cNvPr>
        <p:cNvGrpSpPr/>
        <p:nvPr/>
      </p:nvGrpSpPr>
      <p:grpSpPr>
        <a:xfrm>
          <a:off x="0" y="0"/>
          <a:ext cx="0" cy="0"/>
          <a:chOff x="0" y="0"/>
          <a:chExt cx="0" cy="0"/>
        </a:xfrm>
      </p:grpSpPr>
      <p:grpSp>
        <p:nvGrpSpPr>
          <p:cNvPr id="5" name="Gruppieren 2">
            <a:extLst>
              <a:ext uri="{FF2B5EF4-FFF2-40B4-BE49-F238E27FC236}">
                <a16:creationId xmlns:a16="http://schemas.microsoft.com/office/drawing/2014/main" id="{777D7A9C-3343-A2E6-DE48-5BE01DD08FD2}"/>
              </a:ext>
            </a:extLst>
          </p:cNvPr>
          <p:cNvGrpSpPr>
            <a:grpSpLocks/>
          </p:cNvGrpSpPr>
          <p:nvPr/>
        </p:nvGrpSpPr>
        <p:grpSpPr bwMode="auto">
          <a:xfrm>
            <a:off x="4538984" y="4961108"/>
            <a:ext cx="3002935" cy="1818834"/>
            <a:chOff x="2420851" y="2237259"/>
            <a:chExt cx="3732175" cy="2311931"/>
          </a:xfrm>
        </p:grpSpPr>
        <p:pic>
          <p:nvPicPr>
            <p:cNvPr id="6" name="Grafik 7">
              <a:extLst>
                <a:ext uri="{FF2B5EF4-FFF2-40B4-BE49-F238E27FC236}">
                  <a16:creationId xmlns:a16="http://schemas.microsoft.com/office/drawing/2014/main" id="{9D89C9D4-A7D2-5E1E-C025-166EF176EA42}"/>
                </a:ext>
              </a:extLst>
            </p:cNvPr>
            <p:cNvPicPr>
              <a:picLocks noChangeAspect="1"/>
            </p:cNvPicPr>
            <p:nvPr/>
          </p:nvPicPr>
          <p:blipFill rotWithShape="1">
            <a:blip r:embed="rId2">
              <a:extLst>
                <a:ext uri="{28A0092B-C50C-407E-A947-70E740481C1C}">
                  <a14:useLocalDpi xmlns:a14="http://schemas.microsoft.com/office/drawing/2010/main" val="0"/>
                </a:ext>
              </a:extLst>
            </a:blip>
            <a:srcRect t="18246" b="28561"/>
            <a:stretch>
              <a:fillRect/>
            </a:stretch>
          </p:blipFill>
          <p:spPr bwMode="auto">
            <a:xfrm>
              <a:off x="2420851" y="2237259"/>
              <a:ext cx="3594100" cy="191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8">
              <a:extLst>
                <a:ext uri="{FF2B5EF4-FFF2-40B4-BE49-F238E27FC236}">
                  <a16:creationId xmlns:a16="http://schemas.microsoft.com/office/drawing/2014/main" id="{66E793EB-AC08-E814-C3F2-F5EC45402833}"/>
                </a:ext>
              </a:extLst>
            </p:cNvPr>
            <p:cNvSpPr>
              <a:spLocks noChangeArrowheads="1"/>
            </p:cNvSpPr>
            <p:nvPr/>
          </p:nvSpPr>
          <p:spPr bwMode="auto">
            <a:xfrm>
              <a:off x="2558925" y="4149080"/>
              <a:ext cx="35941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r>
                <a:rPr lang="de-AT" sz="2000" noProof="0" dirty="0">
                  <a:solidFill>
                    <a:schemeClr val="tx1"/>
                  </a:solidFill>
                  <a:latin typeface="Arial" panose="020B0604020202020204" pitchFamily="34" charset="0"/>
                  <a:cs typeface="Arial" panose="020B0604020202020204" pitchFamily="34" charset="0"/>
                </a:rPr>
                <a:t>http://spionweb.eco</a:t>
              </a:r>
            </a:p>
          </p:txBody>
        </p:sp>
      </p:grpSp>
      <p:sp>
        <p:nvSpPr>
          <p:cNvPr id="2" name="Titel 1">
            <a:extLst>
              <a:ext uri="{FF2B5EF4-FFF2-40B4-BE49-F238E27FC236}">
                <a16:creationId xmlns:a16="http://schemas.microsoft.com/office/drawing/2014/main" id="{9F204369-B7A1-8E67-EF3F-D6DBB14CC5DD}"/>
              </a:ext>
            </a:extLst>
          </p:cNvPr>
          <p:cNvSpPr>
            <a:spLocks noGrp="1"/>
          </p:cNvSpPr>
          <p:nvPr>
            <p:ph type="title"/>
          </p:nvPr>
        </p:nvSpPr>
        <p:spPr>
          <a:xfrm>
            <a:off x="2538706" y="2305669"/>
            <a:ext cx="9124560" cy="724535"/>
          </a:xfrm>
        </p:spPr>
        <p:txBody>
          <a:bodyPr/>
          <a:lstStyle/>
          <a:p>
            <a:r>
              <a:rPr lang="de-AT" sz="6600" noProof="0" dirty="0"/>
              <a:t>Der Ökologische </a:t>
            </a:r>
            <a:r>
              <a:rPr lang="de-AT" sz="6600" dirty="0"/>
              <a:t>Fußabdruck </a:t>
            </a:r>
            <a:br>
              <a:rPr lang="de-AT" sz="6600" dirty="0"/>
            </a:br>
            <a:r>
              <a:rPr lang="de-AT" sz="5400" noProof="0" dirty="0" err="1"/>
              <a:t>Sustainable</a:t>
            </a:r>
            <a:r>
              <a:rPr lang="de-AT" sz="5400" noProof="0" dirty="0"/>
              <a:t> </a:t>
            </a:r>
            <a:r>
              <a:rPr lang="de-AT" sz="5400" noProof="0" dirty="0" err="1"/>
              <a:t>Process</a:t>
            </a:r>
            <a:r>
              <a:rPr lang="de-AT" sz="5400" noProof="0" dirty="0"/>
              <a:t> Index (SPI)</a:t>
            </a:r>
            <a:endParaRPr lang="de-AT" sz="6600" noProof="0" dirty="0"/>
          </a:p>
        </p:txBody>
      </p:sp>
      <p:sp>
        <p:nvSpPr>
          <p:cNvPr id="3" name="Textplatzhalter 2">
            <a:extLst>
              <a:ext uri="{FF2B5EF4-FFF2-40B4-BE49-F238E27FC236}">
                <a16:creationId xmlns:a16="http://schemas.microsoft.com/office/drawing/2014/main" id="{AF1FB007-8CDE-202C-D7EA-01084B97361A}"/>
              </a:ext>
            </a:extLst>
          </p:cNvPr>
          <p:cNvSpPr>
            <a:spLocks noGrp="1"/>
          </p:cNvSpPr>
          <p:nvPr>
            <p:ph type="body" sz="quarter" idx="10"/>
          </p:nvPr>
        </p:nvSpPr>
        <p:spPr>
          <a:xfrm>
            <a:off x="2538705" y="1788555"/>
            <a:ext cx="9124560" cy="337185"/>
          </a:xfrm>
        </p:spPr>
        <p:txBody>
          <a:bodyPr/>
          <a:lstStyle/>
          <a:p>
            <a:r>
              <a:rPr lang="de-AT" noProof="0" dirty="0"/>
              <a:t>Teil I</a:t>
            </a:r>
          </a:p>
        </p:txBody>
      </p:sp>
    </p:spTree>
    <p:extLst>
      <p:ext uri="{BB962C8B-B14F-4D97-AF65-F5344CB8AC3E}">
        <p14:creationId xmlns:p14="http://schemas.microsoft.com/office/powerpoint/2010/main" val="89643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Grafik 2">
            <a:extLst>
              <a:ext uri="{FF2B5EF4-FFF2-40B4-BE49-F238E27FC236}">
                <a16:creationId xmlns:a16="http://schemas.microsoft.com/office/drawing/2014/main" id="{31412D52-E0DB-595F-6349-51521CFDD2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0712" y="835026"/>
            <a:ext cx="5868987"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75E57135-676A-9815-F51B-029146EFAA95}"/>
              </a:ext>
            </a:extLst>
          </p:cNvPr>
          <p:cNvSpPr>
            <a:spLocks noGrp="1"/>
          </p:cNvSpPr>
          <p:nvPr>
            <p:ph type="title"/>
          </p:nvPr>
        </p:nvSpPr>
        <p:spPr>
          <a:xfrm>
            <a:off x="1234632" y="415727"/>
            <a:ext cx="7467989" cy="617699"/>
          </a:xfrm>
        </p:spPr>
        <p:txBody>
          <a:bodyPr/>
          <a:lstStyle/>
          <a:p>
            <a:r>
              <a:rPr lang="de-AT" noProof="0" dirty="0"/>
              <a:t>Der SPI</a:t>
            </a:r>
          </a:p>
        </p:txBody>
      </p:sp>
      <p:sp>
        <p:nvSpPr>
          <p:cNvPr id="5" name="Untertitel 2">
            <a:extLst>
              <a:ext uri="{FF2B5EF4-FFF2-40B4-BE49-F238E27FC236}">
                <a16:creationId xmlns:a16="http://schemas.microsoft.com/office/drawing/2014/main" id="{38EF1FC4-F17E-B1A6-C0B5-2FEBD4EFF067}"/>
              </a:ext>
            </a:extLst>
          </p:cNvPr>
          <p:cNvSpPr>
            <a:spLocks noGrp="1"/>
          </p:cNvSpPr>
          <p:nvPr>
            <p:ph idx="1"/>
          </p:nvPr>
        </p:nvSpPr>
        <p:spPr>
          <a:xfrm>
            <a:off x="1238251" y="1462088"/>
            <a:ext cx="5076580" cy="4714875"/>
          </a:xfrm>
        </p:spPr>
        <p:txBody>
          <a:bodyPr rtlCol="0">
            <a:normAutofit/>
          </a:bodyPr>
          <a:lstStyle/>
          <a:p>
            <a:r>
              <a:rPr lang="de-AT" noProof="0" dirty="0"/>
              <a:t>Vergleich natürlicher und technischer Material- und Energieflüsse</a:t>
            </a:r>
          </a:p>
          <a:p>
            <a:endParaRPr lang="de-AT" noProof="0" dirty="0"/>
          </a:p>
          <a:p>
            <a:r>
              <a:rPr lang="de-AT" noProof="0" dirty="0"/>
              <a:t>Ökologischer Fußabdruck und Einbeziehung aller Emissionen</a:t>
            </a:r>
          </a:p>
          <a:p>
            <a:endParaRPr lang="de-AT" noProof="0" dirty="0"/>
          </a:p>
          <a:p>
            <a:r>
              <a:rPr lang="de-AT" noProof="0" dirty="0"/>
              <a:t>Treibhausgasemissionen basierend auf IPCC AR5</a:t>
            </a:r>
          </a:p>
        </p:txBody>
      </p:sp>
      <p:pic>
        <p:nvPicPr>
          <p:cNvPr id="9" name="Grafik 8" descr="Ein Bild, das Obst enthält.&#10;&#10;Automatisch generierte Beschreibung">
            <a:extLst>
              <a:ext uri="{FF2B5EF4-FFF2-40B4-BE49-F238E27FC236}">
                <a16:creationId xmlns:a16="http://schemas.microsoft.com/office/drawing/2014/main" id="{6A5DCD74-FCE0-0DD4-98C5-74AEEE16C3EB}"/>
              </a:ext>
            </a:extLst>
          </p:cNvPr>
          <p:cNvPicPr>
            <a:picLocks noChangeAspect="1"/>
          </p:cNvPicPr>
          <p:nvPr/>
        </p:nvPicPr>
        <p:blipFill rotWithShape="1">
          <a:blip r:embed="rId4" cstate="print"/>
          <a:srcRect/>
          <a:stretch/>
        </p:blipFill>
        <p:spPr>
          <a:xfrm>
            <a:off x="3008445" y="333546"/>
            <a:ext cx="768096" cy="782063"/>
          </a:xfrm>
          <a:prstGeom prst="ellipse">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95F584-8AD0-47D9-EFD2-96A85501416A}"/>
              </a:ext>
            </a:extLst>
          </p:cNvPr>
          <p:cNvSpPr>
            <a:spLocks noGrp="1"/>
          </p:cNvSpPr>
          <p:nvPr>
            <p:ph type="title"/>
          </p:nvPr>
        </p:nvSpPr>
        <p:spPr>
          <a:xfrm>
            <a:off x="1238249" y="415925"/>
            <a:ext cx="8202735" cy="617538"/>
          </a:xfrm>
        </p:spPr>
        <p:txBody>
          <a:bodyPr>
            <a:noAutofit/>
          </a:bodyPr>
          <a:lstStyle/>
          <a:p>
            <a:r>
              <a:rPr lang="de-AT" noProof="0" dirty="0"/>
              <a:t>Den SPI verstehen: Zwei Grundsätze</a:t>
            </a:r>
          </a:p>
        </p:txBody>
      </p:sp>
      <p:sp>
        <p:nvSpPr>
          <p:cNvPr id="3" name="Inhaltsplatzhalter 2">
            <a:extLst>
              <a:ext uri="{FF2B5EF4-FFF2-40B4-BE49-F238E27FC236}">
                <a16:creationId xmlns:a16="http://schemas.microsoft.com/office/drawing/2014/main" id="{663F30FA-8B98-20AA-636F-9933A7D68C65}"/>
              </a:ext>
            </a:extLst>
          </p:cNvPr>
          <p:cNvSpPr>
            <a:spLocks noGrp="1"/>
          </p:cNvSpPr>
          <p:nvPr>
            <p:ph idx="1"/>
          </p:nvPr>
        </p:nvSpPr>
        <p:spPr>
          <a:xfrm>
            <a:off x="1237860" y="1461796"/>
            <a:ext cx="10363201" cy="4715167"/>
          </a:xfrm>
        </p:spPr>
        <p:txBody>
          <a:bodyPr vert="horz" lIns="91440" tIns="45720" rIns="91440" bIns="45720" rtlCol="0">
            <a:normAutofit/>
          </a:bodyPr>
          <a:lstStyle/>
          <a:p>
            <a:pPr marL="0" indent="0">
              <a:buNone/>
            </a:pPr>
            <a:r>
              <a:rPr lang="de-AT" noProof="0" dirty="0"/>
              <a:t>Anthropogene Materialflüsse dürfen folgendes nicht verändern:</a:t>
            </a:r>
          </a:p>
          <a:p>
            <a:pPr marL="514350" indent="-514350">
              <a:buClr>
                <a:srgbClr val="1DA281"/>
              </a:buClr>
              <a:buFont typeface="+mj-lt"/>
              <a:buAutoNum type="arabicParenR"/>
            </a:pPr>
            <a:r>
              <a:rPr lang="de-AT" noProof="0" dirty="0"/>
              <a:t>globale natürliche Stoffkreisläufe </a:t>
            </a:r>
            <a:br>
              <a:rPr lang="de-AT" noProof="0" dirty="0"/>
            </a:br>
            <a:r>
              <a:rPr lang="de-AT" noProof="0" dirty="0">
                <a:solidFill>
                  <a:srgbClr val="1DA281"/>
                </a:solidFill>
                <a:sym typeface="Wingdings" panose="05000000000000000000" pitchFamily="2" charset="2"/>
              </a:rPr>
              <a:t> Ressourcennutzung</a:t>
            </a:r>
          </a:p>
          <a:p>
            <a:pPr marL="514350" indent="-514350">
              <a:buClr>
                <a:srgbClr val="1DA281"/>
              </a:buClr>
              <a:buFont typeface="+mj-lt"/>
              <a:buAutoNum type="arabicParenR"/>
            </a:pPr>
            <a:endParaRPr lang="de-AT" noProof="0" dirty="0">
              <a:solidFill>
                <a:srgbClr val="1DA281"/>
              </a:solidFill>
              <a:sym typeface="Wingdings" panose="05000000000000000000" pitchFamily="2" charset="2"/>
            </a:endParaRPr>
          </a:p>
          <a:p>
            <a:pPr marL="514350" indent="-514350">
              <a:buClr>
                <a:srgbClr val="1DA281"/>
              </a:buClr>
              <a:buFont typeface="+mj-lt"/>
              <a:buAutoNum type="arabicParenR"/>
            </a:pPr>
            <a:r>
              <a:rPr lang="de-AT" noProof="0" dirty="0"/>
              <a:t>die Eigenschaften lokaler Umweltkompartimente</a:t>
            </a:r>
            <a:br>
              <a:rPr lang="de-AT" noProof="0" dirty="0"/>
            </a:br>
            <a:r>
              <a:rPr lang="de-AT" noProof="0" dirty="0">
                <a:solidFill>
                  <a:srgbClr val="1DA281"/>
                </a:solidFill>
                <a:sym typeface="Wingdings" panose="05000000000000000000" pitchFamily="2" charset="2"/>
              </a:rPr>
              <a:t> Emissionen in die Natur</a:t>
            </a:r>
            <a:endParaRPr lang="de-AT" noProof="0" dirty="0">
              <a:solidFill>
                <a:srgbClr val="1DA281"/>
              </a:solidFill>
            </a:endParaRPr>
          </a:p>
          <a:p>
            <a:endParaRPr lang="de-AT" noProof="0" dirty="0"/>
          </a:p>
          <a:p>
            <a:pPr lvl="1"/>
            <a:endParaRPr lang="de-AT" noProof="0" dirty="0"/>
          </a:p>
          <a:p>
            <a:pPr lvl="1"/>
            <a:endParaRPr lang="de-AT" noProof="0" dirty="0"/>
          </a:p>
          <a:p>
            <a:pPr lvl="1"/>
            <a:endParaRPr lang="de-AT" noProof="0" dirty="0"/>
          </a:p>
          <a:p>
            <a:pPr lvl="1"/>
            <a:endParaRPr lang="de-AT" noProof="0" dirty="0"/>
          </a:p>
          <a:p>
            <a:pPr lvl="1"/>
            <a:endParaRPr lang="de-AT" noProof="0" dirty="0"/>
          </a:p>
          <a:p>
            <a:pPr lvl="1"/>
            <a:endParaRPr lang="de-AT" noProof="0" dirty="0"/>
          </a:p>
          <a:p>
            <a:pPr lvl="1"/>
            <a:endParaRPr lang="de-AT" noProof="0" dirty="0"/>
          </a:p>
        </p:txBody>
      </p:sp>
      <p:sp>
        <p:nvSpPr>
          <p:cNvPr id="52228" name="Foliennummernplatzhalter 3">
            <a:extLst>
              <a:ext uri="{FF2B5EF4-FFF2-40B4-BE49-F238E27FC236}">
                <a16:creationId xmlns:a16="http://schemas.microsoft.com/office/drawing/2014/main" id="{9B2F30D1-E19D-D15A-762F-FBA940659CD4}"/>
              </a:ext>
            </a:extLst>
          </p:cNvPr>
          <p:cNvSpPr>
            <a:spLocks noGrp="1"/>
          </p:cNvSpPr>
          <p:nvPr>
            <p:ph type="sldNum" sz="quarter" idx="12"/>
          </p:nvPr>
        </p:nvSpPr>
        <p:spPr>
          <a:xfrm>
            <a:off x="82550" y="6356350"/>
            <a:ext cx="608013"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0B2009-EA54-4E89-B7BA-91C7C60220DD}" type="datetimeFigureOut">
              <a:rPr lang="de-AT" noProof="0" smtClean="0"/>
              <a:t>16.06.2026</a:t>
            </a:fld>
            <a:endParaRPr lang="de-AT" noProof="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Foliennummernplatzhalter 3">
            <a:extLst>
              <a:ext uri="{FF2B5EF4-FFF2-40B4-BE49-F238E27FC236}">
                <a16:creationId xmlns:a16="http://schemas.microsoft.com/office/drawing/2014/main" id="{F982E694-41B9-4319-4524-029D5F18FA5E}"/>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EE269D09-D135-4317-B531-2D7F021FF3F4}" type="slidenum">
              <a:rPr lang="de-AT" sz="2000" noProof="0" smtClean="0">
                <a:solidFill>
                  <a:schemeClr val="bg2"/>
                </a:solidFill>
              </a:rPr>
              <a:t>15</a:t>
            </a:fld>
            <a:endParaRPr lang="de-AT" sz="2000" noProof="0" dirty="0">
              <a:solidFill>
                <a:schemeClr val="bg2"/>
              </a:solidFill>
            </a:endParaRPr>
          </a:p>
        </p:txBody>
      </p:sp>
      <p:sp>
        <p:nvSpPr>
          <p:cNvPr id="63491" name="Rectangle 32">
            <a:extLst>
              <a:ext uri="{FF2B5EF4-FFF2-40B4-BE49-F238E27FC236}">
                <a16:creationId xmlns:a16="http://schemas.microsoft.com/office/drawing/2014/main" id="{B3A18569-D9C2-ABAC-1F49-D067A00AAEE1}"/>
              </a:ext>
            </a:extLst>
          </p:cNvPr>
          <p:cNvSpPr>
            <a:spLocks noGrp="1" noChangeArrowheads="1"/>
          </p:cNvSpPr>
          <p:nvPr>
            <p:ph type="title"/>
          </p:nvPr>
        </p:nvSpPr>
        <p:spPr>
          <a:xfrm>
            <a:off x="1113574" y="359805"/>
            <a:ext cx="8154714" cy="617699"/>
          </a:xfrm>
        </p:spPr>
        <p:txBody>
          <a:bodyPr>
            <a:normAutofit fontScale="90000"/>
          </a:bodyPr>
          <a:lstStyle/>
          <a:p>
            <a:r>
              <a:rPr lang="de-AT" noProof="0" dirty="0"/>
              <a:t>Ökologischer Fußabdruck auf Basis des SPI</a:t>
            </a:r>
          </a:p>
        </p:txBody>
      </p:sp>
      <p:pic>
        <p:nvPicPr>
          <p:cNvPr id="6" name="Grafik 5">
            <a:extLst>
              <a:ext uri="{FF2B5EF4-FFF2-40B4-BE49-F238E27FC236}">
                <a16:creationId xmlns:a16="http://schemas.microsoft.com/office/drawing/2014/main" id="{FDA6CFD6-9BC0-DD68-FB89-DE031755F58A}"/>
              </a:ext>
            </a:extLst>
          </p:cNvPr>
          <p:cNvPicPr>
            <a:picLocks noChangeAspect="1"/>
          </p:cNvPicPr>
          <p:nvPr/>
        </p:nvPicPr>
        <p:blipFill>
          <a:blip r:embed="rId3">
            <a:extLst>
              <a:ext uri="{28A0092B-C50C-407E-A947-70E740481C1C}">
                <a14:useLocalDpi xmlns:a14="http://schemas.microsoft.com/office/drawing/2010/main" val="0"/>
              </a:ext>
            </a:extLst>
          </a:blip>
          <a:srcRect t="56527"/>
          <a:stretch>
            <a:fillRect/>
          </a:stretch>
        </p:blipFill>
        <p:spPr>
          <a:xfrm>
            <a:off x="843044" y="1885251"/>
            <a:ext cx="10505912" cy="4240341"/>
          </a:xfrm>
          <a:prstGeom prst="rect">
            <a:avLst/>
          </a:prstGeo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4D037-A72C-1CFF-392B-0C6FBF8E70C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CF63E0-55C2-6BFD-64C1-763F702BAA15}"/>
              </a:ext>
            </a:extLst>
          </p:cNvPr>
          <p:cNvSpPr>
            <a:spLocks noGrp="1"/>
          </p:cNvSpPr>
          <p:nvPr>
            <p:ph type="title"/>
          </p:nvPr>
        </p:nvSpPr>
        <p:spPr/>
        <p:txBody>
          <a:bodyPr/>
          <a:lstStyle/>
          <a:p>
            <a:r>
              <a:rPr lang="de-AT" noProof="0" dirty="0" err="1"/>
              <a:t>SPIonWeb</a:t>
            </a:r>
            <a:endParaRPr lang="de-AT" noProof="0" dirty="0"/>
          </a:p>
        </p:txBody>
      </p:sp>
      <p:sp>
        <p:nvSpPr>
          <p:cNvPr id="3" name="Textplatzhalter 2">
            <a:extLst>
              <a:ext uri="{FF2B5EF4-FFF2-40B4-BE49-F238E27FC236}">
                <a16:creationId xmlns:a16="http://schemas.microsoft.com/office/drawing/2014/main" id="{B4801029-4E85-DF74-7834-3026D9A764E2}"/>
              </a:ext>
            </a:extLst>
          </p:cNvPr>
          <p:cNvSpPr>
            <a:spLocks noGrp="1"/>
          </p:cNvSpPr>
          <p:nvPr>
            <p:ph type="body" sz="quarter" idx="10"/>
          </p:nvPr>
        </p:nvSpPr>
        <p:spPr>
          <a:xfrm>
            <a:off x="2538706" y="2479315"/>
            <a:ext cx="9124560" cy="337185"/>
          </a:xfrm>
        </p:spPr>
        <p:txBody>
          <a:bodyPr/>
          <a:lstStyle/>
          <a:p>
            <a:r>
              <a:rPr lang="de-AT" noProof="0" dirty="0"/>
              <a:t>Teil I</a:t>
            </a:r>
            <a:r>
              <a:rPr lang="de-AT" dirty="0"/>
              <a:t>I</a:t>
            </a:r>
            <a:endParaRPr lang="de-AT" noProof="0" dirty="0"/>
          </a:p>
        </p:txBody>
      </p:sp>
    </p:spTree>
    <p:extLst>
      <p:ext uri="{BB962C8B-B14F-4D97-AF65-F5344CB8AC3E}">
        <p14:creationId xmlns:p14="http://schemas.microsoft.com/office/powerpoint/2010/main" val="1223567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a:extLst>
              <a:ext uri="{FF2B5EF4-FFF2-40B4-BE49-F238E27FC236}">
                <a16:creationId xmlns:a16="http://schemas.microsoft.com/office/drawing/2014/main" id="{1362D53A-4F50-76CC-2E4D-E1C0FB11FD95}"/>
              </a:ext>
            </a:extLst>
          </p:cNvPr>
          <p:cNvSpPr>
            <a:spLocks noGrp="1" noChangeArrowheads="1"/>
          </p:cNvSpPr>
          <p:nvPr>
            <p:ph type="title"/>
          </p:nvPr>
        </p:nvSpPr>
        <p:spPr/>
        <p:txBody>
          <a:bodyPr/>
          <a:lstStyle/>
          <a:p>
            <a:r>
              <a:rPr lang="de-AT" sz="3600" noProof="0" dirty="0"/>
              <a:t>Was kann </a:t>
            </a:r>
            <a:r>
              <a:rPr lang="de-AT" sz="3600" noProof="0" dirty="0" err="1"/>
              <a:t>SPIonWeb</a:t>
            </a:r>
            <a:r>
              <a:rPr lang="de-AT" sz="3600" noProof="0" dirty="0"/>
              <a:t>?</a:t>
            </a:r>
          </a:p>
        </p:txBody>
      </p:sp>
      <p:sp>
        <p:nvSpPr>
          <p:cNvPr id="3" name="Inhaltsplatzhalter 2">
            <a:extLst>
              <a:ext uri="{FF2B5EF4-FFF2-40B4-BE49-F238E27FC236}">
                <a16:creationId xmlns:a16="http://schemas.microsoft.com/office/drawing/2014/main" id="{B7B03320-CAA1-46B7-9325-1651377761F9}"/>
              </a:ext>
            </a:extLst>
          </p:cNvPr>
          <p:cNvSpPr>
            <a:spLocks noGrp="1" noChangeArrowheads="1"/>
          </p:cNvSpPr>
          <p:nvPr>
            <p:ph idx="1"/>
          </p:nvPr>
        </p:nvSpPr>
        <p:spPr/>
        <p:txBody>
          <a:bodyPr>
            <a:normAutofit/>
          </a:bodyPr>
          <a:lstStyle/>
          <a:p>
            <a:pPr marL="342900" indent="-342900">
              <a:buFontTx/>
              <a:buChar char="•"/>
            </a:pPr>
            <a:r>
              <a:rPr lang="de-AT" sz="2400" noProof="0" dirty="0"/>
              <a:t>Berechnung von </a:t>
            </a:r>
            <a:r>
              <a:rPr lang="de-AT" sz="2400" noProof="0" dirty="0">
                <a:solidFill>
                  <a:srgbClr val="1DA281"/>
                </a:solidFill>
              </a:rPr>
              <a:t>ökologischem Fußabdruck, CO</a:t>
            </a:r>
            <a:r>
              <a:rPr lang="de-AT" sz="2400" baseline="-25000" noProof="0" dirty="0">
                <a:solidFill>
                  <a:srgbClr val="1DA281"/>
                </a:solidFill>
              </a:rPr>
              <a:t>2</a:t>
            </a:r>
            <a:r>
              <a:rPr lang="de-AT" sz="2400" noProof="0" dirty="0">
                <a:solidFill>
                  <a:srgbClr val="1DA281"/>
                </a:solidFill>
              </a:rPr>
              <a:t>, GWP</a:t>
            </a:r>
          </a:p>
          <a:p>
            <a:pPr marL="342900" indent="-342900">
              <a:buFontTx/>
              <a:buChar char="•"/>
            </a:pPr>
            <a:r>
              <a:rPr lang="de-AT" sz="2400" noProof="0" dirty="0"/>
              <a:t>Grafische Darstellung:</a:t>
            </a:r>
          </a:p>
          <a:p>
            <a:pPr marL="800100" lvl="1" indent="-342900">
              <a:buFontTx/>
              <a:buChar char="•"/>
            </a:pPr>
            <a:r>
              <a:rPr lang="de-AT" noProof="0" dirty="0"/>
              <a:t>Verteilung des ökologischen Fußabdrucks auf </a:t>
            </a:r>
            <a:r>
              <a:rPr lang="de-AT" noProof="0" dirty="0">
                <a:solidFill>
                  <a:srgbClr val="1DA281"/>
                </a:solidFill>
              </a:rPr>
              <a:t>Kategorien</a:t>
            </a:r>
          </a:p>
          <a:p>
            <a:pPr marL="800100" lvl="1" indent="-342900">
              <a:buFontTx/>
              <a:buChar char="•"/>
            </a:pPr>
            <a:r>
              <a:rPr lang="de-AT" noProof="0" dirty="0"/>
              <a:t>Verteilung auf </a:t>
            </a:r>
            <a:r>
              <a:rPr lang="de-AT" noProof="0" dirty="0">
                <a:solidFill>
                  <a:srgbClr val="1DA281"/>
                </a:solidFill>
              </a:rPr>
              <a:t>Teilprozesse</a:t>
            </a:r>
          </a:p>
          <a:p>
            <a:pPr marL="800100" lvl="1" indent="-342900">
              <a:buFontTx/>
              <a:buChar char="•"/>
            </a:pPr>
            <a:r>
              <a:rPr lang="de-AT" noProof="0" dirty="0">
                <a:solidFill>
                  <a:srgbClr val="1DA281"/>
                </a:solidFill>
              </a:rPr>
              <a:t>„Hotspot“-Diagramm</a:t>
            </a:r>
          </a:p>
          <a:p>
            <a:pPr marL="342900" indent="-342900">
              <a:buFontTx/>
              <a:buChar char="•"/>
            </a:pPr>
            <a:r>
              <a:rPr lang="de-AT" sz="2400" noProof="0" dirty="0"/>
              <a:t>Sofortige Aktualisierung der Berechnung (einschließlich aller anderen Prozesse, die mit dem aktuellen Prozess verknüpft sind)</a:t>
            </a:r>
          </a:p>
          <a:p>
            <a:pPr marL="342900" indent="-342900">
              <a:buFontTx/>
              <a:buChar char="•"/>
            </a:pPr>
            <a:r>
              <a:rPr lang="de-AT" sz="2400" noProof="0" dirty="0"/>
              <a:t>Schleifenberechnung möglich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748B1-510F-CCCC-CF12-6859C13842A2}"/>
            </a:ext>
          </a:extLst>
        </p:cNvPr>
        <p:cNvGrpSpPr/>
        <p:nvPr/>
      </p:nvGrpSpPr>
      <p:grpSpPr>
        <a:xfrm>
          <a:off x="0" y="0"/>
          <a:ext cx="0" cy="0"/>
          <a:chOff x="0" y="0"/>
          <a:chExt cx="0" cy="0"/>
        </a:xfrm>
      </p:grpSpPr>
      <p:sp>
        <p:nvSpPr>
          <p:cNvPr id="60418" name="Titel 1">
            <a:extLst>
              <a:ext uri="{FF2B5EF4-FFF2-40B4-BE49-F238E27FC236}">
                <a16:creationId xmlns:a16="http://schemas.microsoft.com/office/drawing/2014/main" id="{D2672C12-D16D-817F-2863-E5731BC322F8}"/>
              </a:ext>
            </a:extLst>
          </p:cNvPr>
          <p:cNvSpPr>
            <a:spLocks noGrp="1" noChangeArrowheads="1"/>
          </p:cNvSpPr>
          <p:nvPr>
            <p:ph type="title"/>
          </p:nvPr>
        </p:nvSpPr>
        <p:spPr>
          <a:xfrm>
            <a:off x="1200518" y="1"/>
            <a:ext cx="8094402" cy="849313"/>
          </a:xfrm>
        </p:spPr>
        <p:txBody>
          <a:bodyPr/>
          <a:lstStyle/>
          <a:p>
            <a:r>
              <a:rPr lang="de-AT" sz="3600" noProof="0" dirty="0"/>
              <a:t>Verwendung von </a:t>
            </a:r>
            <a:r>
              <a:rPr lang="de-AT" sz="3600" noProof="0" dirty="0" err="1"/>
              <a:t>SPIonWeb</a:t>
            </a:r>
            <a:r>
              <a:rPr lang="de-AT" sz="3600" noProof="0" dirty="0"/>
              <a:t> – </a:t>
            </a:r>
            <a:r>
              <a:rPr lang="de-AT" sz="3600" noProof="0" dirty="0">
                <a:solidFill>
                  <a:srgbClr val="88B800"/>
                </a:solidFill>
              </a:rPr>
              <a:t>Glossar</a:t>
            </a:r>
            <a:endParaRPr lang="de-AT" sz="3600" noProof="0" dirty="0"/>
          </a:p>
        </p:txBody>
      </p:sp>
      <p:sp>
        <p:nvSpPr>
          <p:cNvPr id="2" name="Rounded Rectangle 1">
            <a:extLst>
              <a:ext uri="{FF2B5EF4-FFF2-40B4-BE49-F238E27FC236}">
                <a16:creationId xmlns:a16="http://schemas.microsoft.com/office/drawing/2014/main" id="{05CBBB78-EA76-1D95-322F-B31963C8B50D}"/>
              </a:ext>
            </a:extLst>
          </p:cNvPr>
          <p:cNvSpPr/>
          <p:nvPr/>
        </p:nvSpPr>
        <p:spPr>
          <a:xfrm>
            <a:off x="6096000" y="2785743"/>
            <a:ext cx="2678654" cy="1678192"/>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Prozess A</a:t>
            </a:r>
          </a:p>
        </p:txBody>
      </p:sp>
      <p:sp>
        <p:nvSpPr>
          <p:cNvPr id="5" name="Rounded Rectangle 4">
            <a:extLst>
              <a:ext uri="{FF2B5EF4-FFF2-40B4-BE49-F238E27FC236}">
                <a16:creationId xmlns:a16="http://schemas.microsoft.com/office/drawing/2014/main" id="{DBFECAAF-E2BC-E76A-6AE1-D2D57C681640}"/>
              </a:ext>
            </a:extLst>
          </p:cNvPr>
          <p:cNvSpPr/>
          <p:nvPr/>
        </p:nvSpPr>
        <p:spPr>
          <a:xfrm>
            <a:off x="1200518" y="2847599"/>
            <a:ext cx="2678654" cy="688489"/>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Subprozess 1</a:t>
            </a:r>
          </a:p>
        </p:txBody>
      </p:sp>
      <p:sp>
        <p:nvSpPr>
          <p:cNvPr id="6" name="Rounded Rectangle 5">
            <a:extLst>
              <a:ext uri="{FF2B5EF4-FFF2-40B4-BE49-F238E27FC236}">
                <a16:creationId xmlns:a16="http://schemas.microsoft.com/office/drawing/2014/main" id="{BA018F62-BA37-5726-F83B-93DF513B44B6}"/>
              </a:ext>
            </a:extLst>
          </p:cNvPr>
          <p:cNvSpPr/>
          <p:nvPr/>
        </p:nvSpPr>
        <p:spPr>
          <a:xfrm>
            <a:off x="1200518" y="3788894"/>
            <a:ext cx="2678654" cy="688489"/>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Subprozess 2</a:t>
            </a:r>
          </a:p>
        </p:txBody>
      </p:sp>
      <p:sp>
        <p:nvSpPr>
          <p:cNvPr id="7" name="Oval 6">
            <a:extLst>
              <a:ext uri="{FF2B5EF4-FFF2-40B4-BE49-F238E27FC236}">
                <a16:creationId xmlns:a16="http://schemas.microsoft.com/office/drawing/2014/main" id="{4AC418AB-D9F7-D85B-3A0E-5703097F0FDA}"/>
              </a:ext>
            </a:extLst>
          </p:cNvPr>
          <p:cNvSpPr/>
          <p:nvPr/>
        </p:nvSpPr>
        <p:spPr>
          <a:xfrm>
            <a:off x="9437002" y="2847599"/>
            <a:ext cx="1554480" cy="1554480"/>
          </a:xfrm>
          <a:prstGeom prst="ellipse">
            <a:avLst/>
          </a:prstGeom>
          <a:solidFill>
            <a:srgbClr val="7EB3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Produkt A</a:t>
            </a:r>
          </a:p>
        </p:txBody>
      </p:sp>
      <p:sp>
        <p:nvSpPr>
          <p:cNvPr id="8" name="Rounded Rectangle 7">
            <a:extLst>
              <a:ext uri="{FF2B5EF4-FFF2-40B4-BE49-F238E27FC236}">
                <a16:creationId xmlns:a16="http://schemas.microsoft.com/office/drawing/2014/main" id="{1D82635F-8F0E-B3C4-2D1D-0E3574C4023F}"/>
              </a:ext>
            </a:extLst>
          </p:cNvPr>
          <p:cNvSpPr/>
          <p:nvPr/>
        </p:nvSpPr>
        <p:spPr>
          <a:xfrm>
            <a:off x="6096000" y="1602131"/>
            <a:ext cx="2678654" cy="688489"/>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Impacts: Rohstoffe</a:t>
            </a:r>
          </a:p>
        </p:txBody>
      </p:sp>
      <p:sp>
        <p:nvSpPr>
          <p:cNvPr id="9" name="Rounded Rectangle 8">
            <a:extLst>
              <a:ext uri="{FF2B5EF4-FFF2-40B4-BE49-F238E27FC236}">
                <a16:creationId xmlns:a16="http://schemas.microsoft.com/office/drawing/2014/main" id="{D3AA7489-0D52-CED0-30CD-1B4007796AAD}"/>
              </a:ext>
            </a:extLst>
          </p:cNvPr>
          <p:cNvSpPr/>
          <p:nvPr/>
        </p:nvSpPr>
        <p:spPr>
          <a:xfrm>
            <a:off x="6096000" y="5074973"/>
            <a:ext cx="2678654" cy="688489"/>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Impacts: Emissionen</a:t>
            </a:r>
          </a:p>
        </p:txBody>
      </p:sp>
      <p:cxnSp>
        <p:nvCxnSpPr>
          <p:cNvPr id="13" name="Straight Arrow Connector 12">
            <a:extLst>
              <a:ext uri="{FF2B5EF4-FFF2-40B4-BE49-F238E27FC236}">
                <a16:creationId xmlns:a16="http://schemas.microsoft.com/office/drawing/2014/main" id="{4420EB2E-5B9A-0262-9E8E-ECDA940C6DFA}"/>
              </a:ext>
            </a:extLst>
          </p:cNvPr>
          <p:cNvCxnSpPr>
            <a:cxnSpLocks/>
            <a:stCxn id="5" idx="3"/>
          </p:cNvCxnSpPr>
          <p:nvPr/>
        </p:nvCxnSpPr>
        <p:spPr>
          <a:xfrm>
            <a:off x="3879172" y="3191844"/>
            <a:ext cx="22168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55E43C16-EA05-5F96-05FB-32BBE1365DCC}"/>
              </a:ext>
            </a:extLst>
          </p:cNvPr>
          <p:cNvCxnSpPr>
            <a:cxnSpLocks/>
          </p:cNvCxnSpPr>
          <p:nvPr/>
        </p:nvCxnSpPr>
        <p:spPr>
          <a:xfrm>
            <a:off x="3879172" y="4147126"/>
            <a:ext cx="22168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18DACDE-65A8-D173-CB8B-AEE959EB15AB}"/>
              </a:ext>
            </a:extLst>
          </p:cNvPr>
          <p:cNvCxnSpPr>
            <a:cxnSpLocks/>
            <a:stCxn id="8" idx="2"/>
            <a:endCxn id="2" idx="0"/>
          </p:cNvCxnSpPr>
          <p:nvPr/>
        </p:nvCxnSpPr>
        <p:spPr>
          <a:xfrm>
            <a:off x="7435327" y="2290620"/>
            <a:ext cx="0" cy="4951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287F638-7AA9-34BD-0D25-4B4DFC74B38D}"/>
              </a:ext>
            </a:extLst>
          </p:cNvPr>
          <p:cNvCxnSpPr>
            <a:cxnSpLocks/>
            <a:stCxn id="2" idx="2"/>
          </p:cNvCxnSpPr>
          <p:nvPr/>
        </p:nvCxnSpPr>
        <p:spPr>
          <a:xfrm>
            <a:off x="7435327" y="4463935"/>
            <a:ext cx="0" cy="6110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C1F3358-64D9-1CFA-6F7B-2CC13A438B04}"/>
              </a:ext>
            </a:extLst>
          </p:cNvPr>
          <p:cNvCxnSpPr>
            <a:cxnSpLocks/>
            <a:stCxn id="2" idx="3"/>
            <a:endCxn id="7" idx="2"/>
          </p:cNvCxnSpPr>
          <p:nvPr/>
        </p:nvCxnSpPr>
        <p:spPr>
          <a:xfrm>
            <a:off x="8774654" y="3624839"/>
            <a:ext cx="6623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5BD637E6-4FE2-AC09-74B7-E7072808CB9A}"/>
              </a:ext>
            </a:extLst>
          </p:cNvPr>
          <p:cNvSpPr txBox="1"/>
          <p:nvPr/>
        </p:nvSpPr>
        <p:spPr>
          <a:xfrm>
            <a:off x="1280278" y="771134"/>
            <a:ext cx="3331707" cy="830997"/>
          </a:xfrm>
          <a:prstGeom prst="rect">
            <a:avLst/>
          </a:prstGeom>
          <a:noFill/>
        </p:spPr>
        <p:txBody>
          <a:bodyPr wrap="square">
            <a:spAutoFit/>
          </a:bodyPr>
          <a:lstStyle/>
          <a:p>
            <a:pPr marL="342900" indent="-342900">
              <a:buFont typeface="Wingdings" panose="05000000000000000000" pitchFamily="2" charset="2"/>
              <a:buChar char="Ø"/>
            </a:pPr>
            <a:r>
              <a:rPr lang="de-AT" sz="2400" b="1" noProof="0" dirty="0">
                <a:latin typeface="Avenir Book" panose="02000503020000020003" pitchFamily="2" charset="0"/>
              </a:rPr>
              <a:t>http//:</a:t>
            </a:r>
            <a:r>
              <a:rPr lang="de-AT" sz="2400" b="1" noProof="0" dirty="0" err="1">
                <a:latin typeface="Avenir Book" panose="02000503020000020003" pitchFamily="2" charset="0"/>
              </a:rPr>
              <a:t>spionweb.eco</a:t>
            </a:r>
            <a:r>
              <a:rPr lang="de-AT" sz="2400" b="1" noProof="0" dirty="0">
                <a:latin typeface="Avenir Book" panose="02000503020000020003" pitchFamily="2" charset="0"/>
              </a:rPr>
              <a:t>   </a:t>
            </a:r>
          </a:p>
          <a:p>
            <a:endParaRPr lang="de-AT" sz="2400" b="1" noProof="0" dirty="0">
              <a:latin typeface="Avenir Book" panose="02000503020000020003" pitchFamily="2" charset="0"/>
            </a:endParaRPr>
          </a:p>
        </p:txBody>
      </p:sp>
      <p:grpSp>
        <p:nvGrpSpPr>
          <p:cNvPr id="4" name="Gruppieren 3">
            <a:extLst>
              <a:ext uri="{FF2B5EF4-FFF2-40B4-BE49-F238E27FC236}">
                <a16:creationId xmlns:a16="http://schemas.microsoft.com/office/drawing/2014/main" id="{FC49F5DB-B50D-2DEB-9E81-4B38AFE12469}"/>
              </a:ext>
            </a:extLst>
          </p:cNvPr>
          <p:cNvGrpSpPr/>
          <p:nvPr/>
        </p:nvGrpSpPr>
        <p:grpSpPr>
          <a:xfrm>
            <a:off x="4242092" y="2741843"/>
            <a:ext cx="1376638" cy="900000"/>
            <a:chOff x="4026709" y="2813843"/>
            <a:chExt cx="961995" cy="659359"/>
          </a:xfrm>
        </p:grpSpPr>
        <p:sp>
          <p:nvSpPr>
            <p:cNvPr id="11" name="Oval 6">
              <a:extLst>
                <a:ext uri="{FF2B5EF4-FFF2-40B4-BE49-F238E27FC236}">
                  <a16:creationId xmlns:a16="http://schemas.microsoft.com/office/drawing/2014/main" id="{74032E6B-B1BF-5207-C9E6-197633B3F247}"/>
                </a:ext>
              </a:extLst>
            </p:cNvPr>
            <p:cNvSpPr/>
            <p:nvPr/>
          </p:nvSpPr>
          <p:spPr>
            <a:xfrm>
              <a:off x="4193247" y="2813843"/>
              <a:ext cx="628920" cy="659359"/>
            </a:xfrm>
            <a:prstGeom prst="ellipse">
              <a:avLst/>
            </a:prstGeom>
            <a:solidFill>
              <a:srgbClr val="7EB34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de-AT" sz="1050" noProof="0" dirty="0">
                <a:solidFill>
                  <a:schemeClr val="tx1"/>
                </a:solidFill>
              </a:endParaRPr>
            </a:p>
          </p:txBody>
        </p:sp>
        <p:sp>
          <p:nvSpPr>
            <p:cNvPr id="3" name="Textfeld 2">
              <a:extLst>
                <a:ext uri="{FF2B5EF4-FFF2-40B4-BE49-F238E27FC236}">
                  <a16:creationId xmlns:a16="http://schemas.microsoft.com/office/drawing/2014/main" id="{9B56FF4A-200C-1B28-7885-0F08FE014A96}"/>
                </a:ext>
              </a:extLst>
            </p:cNvPr>
            <p:cNvSpPr txBox="1"/>
            <p:nvPr/>
          </p:nvSpPr>
          <p:spPr>
            <a:xfrm>
              <a:off x="4026709" y="2980608"/>
              <a:ext cx="961995" cy="461665"/>
            </a:xfrm>
            <a:prstGeom prst="rect">
              <a:avLst/>
            </a:prstGeom>
            <a:noFill/>
          </p:spPr>
          <p:txBody>
            <a:bodyPr wrap="none" rtlCol="0">
              <a:spAutoFit/>
            </a:bodyPr>
            <a:lstStyle/>
            <a:p>
              <a:pPr algn="ctr"/>
              <a:r>
                <a:rPr lang="de-AT" sz="1200" noProof="0" dirty="0"/>
                <a:t>(Zwischen-)</a:t>
              </a:r>
            </a:p>
            <a:p>
              <a:pPr algn="ctr"/>
              <a:r>
                <a:rPr lang="de-AT" sz="1200" noProof="0" dirty="0"/>
                <a:t>Produkt 1</a:t>
              </a:r>
            </a:p>
          </p:txBody>
        </p:sp>
      </p:grpSp>
      <p:grpSp>
        <p:nvGrpSpPr>
          <p:cNvPr id="22" name="Gruppieren 21">
            <a:extLst>
              <a:ext uri="{FF2B5EF4-FFF2-40B4-BE49-F238E27FC236}">
                <a16:creationId xmlns:a16="http://schemas.microsoft.com/office/drawing/2014/main" id="{4D163FA6-29CD-DE24-3FCD-4B51D912F064}"/>
              </a:ext>
            </a:extLst>
          </p:cNvPr>
          <p:cNvGrpSpPr/>
          <p:nvPr/>
        </p:nvGrpSpPr>
        <p:grpSpPr>
          <a:xfrm>
            <a:off x="4449410" y="3683138"/>
            <a:ext cx="961994" cy="900000"/>
            <a:chOff x="4171585" y="2813843"/>
            <a:chExt cx="672242" cy="659359"/>
          </a:xfrm>
        </p:grpSpPr>
        <p:sp>
          <p:nvSpPr>
            <p:cNvPr id="23" name="Oval 6">
              <a:extLst>
                <a:ext uri="{FF2B5EF4-FFF2-40B4-BE49-F238E27FC236}">
                  <a16:creationId xmlns:a16="http://schemas.microsoft.com/office/drawing/2014/main" id="{128B8E0D-87CA-68F2-070B-6E2B3AD0379B}"/>
                </a:ext>
              </a:extLst>
            </p:cNvPr>
            <p:cNvSpPr/>
            <p:nvPr/>
          </p:nvSpPr>
          <p:spPr>
            <a:xfrm>
              <a:off x="4193247" y="2813843"/>
              <a:ext cx="628920" cy="659359"/>
            </a:xfrm>
            <a:prstGeom prst="ellipse">
              <a:avLst/>
            </a:prstGeom>
            <a:solidFill>
              <a:srgbClr val="7EB34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de-AT" sz="1050" noProof="0" dirty="0">
                <a:solidFill>
                  <a:schemeClr val="tx1"/>
                </a:solidFill>
              </a:endParaRPr>
            </a:p>
          </p:txBody>
        </p:sp>
        <p:sp>
          <p:nvSpPr>
            <p:cNvPr id="24" name="Textfeld 23">
              <a:extLst>
                <a:ext uri="{FF2B5EF4-FFF2-40B4-BE49-F238E27FC236}">
                  <a16:creationId xmlns:a16="http://schemas.microsoft.com/office/drawing/2014/main" id="{E6ADF3A8-32F0-CF84-250B-015B9760E2A8}"/>
                </a:ext>
              </a:extLst>
            </p:cNvPr>
            <p:cNvSpPr txBox="1"/>
            <p:nvPr/>
          </p:nvSpPr>
          <p:spPr>
            <a:xfrm>
              <a:off x="4171585" y="2980608"/>
              <a:ext cx="672242" cy="338226"/>
            </a:xfrm>
            <a:prstGeom prst="rect">
              <a:avLst/>
            </a:prstGeom>
            <a:noFill/>
          </p:spPr>
          <p:txBody>
            <a:bodyPr wrap="none" rtlCol="0">
              <a:spAutoFit/>
            </a:bodyPr>
            <a:lstStyle/>
            <a:p>
              <a:pPr algn="ctr"/>
              <a:r>
                <a:rPr lang="de-AT" sz="1200" noProof="0" dirty="0"/>
                <a:t>(Zwischen-)</a:t>
              </a:r>
            </a:p>
            <a:p>
              <a:pPr algn="ctr"/>
              <a:r>
                <a:rPr lang="de-AT" sz="1200" noProof="0" dirty="0"/>
                <a:t>Produkt 2</a:t>
              </a:r>
            </a:p>
          </p:txBody>
        </p:sp>
      </p:grpSp>
      <p:sp>
        <p:nvSpPr>
          <p:cNvPr id="25" name="Rechteck: abgerundete Ecken 24">
            <a:extLst>
              <a:ext uri="{FF2B5EF4-FFF2-40B4-BE49-F238E27FC236}">
                <a16:creationId xmlns:a16="http://schemas.microsoft.com/office/drawing/2014/main" id="{A4688CFB-C718-8BE0-744C-0181B37A17D0}"/>
              </a:ext>
            </a:extLst>
          </p:cNvPr>
          <p:cNvSpPr/>
          <p:nvPr/>
        </p:nvSpPr>
        <p:spPr>
          <a:xfrm>
            <a:off x="1054360" y="2538181"/>
            <a:ext cx="10748864" cy="2295076"/>
          </a:xfrm>
          <a:prstGeom prst="roundRect">
            <a:avLst/>
          </a:prstGeom>
          <a:noFill/>
          <a:ln>
            <a:solidFill>
              <a:srgbClr val="1DA28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26" name="Textfeld 25">
            <a:extLst>
              <a:ext uri="{FF2B5EF4-FFF2-40B4-BE49-F238E27FC236}">
                <a16:creationId xmlns:a16="http://schemas.microsoft.com/office/drawing/2014/main" id="{72CDD240-55AE-5F3C-80A4-3CAA66381F92}"/>
              </a:ext>
            </a:extLst>
          </p:cNvPr>
          <p:cNvSpPr txBox="1"/>
          <p:nvPr/>
        </p:nvSpPr>
        <p:spPr>
          <a:xfrm rot="5400000">
            <a:off x="10758987" y="3536193"/>
            <a:ext cx="1588127" cy="369332"/>
          </a:xfrm>
          <a:prstGeom prst="rect">
            <a:avLst/>
          </a:prstGeom>
          <a:noFill/>
        </p:spPr>
        <p:txBody>
          <a:bodyPr wrap="none" rtlCol="0">
            <a:spAutoFit/>
          </a:bodyPr>
          <a:lstStyle/>
          <a:p>
            <a:pPr algn="ctr"/>
            <a:r>
              <a:rPr lang="de-AT" noProof="0" dirty="0">
                <a:solidFill>
                  <a:srgbClr val="1DA281"/>
                </a:solidFill>
              </a:rPr>
              <a:t>Technosphäre</a:t>
            </a:r>
          </a:p>
        </p:txBody>
      </p:sp>
      <p:sp>
        <p:nvSpPr>
          <p:cNvPr id="28" name="Rechteck: abgerundete Ecken 27">
            <a:extLst>
              <a:ext uri="{FF2B5EF4-FFF2-40B4-BE49-F238E27FC236}">
                <a16:creationId xmlns:a16="http://schemas.microsoft.com/office/drawing/2014/main" id="{71371287-D030-5F27-ECD9-EF78F5AFD763}"/>
              </a:ext>
            </a:extLst>
          </p:cNvPr>
          <p:cNvSpPr/>
          <p:nvPr/>
        </p:nvSpPr>
        <p:spPr>
          <a:xfrm>
            <a:off x="937846" y="1382834"/>
            <a:ext cx="10986676" cy="4588758"/>
          </a:xfrm>
          <a:prstGeom prst="roundRect">
            <a:avLst/>
          </a:prstGeom>
          <a:noFill/>
          <a:ln>
            <a:solidFill>
              <a:srgbClr val="F3DE2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30" name="Textfeld 29">
            <a:extLst>
              <a:ext uri="{FF2B5EF4-FFF2-40B4-BE49-F238E27FC236}">
                <a16:creationId xmlns:a16="http://schemas.microsoft.com/office/drawing/2014/main" id="{CA90A967-1E3D-6ECC-0EE7-909564339913}"/>
              </a:ext>
            </a:extLst>
          </p:cNvPr>
          <p:cNvSpPr txBox="1"/>
          <p:nvPr/>
        </p:nvSpPr>
        <p:spPr>
          <a:xfrm>
            <a:off x="10094316" y="1573320"/>
            <a:ext cx="1274068" cy="369332"/>
          </a:xfrm>
          <a:prstGeom prst="rect">
            <a:avLst/>
          </a:prstGeom>
          <a:noFill/>
        </p:spPr>
        <p:txBody>
          <a:bodyPr wrap="none" rtlCol="0">
            <a:spAutoFit/>
          </a:bodyPr>
          <a:lstStyle/>
          <a:p>
            <a:pPr algn="ctr"/>
            <a:r>
              <a:rPr lang="de-AT" noProof="0" dirty="0">
                <a:solidFill>
                  <a:srgbClr val="F3DE2C"/>
                </a:solidFill>
              </a:rPr>
              <a:t>Ökosphäre</a:t>
            </a:r>
          </a:p>
        </p:txBody>
      </p:sp>
    </p:spTree>
    <p:extLst>
      <p:ext uri="{BB962C8B-B14F-4D97-AF65-F5344CB8AC3E}">
        <p14:creationId xmlns:p14="http://schemas.microsoft.com/office/powerpoint/2010/main" val="3708396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2530CCF0-9BB8-7D53-3C34-91B211B8711B}"/>
              </a:ext>
            </a:extLst>
          </p:cNvPr>
          <p:cNvSpPr>
            <a:spLocks noGrp="1" noChangeArrowheads="1"/>
          </p:cNvSpPr>
          <p:nvPr>
            <p:ph type="title"/>
          </p:nvPr>
        </p:nvSpPr>
        <p:spPr>
          <a:xfrm>
            <a:off x="971531" y="372187"/>
            <a:ext cx="8181347" cy="617699"/>
          </a:xfrm>
        </p:spPr>
        <p:txBody>
          <a:bodyPr/>
          <a:lstStyle/>
          <a:p>
            <a:r>
              <a:rPr lang="de-AT" sz="3600" noProof="0" dirty="0"/>
              <a:t>Verwendung von </a:t>
            </a:r>
            <a:r>
              <a:rPr lang="de-AT" sz="3600" noProof="0" dirty="0" err="1"/>
              <a:t>SPIonWeb</a:t>
            </a:r>
            <a:r>
              <a:rPr lang="de-AT" sz="3600" noProof="0" dirty="0"/>
              <a:t> – vor dem Start</a:t>
            </a:r>
          </a:p>
        </p:txBody>
      </p:sp>
      <p:sp>
        <p:nvSpPr>
          <p:cNvPr id="3" name="Inhaltsplatzhalter 2">
            <a:extLst>
              <a:ext uri="{FF2B5EF4-FFF2-40B4-BE49-F238E27FC236}">
                <a16:creationId xmlns:a16="http://schemas.microsoft.com/office/drawing/2014/main" id="{A04F159A-034C-6861-14E3-9773F6FD9021}"/>
              </a:ext>
            </a:extLst>
          </p:cNvPr>
          <p:cNvSpPr>
            <a:spLocks noGrp="1" noChangeArrowheads="1"/>
          </p:cNvSpPr>
          <p:nvPr>
            <p:ph idx="1"/>
          </p:nvPr>
        </p:nvSpPr>
        <p:spPr/>
        <p:txBody>
          <a:bodyPr>
            <a:normAutofit/>
          </a:bodyPr>
          <a:lstStyle/>
          <a:p>
            <a:pPr marL="342900" indent="-342900">
              <a:buFontTx/>
              <a:buChar char="•"/>
            </a:pPr>
            <a:r>
              <a:rPr lang="de-AT" sz="2400" noProof="0" dirty="0">
                <a:solidFill>
                  <a:srgbClr val="1DA281"/>
                </a:solidFill>
              </a:rPr>
              <a:t>Sachbilanz (Mengen) für alle Prozesse </a:t>
            </a:r>
            <a:r>
              <a:rPr lang="de-AT" sz="2400" noProof="0" dirty="0"/>
              <a:t>im Lebenszyklus, die wir selbst definieren möchten (Vordergrunddaten).</a:t>
            </a:r>
          </a:p>
          <a:p>
            <a:pPr marL="342900" indent="-342900">
              <a:buFontTx/>
              <a:buChar char="•"/>
            </a:pPr>
            <a:r>
              <a:rPr lang="de-AT" sz="2400" noProof="0" dirty="0">
                <a:solidFill>
                  <a:srgbClr val="1DA281"/>
                </a:solidFill>
              </a:rPr>
              <a:t>Die Mengen </a:t>
            </a:r>
            <a:r>
              <a:rPr lang="de-AT" sz="2400" noProof="0" dirty="0"/>
              <a:t>aller Rohstoffe, Produkte und Auswirkungen (Inputs und Outputs) </a:t>
            </a:r>
            <a:r>
              <a:rPr lang="de-AT" sz="2400" noProof="0" dirty="0">
                <a:solidFill>
                  <a:srgbClr val="1DA281"/>
                </a:solidFill>
              </a:rPr>
              <a:t>beziehen sich auf das Hauptprodukt </a:t>
            </a:r>
          </a:p>
          <a:p>
            <a:pPr marL="342900" indent="-342900">
              <a:buFontTx/>
              <a:buChar char="•"/>
            </a:pPr>
            <a:r>
              <a:rPr lang="de-AT" sz="2400" noProof="0" dirty="0">
                <a:solidFill>
                  <a:srgbClr val="1DA281"/>
                </a:solidFill>
              </a:rPr>
              <a:t>Eingabe der (Sub-)Prozesse in </a:t>
            </a:r>
            <a:r>
              <a:rPr lang="de-AT" sz="2400" noProof="0" dirty="0" err="1">
                <a:solidFill>
                  <a:srgbClr val="1DA281"/>
                </a:solidFill>
              </a:rPr>
              <a:t>SPIonWeb</a:t>
            </a:r>
            <a:r>
              <a:rPr lang="de-AT" sz="2400" noProof="0" dirty="0"/>
              <a:t>, beginnend mit dem ersten (Sub-)Prozess im Lebenszyklus; </a:t>
            </a:r>
          </a:p>
          <a:p>
            <a:pPr marL="342900" indent="-342900">
              <a:buFontTx/>
              <a:buChar char="•"/>
            </a:pPr>
            <a:r>
              <a:rPr lang="de-AT" sz="2400" noProof="0" dirty="0"/>
              <a:t>Die Reihenfolge der Einrichtung von (Sub-)Prozessen in </a:t>
            </a:r>
            <a:r>
              <a:rPr lang="de-AT" sz="2400" noProof="0" dirty="0" err="1"/>
              <a:t>SPIonWeb</a:t>
            </a:r>
            <a:r>
              <a:rPr lang="de-AT" sz="2400" noProof="0" dirty="0"/>
              <a:t> muss dem Material-/Energiefluss im Lebenszyklus folgen</a:t>
            </a:r>
          </a:p>
        </p:txBody>
      </p:sp>
      <p:sp>
        <p:nvSpPr>
          <p:cNvPr id="61444" name="Foliennummernplatzhalter 3">
            <a:extLst>
              <a:ext uri="{FF2B5EF4-FFF2-40B4-BE49-F238E27FC236}">
                <a16:creationId xmlns:a16="http://schemas.microsoft.com/office/drawing/2014/main" id="{CCE0BB61-0FAC-8024-59D6-1652CFE06CE8}"/>
              </a:ext>
            </a:extLst>
          </p:cNvPr>
          <p:cNvSpPr>
            <a:spLocks noGrp="1"/>
          </p:cNvSpPr>
          <p:nvPr>
            <p:ph type="sldNum" sz="quarter" idx="4294967295"/>
          </p:nvPr>
        </p:nvSpPr>
        <p:spPr>
          <a:xfrm>
            <a:off x="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buFontTx/>
              <a:buNone/>
            </a:pPr>
            <a:fld id="{7E0B2009-EA54-4E89-B7BA-91C7C60220DD}" type="datetimeFigureOut">
              <a:rPr lang="de-AT" noProof="0" smtClean="0"/>
              <a:t>16.06.2026</a:t>
            </a:fld>
            <a:endParaRPr lang="de-AT" sz="1000" noProof="0" dirty="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70591-37B4-3C9F-F376-2723A4C94162}"/>
              </a:ext>
            </a:extLst>
          </p:cNvPr>
          <p:cNvSpPr>
            <a:spLocks noGrp="1"/>
          </p:cNvSpPr>
          <p:nvPr>
            <p:ph type="title"/>
          </p:nvPr>
        </p:nvSpPr>
        <p:spPr>
          <a:xfrm>
            <a:off x="1237861" y="415729"/>
            <a:ext cx="7467989" cy="617699"/>
          </a:xfrm>
        </p:spPr>
        <p:txBody>
          <a:bodyPr/>
          <a:lstStyle/>
          <a:p>
            <a:r>
              <a:rPr lang="de-AT" noProof="0" dirty="0"/>
              <a:t>Wie können wir Auswirkungen messen?</a:t>
            </a:r>
          </a:p>
        </p:txBody>
      </p:sp>
      <p:sp>
        <p:nvSpPr>
          <p:cNvPr id="3" name="Textplatzhalter 2">
            <a:extLst>
              <a:ext uri="{FF2B5EF4-FFF2-40B4-BE49-F238E27FC236}">
                <a16:creationId xmlns:a16="http://schemas.microsoft.com/office/drawing/2014/main" id="{C683A4D0-9432-928C-4C38-AFCD7B1C6975}"/>
              </a:ext>
            </a:extLst>
          </p:cNvPr>
          <p:cNvSpPr>
            <a:spLocks noGrp="1"/>
          </p:cNvSpPr>
          <p:nvPr>
            <p:ph idx="1"/>
          </p:nvPr>
        </p:nvSpPr>
        <p:spPr>
          <a:xfrm>
            <a:off x="1237860" y="1461796"/>
            <a:ext cx="10363201" cy="4715167"/>
          </a:xfrm>
        </p:spPr>
        <p:txBody>
          <a:bodyPr>
            <a:normAutofit/>
          </a:bodyPr>
          <a:lstStyle/>
          <a:p>
            <a:r>
              <a:rPr lang="de-AT" noProof="0" dirty="0"/>
              <a:t>Nachhaltigkeit messen</a:t>
            </a:r>
          </a:p>
          <a:p>
            <a:pPr lvl="1"/>
            <a:r>
              <a:rPr lang="de-AT" noProof="0" dirty="0"/>
              <a:t>Wie viel? Von was?</a:t>
            </a:r>
          </a:p>
          <a:p>
            <a:pPr lvl="1"/>
            <a:r>
              <a:rPr lang="de-AT" noProof="0" dirty="0"/>
              <a:t>Was ist die Auswirkung?</a:t>
            </a:r>
          </a:p>
          <a:p>
            <a:endParaRPr lang="de-AT" noProof="0" dirty="0"/>
          </a:p>
          <a:p>
            <a:r>
              <a:rPr lang="de-AT" noProof="0" dirty="0"/>
              <a:t>Nachhaltigkeitsbewertung</a:t>
            </a:r>
          </a:p>
          <a:p>
            <a:pPr lvl="2"/>
            <a:r>
              <a:rPr lang="de-AT" noProof="0" dirty="0"/>
              <a:t>Ökologische Nachhaltigkeit (</a:t>
            </a:r>
            <a:r>
              <a:rPr lang="de-AT" noProof="0" dirty="0" err="1"/>
              <a:t>life</a:t>
            </a:r>
            <a:r>
              <a:rPr lang="de-AT" noProof="0" dirty="0"/>
              <a:t> </a:t>
            </a:r>
            <a:r>
              <a:rPr lang="de-AT" noProof="0" dirty="0" err="1"/>
              <a:t>cycle</a:t>
            </a:r>
            <a:r>
              <a:rPr lang="de-AT" noProof="0" dirty="0"/>
              <a:t> </a:t>
            </a:r>
            <a:r>
              <a:rPr lang="de-AT" noProof="0" dirty="0" err="1"/>
              <a:t>assessment</a:t>
            </a:r>
            <a:r>
              <a:rPr lang="de-AT" noProof="0" dirty="0"/>
              <a:t>, LCA)</a:t>
            </a:r>
          </a:p>
          <a:p>
            <a:pPr lvl="2"/>
            <a:r>
              <a:rPr lang="de-AT" noProof="0" dirty="0"/>
              <a:t>Wirtschaftliche Nachhaltigkeit </a:t>
            </a:r>
          </a:p>
          <a:p>
            <a:pPr lvl="2"/>
            <a:r>
              <a:rPr lang="de-AT" noProof="0" dirty="0"/>
              <a:t>Soziale Nachhaltigkeit</a:t>
            </a:r>
          </a:p>
        </p:txBody>
      </p:sp>
      <p:pic>
        <p:nvPicPr>
          <p:cNvPr id="5" name="Grafik 4" descr="Lineal">
            <a:extLst>
              <a:ext uri="{FF2B5EF4-FFF2-40B4-BE49-F238E27FC236}">
                <a16:creationId xmlns:a16="http://schemas.microsoft.com/office/drawing/2014/main" id="{5E244AE7-863C-6565-A302-5E28BA75611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8898724">
            <a:off x="8947100" y="1301506"/>
            <a:ext cx="2412714" cy="2412714"/>
          </a:xfrm>
          <a:prstGeom prst="rect">
            <a:avLst/>
          </a:prstGeom>
        </p:spPr>
      </p:pic>
    </p:spTree>
    <p:extLst>
      <p:ext uri="{BB962C8B-B14F-4D97-AF65-F5344CB8AC3E}">
        <p14:creationId xmlns:p14="http://schemas.microsoft.com/office/powerpoint/2010/main" val="1483584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997740-F158-A59E-1E14-F40C73395DA8}"/>
              </a:ext>
            </a:extLst>
          </p:cNvPr>
          <p:cNvSpPr>
            <a:spLocks noGrp="1"/>
          </p:cNvSpPr>
          <p:nvPr>
            <p:ph type="title"/>
          </p:nvPr>
        </p:nvSpPr>
        <p:spPr/>
        <p:txBody>
          <a:bodyPr/>
          <a:lstStyle/>
          <a:p>
            <a:endParaRPr lang="de-AT"/>
          </a:p>
        </p:txBody>
      </p:sp>
      <p:sp>
        <p:nvSpPr>
          <p:cNvPr id="3" name="Textplatzhalter 2">
            <a:extLst>
              <a:ext uri="{FF2B5EF4-FFF2-40B4-BE49-F238E27FC236}">
                <a16:creationId xmlns:a16="http://schemas.microsoft.com/office/drawing/2014/main" id="{8F6275D8-8122-959D-55EE-138ACA621C8D}"/>
              </a:ext>
            </a:extLst>
          </p:cNvPr>
          <p:cNvSpPr>
            <a:spLocks noGrp="1"/>
          </p:cNvSpPr>
          <p:nvPr>
            <p:ph type="body" sz="quarter" idx="10"/>
          </p:nvPr>
        </p:nvSpPr>
        <p:spPr/>
        <p:txBody>
          <a:bodyPr/>
          <a:lstStyle/>
          <a:p>
            <a:r>
              <a:rPr lang="de-AT" dirty="0"/>
              <a:t>PAUSE</a:t>
            </a:r>
          </a:p>
        </p:txBody>
      </p:sp>
    </p:spTree>
    <p:extLst>
      <p:ext uri="{BB962C8B-B14F-4D97-AF65-F5344CB8AC3E}">
        <p14:creationId xmlns:p14="http://schemas.microsoft.com/office/powerpoint/2010/main" val="272733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237670E8-34E6-7589-7C1B-F4A5786BF3AD}"/>
              </a:ext>
            </a:extLst>
          </p:cNvPr>
          <p:cNvSpPr>
            <a:spLocks noGrp="1" noChangeArrowheads="1"/>
          </p:cNvSpPr>
          <p:nvPr>
            <p:ph type="title"/>
          </p:nvPr>
        </p:nvSpPr>
        <p:spPr>
          <a:xfrm>
            <a:off x="2135188" y="1196976"/>
            <a:ext cx="6553200" cy="561975"/>
          </a:xfrm>
        </p:spPr>
        <p:txBody>
          <a:bodyPr/>
          <a:lstStyle/>
          <a:p>
            <a:r>
              <a:rPr lang="de-AT" sz="3200" noProof="0" dirty="0"/>
              <a:t>Online-Demonstration</a:t>
            </a:r>
          </a:p>
        </p:txBody>
      </p:sp>
      <p:sp>
        <p:nvSpPr>
          <p:cNvPr id="11268" name="Inhaltsplatzhalter 2">
            <a:extLst>
              <a:ext uri="{FF2B5EF4-FFF2-40B4-BE49-F238E27FC236}">
                <a16:creationId xmlns:a16="http://schemas.microsoft.com/office/drawing/2014/main" id="{594326DE-87DE-9796-4763-18E0C8E64DDD}"/>
              </a:ext>
            </a:extLst>
          </p:cNvPr>
          <p:cNvSpPr>
            <a:spLocks noGrp="1" noChangeArrowheads="1"/>
          </p:cNvSpPr>
          <p:nvPr>
            <p:ph idx="1"/>
          </p:nvPr>
        </p:nvSpPr>
        <p:spPr>
          <a:xfrm>
            <a:off x="1981200" y="1766889"/>
            <a:ext cx="8002588" cy="4352925"/>
          </a:xfrm>
        </p:spPr>
        <p:txBody>
          <a:bodyPr/>
          <a:lstStyle/>
          <a:p>
            <a:pPr marL="0" indent="0">
              <a:buNone/>
            </a:pPr>
            <a:r>
              <a:rPr lang="de-AT" sz="2400" noProof="0" dirty="0">
                <a:sym typeface="Wingdings" panose="05000000000000000000" pitchFamily="2" charset="2"/>
              </a:rPr>
              <a:t> </a:t>
            </a:r>
            <a:r>
              <a:rPr lang="de-AT" sz="2400" noProof="0" dirty="0">
                <a:hlinkClick r:id="rId2"/>
              </a:rPr>
              <a:t>www.spionweb.eco</a:t>
            </a:r>
            <a:r>
              <a:rPr lang="de-AT" sz="2400" noProof="0" dirty="0"/>
              <a:t> </a:t>
            </a:r>
          </a:p>
          <a:p>
            <a:endParaRPr lang="de-AT" sz="2400" noProof="0" dirty="0"/>
          </a:p>
        </p:txBody>
      </p:sp>
      <p:pic>
        <p:nvPicPr>
          <p:cNvPr id="11269" name="Picture 2" descr="C:\Users\maierst\Desktop\Unbenannt.PNG">
            <a:extLst>
              <a:ext uri="{FF2B5EF4-FFF2-40B4-BE49-F238E27FC236}">
                <a16:creationId xmlns:a16="http://schemas.microsoft.com/office/drawing/2014/main" id="{E4276022-2E9F-03FB-F9B3-ABED10C0D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76" y="2174875"/>
            <a:ext cx="5383213"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Foliennummernplatzhalter 3">
            <a:extLst>
              <a:ext uri="{FF2B5EF4-FFF2-40B4-BE49-F238E27FC236}">
                <a16:creationId xmlns:a16="http://schemas.microsoft.com/office/drawing/2014/main" id="{FB72D632-5315-18B3-C08D-57CDA15CBCAE}"/>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F8637BF8-6128-4949-B451-49C1A611F5BD}" type="slidenum">
              <a:rPr lang="de-AT" sz="2000" noProof="0" smtClean="0">
                <a:solidFill>
                  <a:schemeClr val="bg2"/>
                </a:solidFill>
              </a:rPr>
              <a:t>22</a:t>
            </a:fld>
            <a:endParaRPr lang="de-AT" sz="2000" noProof="0" dirty="0">
              <a:solidFill>
                <a:schemeClr val="bg2"/>
              </a:solidFill>
            </a:endParaRPr>
          </a:p>
        </p:txBody>
      </p:sp>
      <p:sp>
        <p:nvSpPr>
          <p:cNvPr id="13317" name="Rectangle 32">
            <a:extLst>
              <a:ext uri="{FF2B5EF4-FFF2-40B4-BE49-F238E27FC236}">
                <a16:creationId xmlns:a16="http://schemas.microsoft.com/office/drawing/2014/main" id="{A03A1F14-BDE7-B3C2-8FFD-5FB2341C3070}"/>
              </a:ext>
            </a:extLst>
          </p:cNvPr>
          <p:cNvSpPr>
            <a:spLocks noGrp="1" noChangeArrowheads="1"/>
          </p:cNvSpPr>
          <p:nvPr>
            <p:ph type="title"/>
          </p:nvPr>
        </p:nvSpPr>
        <p:spPr/>
        <p:txBody>
          <a:bodyPr/>
          <a:lstStyle/>
          <a:p>
            <a:r>
              <a:rPr lang="de-AT" sz="2400" noProof="0" dirty="0" err="1"/>
              <a:t>SPIonWeb</a:t>
            </a:r>
            <a:r>
              <a:rPr lang="de-AT" sz="2400" noProof="0" dirty="0"/>
              <a:t>: Anmelden</a:t>
            </a:r>
          </a:p>
        </p:txBody>
      </p:sp>
      <p:pic>
        <p:nvPicPr>
          <p:cNvPr id="3074" name="Picture 2">
            <a:extLst>
              <a:ext uri="{FF2B5EF4-FFF2-40B4-BE49-F238E27FC236}">
                <a16:creationId xmlns:a16="http://schemas.microsoft.com/office/drawing/2014/main" id="{60E5E5D4-F6F2-CA82-7A9D-67CE858B9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938" y="1773238"/>
            <a:ext cx="8685212" cy="417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a:extLst>
              <a:ext uri="{FF2B5EF4-FFF2-40B4-BE49-F238E27FC236}">
                <a16:creationId xmlns:a16="http://schemas.microsoft.com/office/drawing/2014/main" id="{3860E8CE-5C3B-F427-55BC-34D3CD3A8752}"/>
              </a:ext>
            </a:extLst>
          </p:cNvPr>
          <p:cNvSpPr>
            <a:spLocks noChangeArrowheads="1"/>
          </p:cNvSpPr>
          <p:nvPr/>
        </p:nvSpPr>
        <p:spPr bwMode="auto">
          <a:xfrm>
            <a:off x="2087563" y="2509838"/>
            <a:ext cx="576262" cy="3429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6A514874-AF76-0FC1-200A-47776A14B71D}"/>
              </a:ext>
            </a:extLst>
          </p:cNvPr>
          <p:cNvSpPr txBox="1">
            <a:spLocks noChangeArrowheads="1"/>
          </p:cNvSpPr>
          <p:nvPr/>
        </p:nvSpPr>
        <p:spPr bwMode="auto">
          <a:xfrm>
            <a:off x="1847850" y="1239839"/>
            <a:ext cx="7920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spcBef>
                <a:spcPct val="0"/>
              </a:spcBef>
              <a:spcAft>
                <a:spcPct val="0"/>
              </a:spcAft>
            </a:pPr>
            <a:r>
              <a:rPr lang="de-AT" sz="2400" noProof="0" dirty="0" err="1">
                <a:solidFill>
                  <a:schemeClr val="tx1"/>
                </a:solidFill>
              </a:rPr>
              <a:t>Jede:r</a:t>
            </a:r>
            <a:r>
              <a:rPr lang="de-AT" sz="2400" noProof="0" dirty="0">
                <a:solidFill>
                  <a:schemeClr val="tx1"/>
                </a:solidFill>
              </a:rPr>
              <a:t> </a:t>
            </a:r>
            <a:r>
              <a:rPr lang="de-AT" sz="2400" noProof="0" dirty="0" err="1">
                <a:solidFill>
                  <a:schemeClr val="tx1"/>
                </a:solidFill>
              </a:rPr>
              <a:t>Benutzer:in</a:t>
            </a:r>
            <a:r>
              <a:rPr lang="de-AT" sz="2400" noProof="0" dirty="0">
                <a:solidFill>
                  <a:schemeClr val="tx1"/>
                </a:solidFill>
              </a:rPr>
              <a:t> hat seine eigene Projektdatenbank.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6"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Foliennummernplatzhalter 3">
            <a:extLst>
              <a:ext uri="{FF2B5EF4-FFF2-40B4-BE49-F238E27FC236}">
                <a16:creationId xmlns:a16="http://schemas.microsoft.com/office/drawing/2014/main" id="{DC0B4331-7267-E977-28C4-D389C5F6D97D}"/>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CEC30A1B-3484-4B1E-BE8F-D718F3A9C158}" type="slidenum">
              <a:rPr lang="de-AT" sz="2000" noProof="0" smtClean="0">
                <a:solidFill>
                  <a:schemeClr val="bg2"/>
                </a:solidFill>
              </a:rPr>
              <a:t>23</a:t>
            </a:fld>
            <a:endParaRPr lang="de-AT" sz="2000" noProof="0" dirty="0">
              <a:solidFill>
                <a:schemeClr val="bg2"/>
              </a:solidFill>
            </a:endParaRPr>
          </a:p>
        </p:txBody>
      </p:sp>
      <p:sp>
        <p:nvSpPr>
          <p:cNvPr id="13317" name="Rectangle 32">
            <a:extLst>
              <a:ext uri="{FF2B5EF4-FFF2-40B4-BE49-F238E27FC236}">
                <a16:creationId xmlns:a16="http://schemas.microsoft.com/office/drawing/2014/main" id="{A8B0A365-DCCC-08F1-9BD5-F531AB50AE5A}"/>
              </a:ext>
            </a:extLst>
          </p:cNvPr>
          <p:cNvSpPr>
            <a:spLocks noGrp="1" noChangeArrowheads="1"/>
          </p:cNvSpPr>
          <p:nvPr>
            <p:ph type="title"/>
          </p:nvPr>
        </p:nvSpPr>
        <p:spPr/>
        <p:txBody>
          <a:bodyPr/>
          <a:lstStyle/>
          <a:p>
            <a:r>
              <a:rPr lang="de-AT" sz="2400" noProof="0" dirty="0" err="1"/>
              <a:t>SPIonWeb</a:t>
            </a:r>
            <a:r>
              <a:rPr lang="de-AT" sz="2400" noProof="0" dirty="0"/>
              <a:t>: Anmelden</a:t>
            </a:r>
          </a:p>
        </p:txBody>
      </p:sp>
      <p:pic>
        <p:nvPicPr>
          <p:cNvPr id="4098" name="Picture 2">
            <a:extLst>
              <a:ext uri="{FF2B5EF4-FFF2-40B4-BE49-F238E27FC236}">
                <a16:creationId xmlns:a16="http://schemas.microsoft.com/office/drawing/2014/main" id="{DFEF532A-5F7B-84CF-BEFB-65F3531EB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9" y="1370013"/>
            <a:ext cx="8777287" cy="429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a:extLst>
              <a:ext uri="{FF2B5EF4-FFF2-40B4-BE49-F238E27FC236}">
                <a16:creationId xmlns:a16="http://schemas.microsoft.com/office/drawing/2014/main" id="{B5EBA784-552C-5D90-E95E-F83B240B83B0}"/>
              </a:ext>
            </a:extLst>
          </p:cNvPr>
          <p:cNvSpPr>
            <a:spLocks noChangeArrowheads="1"/>
          </p:cNvSpPr>
          <p:nvPr/>
        </p:nvSpPr>
        <p:spPr bwMode="auto">
          <a:xfrm>
            <a:off x="1558926" y="2060575"/>
            <a:ext cx="576263" cy="41275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Foliennummernplatzhalter 3">
            <a:extLst>
              <a:ext uri="{FF2B5EF4-FFF2-40B4-BE49-F238E27FC236}">
                <a16:creationId xmlns:a16="http://schemas.microsoft.com/office/drawing/2014/main" id="{2558597A-B95E-9004-EA20-F56E5C0F43E3}"/>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94A68841-6F60-4FB6-8E91-71F44EB53045}" type="slidenum">
              <a:rPr lang="de-AT" sz="2000" noProof="0" smtClean="0">
                <a:solidFill>
                  <a:schemeClr val="bg2"/>
                </a:solidFill>
              </a:rPr>
              <a:t>24</a:t>
            </a:fld>
            <a:endParaRPr lang="de-AT" sz="2000" noProof="0" dirty="0">
              <a:solidFill>
                <a:schemeClr val="bg2"/>
              </a:solidFill>
            </a:endParaRPr>
          </a:p>
        </p:txBody>
      </p:sp>
      <p:sp>
        <p:nvSpPr>
          <p:cNvPr id="13317" name="Rectangle 32">
            <a:extLst>
              <a:ext uri="{FF2B5EF4-FFF2-40B4-BE49-F238E27FC236}">
                <a16:creationId xmlns:a16="http://schemas.microsoft.com/office/drawing/2014/main" id="{21111277-5513-C6F1-1555-B2B7BE108DC3}"/>
              </a:ext>
            </a:extLst>
          </p:cNvPr>
          <p:cNvSpPr>
            <a:spLocks noGrp="1" noChangeArrowheads="1"/>
          </p:cNvSpPr>
          <p:nvPr>
            <p:ph type="title"/>
          </p:nvPr>
        </p:nvSpPr>
        <p:spPr/>
        <p:txBody>
          <a:bodyPr/>
          <a:lstStyle/>
          <a:p>
            <a:r>
              <a:rPr lang="de-AT" sz="2400" noProof="0" dirty="0" err="1"/>
              <a:t>SPIonWeb</a:t>
            </a:r>
            <a:r>
              <a:rPr lang="de-AT" sz="2400" noProof="0" dirty="0"/>
              <a:t>: Handbuch</a:t>
            </a:r>
          </a:p>
        </p:txBody>
      </p:sp>
      <p:pic>
        <p:nvPicPr>
          <p:cNvPr id="2050" name="Picture 2">
            <a:extLst>
              <a:ext uri="{FF2B5EF4-FFF2-40B4-BE49-F238E27FC236}">
                <a16:creationId xmlns:a16="http://schemas.microsoft.com/office/drawing/2014/main" id="{02E3174E-A199-18B0-BF7C-A1F94533C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6" y="1844676"/>
            <a:ext cx="8893175"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Ellipse 35">
            <a:extLst>
              <a:ext uri="{FF2B5EF4-FFF2-40B4-BE49-F238E27FC236}">
                <a16:creationId xmlns:a16="http://schemas.microsoft.com/office/drawing/2014/main" id="{1D115ED8-9FC6-B25B-F271-B513F8E95472}"/>
              </a:ext>
            </a:extLst>
          </p:cNvPr>
          <p:cNvSpPr>
            <a:spLocks noChangeArrowheads="1"/>
          </p:cNvSpPr>
          <p:nvPr/>
        </p:nvSpPr>
        <p:spPr bwMode="auto">
          <a:xfrm>
            <a:off x="6240464" y="2060575"/>
            <a:ext cx="695325" cy="4318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8F9818A8-6A5A-3DDC-3652-522237F04B89}"/>
              </a:ext>
            </a:extLst>
          </p:cNvPr>
          <p:cNvSpPr txBox="1">
            <a:spLocks noChangeArrowheads="1"/>
          </p:cNvSpPr>
          <p:nvPr/>
        </p:nvSpPr>
        <p:spPr bwMode="auto">
          <a:xfrm>
            <a:off x="1847851" y="1014413"/>
            <a:ext cx="8569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spcBef>
                <a:spcPct val="0"/>
              </a:spcBef>
              <a:spcAft>
                <a:spcPct val="0"/>
              </a:spcAft>
            </a:pPr>
            <a:r>
              <a:rPr lang="de-AT" sz="2400" noProof="0" dirty="0">
                <a:solidFill>
                  <a:schemeClr val="tx1"/>
                </a:solidFill>
              </a:rPr>
              <a:t>Allgemeine Informationen, methodischer Hintergrund, Referenzen, Links und Kontaktinformationen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heel(1)">
                                      <p:cBhvr>
                                        <p:cTn id="2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36"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6782552-F2A5-E3C9-0AAC-9E2533D9CC28}"/>
              </a:ext>
            </a:extLst>
          </p:cNvPr>
          <p:cNvSpPr txBox="1">
            <a:spLocks noChangeArrowheads="1"/>
          </p:cNvSpPr>
          <p:nvPr/>
        </p:nvSpPr>
        <p:spPr bwMode="auto">
          <a:xfrm>
            <a:off x="1847850" y="1125538"/>
            <a:ext cx="8718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spcBef>
                <a:spcPct val="0"/>
              </a:spcBef>
              <a:spcAft>
                <a:spcPct val="0"/>
              </a:spcAft>
            </a:pPr>
            <a:r>
              <a:rPr lang="de-AT" sz="2400" noProof="0" dirty="0">
                <a:solidFill>
                  <a:schemeClr val="tx1"/>
                </a:solidFill>
              </a:rPr>
              <a:t>Die Navigationsleiste wird oben angezeigt und ermöglicht den Zugriff auf alle wichtigen Optionen innerhalb von </a:t>
            </a:r>
            <a:r>
              <a:rPr lang="de-AT" sz="2400" noProof="0" dirty="0" err="1">
                <a:solidFill>
                  <a:schemeClr val="tx1"/>
                </a:solidFill>
              </a:rPr>
              <a:t>SPIonWeb</a:t>
            </a:r>
            <a:r>
              <a:rPr lang="de-AT" sz="2400" noProof="0" dirty="0">
                <a:solidFill>
                  <a:schemeClr val="tx1"/>
                </a:solidFill>
              </a:rPr>
              <a:t>.</a:t>
            </a:r>
          </a:p>
        </p:txBody>
      </p:sp>
      <p:sp>
        <p:nvSpPr>
          <p:cNvPr id="73731" name="Foliennummernplatzhalter 3">
            <a:extLst>
              <a:ext uri="{FF2B5EF4-FFF2-40B4-BE49-F238E27FC236}">
                <a16:creationId xmlns:a16="http://schemas.microsoft.com/office/drawing/2014/main" id="{1EBF716D-E267-ABB2-B721-E5CCBFCC8726}"/>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66B78F2F-AECF-40E1-9B7C-D524FDFDEE84}" type="slidenum">
              <a:rPr lang="de-AT" sz="2000" noProof="0" smtClean="0">
                <a:solidFill>
                  <a:schemeClr val="bg2"/>
                </a:solidFill>
              </a:rPr>
              <a:t>25</a:t>
            </a:fld>
            <a:endParaRPr lang="de-AT" sz="2000" noProof="0" dirty="0">
              <a:solidFill>
                <a:schemeClr val="bg2"/>
              </a:solidFill>
            </a:endParaRPr>
          </a:p>
        </p:txBody>
      </p:sp>
      <p:sp>
        <p:nvSpPr>
          <p:cNvPr id="13317" name="Rectangle 32">
            <a:extLst>
              <a:ext uri="{FF2B5EF4-FFF2-40B4-BE49-F238E27FC236}">
                <a16:creationId xmlns:a16="http://schemas.microsoft.com/office/drawing/2014/main" id="{BD696DAC-B8C9-12FF-776C-AC99F1AEDCFB}"/>
              </a:ext>
            </a:extLst>
          </p:cNvPr>
          <p:cNvSpPr>
            <a:spLocks noGrp="1" noChangeArrowheads="1"/>
          </p:cNvSpPr>
          <p:nvPr>
            <p:ph type="title"/>
          </p:nvPr>
        </p:nvSpPr>
        <p:spPr/>
        <p:txBody>
          <a:bodyPr/>
          <a:lstStyle/>
          <a:p>
            <a:r>
              <a:rPr lang="de-AT" sz="2400" noProof="0" dirty="0" err="1"/>
              <a:t>SPIonWeb</a:t>
            </a:r>
            <a:r>
              <a:rPr lang="de-AT" sz="2400" noProof="0" dirty="0"/>
              <a:t>: Prozessgruppen</a:t>
            </a:r>
          </a:p>
        </p:txBody>
      </p:sp>
      <p:pic>
        <p:nvPicPr>
          <p:cNvPr id="6146" name="Picture 2">
            <a:extLst>
              <a:ext uri="{FF2B5EF4-FFF2-40B4-BE49-F238E27FC236}">
                <a16:creationId xmlns:a16="http://schemas.microsoft.com/office/drawing/2014/main" id="{E360BA9A-55D4-4E88-9686-AD82A3C83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1981201"/>
            <a:ext cx="8569325" cy="428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a:extLst>
              <a:ext uri="{FF2B5EF4-FFF2-40B4-BE49-F238E27FC236}">
                <a16:creationId xmlns:a16="http://schemas.microsoft.com/office/drawing/2014/main" id="{E636725C-C47B-2C7D-2F72-27346B65B6D2}"/>
              </a:ext>
            </a:extLst>
          </p:cNvPr>
          <p:cNvSpPr>
            <a:spLocks noChangeArrowheads="1"/>
          </p:cNvSpPr>
          <p:nvPr/>
        </p:nvSpPr>
        <p:spPr bwMode="auto">
          <a:xfrm>
            <a:off x="3000375" y="2349501"/>
            <a:ext cx="935038" cy="43021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
        <p:nvSpPr>
          <p:cNvPr id="7" name="Ellipse 6">
            <a:extLst>
              <a:ext uri="{FF2B5EF4-FFF2-40B4-BE49-F238E27FC236}">
                <a16:creationId xmlns:a16="http://schemas.microsoft.com/office/drawing/2014/main" id="{B0E0FA59-204A-685E-8CE9-2F12B6AEAA93}"/>
              </a:ext>
            </a:extLst>
          </p:cNvPr>
          <p:cNvSpPr>
            <a:spLocks noChangeArrowheads="1"/>
          </p:cNvSpPr>
          <p:nvPr/>
        </p:nvSpPr>
        <p:spPr bwMode="auto">
          <a:xfrm>
            <a:off x="1703388" y="2551114"/>
            <a:ext cx="684212" cy="30162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barn(inVertical)">
                                      <p:cBhvr>
                                        <p:cTn id="18" dur="500"/>
                                        <p:tgtEl>
                                          <p:spTgt spid="61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17" grpId="0"/>
      <p:bldP spid="2"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8E5247E-12B7-E36A-9549-3D3037EA8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28776"/>
            <a:ext cx="9042400" cy="224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79" name="Foliennummernplatzhalter 3">
            <a:extLst>
              <a:ext uri="{FF2B5EF4-FFF2-40B4-BE49-F238E27FC236}">
                <a16:creationId xmlns:a16="http://schemas.microsoft.com/office/drawing/2014/main" id="{3180F072-20A0-C387-057F-53243B7442B1}"/>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44EB4209-D7F5-4A2B-AF9A-E0615D100FBC}" type="slidenum">
              <a:rPr lang="de-AT" sz="2000" noProof="0" smtClean="0">
                <a:solidFill>
                  <a:schemeClr val="bg2"/>
                </a:solidFill>
              </a:rPr>
              <a:t>26</a:t>
            </a:fld>
            <a:endParaRPr lang="de-AT" sz="2000" noProof="0" dirty="0">
              <a:solidFill>
                <a:schemeClr val="bg2"/>
              </a:solidFill>
            </a:endParaRPr>
          </a:p>
        </p:txBody>
      </p:sp>
      <p:sp>
        <p:nvSpPr>
          <p:cNvPr id="13317" name="Rectangle 32">
            <a:extLst>
              <a:ext uri="{FF2B5EF4-FFF2-40B4-BE49-F238E27FC236}">
                <a16:creationId xmlns:a16="http://schemas.microsoft.com/office/drawing/2014/main" id="{D0E26248-8545-F435-EFC5-7B3FBB00605B}"/>
              </a:ext>
            </a:extLst>
          </p:cNvPr>
          <p:cNvSpPr>
            <a:spLocks noGrp="1" noChangeArrowheads="1"/>
          </p:cNvSpPr>
          <p:nvPr>
            <p:ph type="title"/>
          </p:nvPr>
        </p:nvSpPr>
        <p:spPr/>
        <p:txBody>
          <a:bodyPr/>
          <a:lstStyle/>
          <a:p>
            <a:r>
              <a:rPr lang="de-AT" sz="2400" noProof="0" dirty="0" err="1"/>
              <a:t>SPIonWeb</a:t>
            </a:r>
            <a:r>
              <a:rPr lang="de-AT" sz="2400" noProof="0" dirty="0"/>
              <a:t>: Prozessgruppen</a:t>
            </a:r>
          </a:p>
        </p:txBody>
      </p:sp>
      <p:sp>
        <p:nvSpPr>
          <p:cNvPr id="7" name="Ellipse 6">
            <a:extLst>
              <a:ext uri="{FF2B5EF4-FFF2-40B4-BE49-F238E27FC236}">
                <a16:creationId xmlns:a16="http://schemas.microsoft.com/office/drawing/2014/main" id="{F9D38807-F439-B0A9-779A-F43112F2E04D}"/>
              </a:ext>
            </a:extLst>
          </p:cNvPr>
          <p:cNvSpPr>
            <a:spLocks noChangeArrowheads="1"/>
          </p:cNvSpPr>
          <p:nvPr/>
        </p:nvSpPr>
        <p:spPr bwMode="auto">
          <a:xfrm>
            <a:off x="1522413" y="1844675"/>
            <a:ext cx="469901" cy="4318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
        <p:nvSpPr>
          <p:cNvPr id="6" name="Ellipse 5">
            <a:extLst>
              <a:ext uri="{FF2B5EF4-FFF2-40B4-BE49-F238E27FC236}">
                <a16:creationId xmlns:a16="http://schemas.microsoft.com/office/drawing/2014/main" id="{5A0209D0-863F-E4A2-F473-45CD4D9ED4F0}"/>
              </a:ext>
            </a:extLst>
          </p:cNvPr>
          <p:cNvSpPr>
            <a:spLocks noChangeArrowheads="1"/>
          </p:cNvSpPr>
          <p:nvPr/>
        </p:nvSpPr>
        <p:spPr bwMode="auto">
          <a:xfrm>
            <a:off x="9120188" y="3559176"/>
            <a:ext cx="684212" cy="30162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7"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Foliennummernplatzhalter 3">
            <a:extLst>
              <a:ext uri="{FF2B5EF4-FFF2-40B4-BE49-F238E27FC236}">
                <a16:creationId xmlns:a16="http://schemas.microsoft.com/office/drawing/2014/main" id="{88008C99-405F-ADFC-9A83-C6AC4CFB5CDB}"/>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83547CC9-F9F9-4182-9993-CB4C34228DCF}" type="slidenum">
              <a:rPr lang="de-AT" sz="2000" noProof="0" smtClean="0">
                <a:solidFill>
                  <a:schemeClr val="bg2"/>
                </a:solidFill>
              </a:rPr>
              <a:t>27</a:t>
            </a:fld>
            <a:endParaRPr lang="de-AT" sz="2000" noProof="0" dirty="0">
              <a:solidFill>
                <a:schemeClr val="bg2"/>
              </a:solidFill>
            </a:endParaRPr>
          </a:p>
        </p:txBody>
      </p:sp>
      <p:sp>
        <p:nvSpPr>
          <p:cNvPr id="13317" name="Rectangle 32">
            <a:extLst>
              <a:ext uri="{FF2B5EF4-FFF2-40B4-BE49-F238E27FC236}">
                <a16:creationId xmlns:a16="http://schemas.microsoft.com/office/drawing/2014/main" id="{8AB1F76F-2BC6-67A3-19F8-E4E9ADD7CF55}"/>
              </a:ext>
            </a:extLst>
          </p:cNvPr>
          <p:cNvSpPr>
            <a:spLocks noGrp="1" noChangeArrowheads="1"/>
          </p:cNvSpPr>
          <p:nvPr>
            <p:ph type="title"/>
          </p:nvPr>
        </p:nvSpPr>
        <p:spPr/>
        <p:txBody>
          <a:bodyPr/>
          <a:lstStyle/>
          <a:p>
            <a:pPr algn="ctr"/>
            <a:r>
              <a:rPr lang="de-AT" sz="2400" noProof="0" dirty="0"/>
              <a:t> Der Prozess: SPI-Kategorien</a:t>
            </a:r>
          </a:p>
        </p:txBody>
      </p:sp>
      <p:sp>
        <p:nvSpPr>
          <p:cNvPr id="2" name="Inhaltsplatzhalter 1">
            <a:extLst>
              <a:ext uri="{FF2B5EF4-FFF2-40B4-BE49-F238E27FC236}">
                <a16:creationId xmlns:a16="http://schemas.microsoft.com/office/drawing/2014/main" id="{BBFB6551-85AE-0EDE-C910-CD8721F12A4C}"/>
              </a:ext>
            </a:extLst>
          </p:cNvPr>
          <p:cNvSpPr>
            <a:spLocks noGrp="1"/>
          </p:cNvSpPr>
          <p:nvPr>
            <p:ph idx="1"/>
          </p:nvPr>
        </p:nvSpPr>
        <p:spPr/>
        <p:txBody>
          <a:bodyPr/>
          <a:lstStyle/>
          <a:p>
            <a:endParaRPr lang="de-AT"/>
          </a:p>
        </p:txBody>
      </p:sp>
      <p:pic>
        <p:nvPicPr>
          <p:cNvPr id="1027" name="Picture 3">
            <a:extLst>
              <a:ext uri="{FF2B5EF4-FFF2-40B4-BE49-F238E27FC236}">
                <a16:creationId xmlns:a16="http://schemas.microsoft.com/office/drawing/2014/main" id="{0487DC68-D9D1-6992-3362-7E524724B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25539"/>
            <a:ext cx="8662988" cy="496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Foliennummernplatzhalter 3">
            <a:extLst>
              <a:ext uri="{FF2B5EF4-FFF2-40B4-BE49-F238E27FC236}">
                <a16:creationId xmlns:a16="http://schemas.microsoft.com/office/drawing/2014/main" id="{3D7C69CF-477A-BD26-1DF3-144ECFAA9B04}"/>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E478E31C-C301-4D5E-A138-092EA963394D}" type="slidenum">
              <a:rPr lang="de-AT" sz="2000" noProof="0" smtClean="0">
                <a:solidFill>
                  <a:schemeClr val="bg2"/>
                </a:solidFill>
              </a:rPr>
              <a:t>28</a:t>
            </a:fld>
            <a:endParaRPr lang="de-AT" sz="2000" noProof="0" dirty="0">
              <a:solidFill>
                <a:schemeClr val="bg2"/>
              </a:solidFill>
            </a:endParaRPr>
          </a:p>
        </p:txBody>
      </p:sp>
      <p:sp>
        <p:nvSpPr>
          <p:cNvPr id="13317" name="Rectangle 32">
            <a:extLst>
              <a:ext uri="{FF2B5EF4-FFF2-40B4-BE49-F238E27FC236}">
                <a16:creationId xmlns:a16="http://schemas.microsoft.com/office/drawing/2014/main" id="{BA52F90C-E30A-A611-3B1B-9AE8DA0CE06A}"/>
              </a:ext>
            </a:extLst>
          </p:cNvPr>
          <p:cNvSpPr>
            <a:spLocks noGrp="1" noChangeArrowheads="1"/>
          </p:cNvSpPr>
          <p:nvPr>
            <p:ph type="title"/>
          </p:nvPr>
        </p:nvSpPr>
        <p:spPr/>
        <p:txBody>
          <a:bodyPr/>
          <a:lstStyle/>
          <a:p>
            <a:pPr algn="ctr"/>
            <a:r>
              <a:rPr lang="de-AT" sz="2400" noProof="0" dirty="0"/>
              <a:t>Neuen Prozess erstellen</a:t>
            </a:r>
          </a:p>
        </p:txBody>
      </p:sp>
      <p:sp>
        <p:nvSpPr>
          <p:cNvPr id="3" name="Inhaltsplatzhalter 2">
            <a:extLst>
              <a:ext uri="{FF2B5EF4-FFF2-40B4-BE49-F238E27FC236}">
                <a16:creationId xmlns:a16="http://schemas.microsoft.com/office/drawing/2014/main" id="{FADF5F26-0697-9C44-D9F4-D38BBA77CA71}"/>
              </a:ext>
            </a:extLst>
          </p:cNvPr>
          <p:cNvSpPr>
            <a:spLocks noGrp="1"/>
          </p:cNvSpPr>
          <p:nvPr>
            <p:ph idx="1"/>
          </p:nvPr>
        </p:nvSpPr>
        <p:spPr/>
        <p:txBody>
          <a:bodyPr/>
          <a:lstStyle/>
          <a:p>
            <a:endParaRPr lang="de-AT"/>
          </a:p>
        </p:txBody>
      </p:sp>
      <p:pic>
        <p:nvPicPr>
          <p:cNvPr id="6146" name="Picture 2">
            <a:extLst>
              <a:ext uri="{FF2B5EF4-FFF2-40B4-BE49-F238E27FC236}">
                <a16:creationId xmlns:a16="http://schemas.microsoft.com/office/drawing/2014/main" id="{78C8BF03-42D9-FB3B-01D7-AD9F566DB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2343151"/>
            <a:ext cx="8478838" cy="274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a:extLst>
              <a:ext uri="{FF2B5EF4-FFF2-40B4-BE49-F238E27FC236}">
                <a16:creationId xmlns:a16="http://schemas.microsoft.com/office/drawing/2014/main" id="{8E5E732B-16A4-6D54-E624-5788054159FE}"/>
              </a:ext>
            </a:extLst>
          </p:cNvPr>
          <p:cNvSpPr txBox="1">
            <a:spLocks noChangeArrowheads="1"/>
          </p:cNvSpPr>
          <p:nvPr/>
        </p:nvSpPr>
        <p:spPr bwMode="auto">
          <a:xfrm>
            <a:off x="1631950" y="1258888"/>
            <a:ext cx="87074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spcBef>
                <a:spcPct val="0"/>
              </a:spcBef>
              <a:spcAft>
                <a:spcPct val="0"/>
              </a:spcAft>
            </a:pPr>
            <a:r>
              <a:rPr lang="de-AT" sz="2400" noProof="0" dirty="0">
                <a:solidFill>
                  <a:schemeClr val="tx1"/>
                </a:solidFill>
              </a:rPr>
              <a:t>Ein Klick auf „Hinzufügen” startet den Vorgang zur Berechnung der ökologischen Auswirkungen von Prozessen.</a:t>
            </a:r>
          </a:p>
        </p:txBody>
      </p:sp>
      <p:sp>
        <p:nvSpPr>
          <p:cNvPr id="6" name="Ellipse 5">
            <a:extLst>
              <a:ext uri="{FF2B5EF4-FFF2-40B4-BE49-F238E27FC236}">
                <a16:creationId xmlns:a16="http://schemas.microsoft.com/office/drawing/2014/main" id="{FBEDD3C3-764B-3F3A-555B-A1362A60BCC1}"/>
              </a:ext>
            </a:extLst>
          </p:cNvPr>
          <p:cNvSpPr>
            <a:spLocks noChangeArrowheads="1"/>
          </p:cNvSpPr>
          <p:nvPr/>
        </p:nvSpPr>
        <p:spPr bwMode="auto">
          <a:xfrm>
            <a:off x="5591175" y="2781301"/>
            <a:ext cx="1441450" cy="46831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barn(inVertical)">
                                      <p:cBhvr>
                                        <p:cTn id="18" dur="500"/>
                                        <p:tgtEl>
                                          <p:spTgt spid="6146"/>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2"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018" name="Grafik 3">
            <a:extLst>
              <a:ext uri="{FF2B5EF4-FFF2-40B4-BE49-F238E27FC236}">
                <a16:creationId xmlns:a16="http://schemas.microsoft.com/office/drawing/2014/main" id="{27257E9F-0868-85A7-40F3-19011D9039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24175"/>
            <a:ext cx="91440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Foliennummernplatzhalter 3">
            <a:extLst>
              <a:ext uri="{FF2B5EF4-FFF2-40B4-BE49-F238E27FC236}">
                <a16:creationId xmlns:a16="http://schemas.microsoft.com/office/drawing/2014/main" id="{F568E23C-B2C4-96E2-0FB4-70D02D228CFB}"/>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3167BA24-9BC9-4D01-A2E8-9998040977FE}" type="slidenum">
              <a:rPr lang="de-AT" sz="2000" noProof="0" smtClean="0">
                <a:solidFill>
                  <a:schemeClr val="bg2"/>
                </a:solidFill>
              </a:rPr>
              <a:t>29</a:t>
            </a:fld>
            <a:endParaRPr lang="de-AT" sz="2000" noProof="0" dirty="0">
              <a:solidFill>
                <a:schemeClr val="bg2"/>
              </a:solidFill>
            </a:endParaRPr>
          </a:p>
        </p:txBody>
      </p:sp>
      <p:sp>
        <p:nvSpPr>
          <p:cNvPr id="13317" name="Rectangle 32">
            <a:extLst>
              <a:ext uri="{FF2B5EF4-FFF2-40B4-BE49-F238E27FC236}">
                <a16:creationId xmlns:a16="http://schemas.microsoft.com/office/drawing/2014/main" id="{61AF9626-2584-693E-58A4-F4E8374A1775}"/>
              </a:ext>
            </a:extLst>
          </p:cNvPr>
          <p:cNvSpPr>
            <a:spLocks noGrp="1" noChangeArrowheads="1"/>
          </p:cNvSpPr>
          <p:nvPr>
            <p:ph type="title"/>
          </p:nvPr>
        </p:nvSpPr>
        <p:spPr/>
        <p:txBody>
          <a:bodyPr/>
          <a:lstStyle/>
          <a:p>
            <a:pPr algn="ctr"/>
            <a:r>
              <a:rPr lang="de-AT" sz="2400" noProof="0" dirty="0"/>
              <a:t>Neuen Prozess erstellen</a:t>
            </a:r>
          </a:p>
        </p:txBody>
      </p:sp>
      <p:sp>
        <p:nvSpPr>
          <p:cNvPr id="2" name="Textfeld 1">
            <a:extLst>
              <a:ext uri="{FF2B5EF4-FFF2-40B4-BE49-F238E27FC236}">
                <a16:creationId xmlns:a16="http://schemas.microsoft.com/office/drawing/2014/main" id="{F777AAD4-421A-C903-33F6-A14E4C6507B8}"/>
              </a:ext>
            </a:extLst>
          </p:cNvPr>
          <p:cNvSpPr txBox="1">
            <a:spLocks noChangeArrowheads="1"/>
          </p:cNvSpPr>
          <p:nvPr/>
        </p:nvSpPr>
        <p:spPr bwMode="auto">
          <a:xfrm>
            <a:off x="1631950" y="1258889"/>
            <a:ext cx="87074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spcBef>
                <a:spcPct val="0"/>
              </a:spcBef>
              <a:spcAft>
                <a:spcPct val="0"/>
              </a:spcAft>
            </a:pPr>
            <a:r>
              <a:rPr lang="de-AT" sz="2400" noProof="0" dirty="0">
                <a:solidFill>
                  <a:schemeClr val="tx1"/>
                </a:solidFill>
              </a:rPr>
              <a:t>Eindeutiger Name </a:t>
            </a:r>
          </a:p>
          <a:p>
            <a:pPr>
              <a:spcBef>
                <a:spcPct val="0"/>
              </a:spcBef>
              <a:spcAft>
                <a:spcPct val="0"/>
              </a:spcAft>
            </a:pPr>
            <a:r>
              <a:rPr lang="de-AT" sz="2400" noProof="0" dirty="0">
                <a:solidFill>
                  <a:schemeClr val="tx1"/>
                </a:solidFill>
              </a:rPr>
              <a:t>Beschreibung</a:t>
            </a:r>
          </a:p>
          <a:p>
            <a:pPr>
              <a:spcBef>
                <a:spcPct val="0"/>
              </a:spcBef>
              <a:spcAft>
                <a:spcPct val="0"/>
              </a:spcAft>
            </a:pPr>
            <a:r>
              <a:rPr lang="de-AT" sz="2400" noProof="0" dirty="0">
                <a:solidFill>
                  <a:schemeClr val="tx1"/>
                </a:solidFill>
              </a:rPr>
              <a:t>Referenz</a:t>
            </a:r>
          </a:p>
          <a:p>
            <a:pPr>
              <a:spcBef>
                <a:spcPct val="0"/>
              </a:spcBef>
              <a:spcAft>
                <a:spcPct val="0"/>
              </a:spcAft>
            </a:pPr>
            <a:r>
              <a:rPr lang="de-AT" sz="2400" noProof="0" dirty="0">
                <a:solidFill>
                  <a:schemeClr val="tx1"/>
                </a:solidFill>
              </a:rPr>
              <a:t>Regionale Daten</a:t>
            </a:r>
          </a:p>
          <a:p>
            <a:pPr>
              <a:spcBef>
                <a:spcPct val="0"/>
              </a:spcBef>
              <a:spcAft>
                <a:spcPct val="0"/>
              </a:spcAft>
            </a:pPr>
            <a:endParaRPr lang="de-AT" sz="2400" noProof="0" dirty="0">
              <a:solidFill>
                <a:schemeClr val="tx1"/>
              </a:solidFill>
            </a:endParaRPr>
          </a:p>
        </p:txBody>
      </p:sp>
      <p:sp>
        <p:nvSpPr>
          <p:cNvPr id="7" name="Ellipse 6">
            <a:extLst>
              <a:ext uri="{FF2B5EF4-FFF2-40B4-BE49-F238E27FC236}">
                <a16:creationId xmlns:a16="http://schemas.microsoft.com/office/drawing/2014/main" id="{24E2E33E-C22E-CEDC-03E5-6D5954856444}"/>
              </a:ext>
            </a:extLst>
          </p:cNvPr>
          <p:cNvSpPr>
            <a:spLocks noChangeArrowheads="1"/>
          </p:cNvSpPr>
          <p:nvPr/>
        </p:nvSpPr>
        <p:spPr bwMode="auto">
          <a:xfrm>
            <a:off x="2141538" y="4076701"/>
            <a:ext cx="1225550" cy="3603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
        <p:nvSpPr>
          <p:cNvPr id="8" name="Ellipse 7">
            <a:extLst>
              <a:ext uri="{FF2B5EF4-FFF2-40B4-BE49-F238E27FC236}">
                <a16:creationId xmlns:a16="http://schemas.microsoft.com/office/drawing/2014/main" id="{68EA8324-8202-FF54-C8B8-4D3B7F89E5BB}"/>
              </a:ext>
            </a:extLst>
          </p:cNvPr>
          <p:cNvSpPr>
            <a:spLocks noChangeArrowheads="1"/>
          </p:cNvSpPr>
          <p:nvPr/>
        </p:nvSpPr>
        <p:spPr bwMode="auto">
          <a:xfrm>
            <a:off x="1674813" y="4383088"/>
            <a:ext cx="2159000" cy="46831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
        <p:nvSpPr>
          <p:cNvPr id="9" name="Ellipse 8">
            <a:extLst>
              <a:ext uri="{FF2B5EF4-FFF2-40B4-BE49-F238E27FC236}">
                <a16:creationId xmlns:a16="http://schemas.microsoft.com/office/drawing/2014/main" id="{FCFE275A-1AE8-1240-9367-B435FC378CFD}"/>
              </a:ext>
            </a:extLst>
          </p:cNvPr>
          <p:cNvSpPr>
            <a:spLocks noChangeArrowheads="1"/>
          </p:cNvSpPr>
          <p:nvPr/>
        </p:nvSpPr>
        <p:spPr bwMode="auto">
          <a:xfrm>
            <a:off x="1857376" y="5084763"/>
            <a:ext cx="1935163" cy="46831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CC193E31-20E1-7DEF-A9A7-4017A25E2CFF}"/>
              </a:ext>
            </a:extLst>
          </p:cNvPr>
          <p:cNvSpPr>
            <a:spLocks noChangeArrowheads="1"/>
          </p:cNvSpPr>
          <p:nvPr/>
        </p:nvSpPr>
        <p:spPr bwMode="auto">
          <a:xfrm>
            <a:off x="7175500" y="4379913"/>
            <a:ext cx="2520950" cy="46831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
        <p:nvSpPr>
          <p:cNvPr id="11" name="Ellipse 10">
            <a:extLst>
              <a:ext uri="{FF2B5EF4-FFF2-40B4-BE49-F238E27FC236}">
                <a16:creationId xmlns:a16="http://schemas.microsoft.com/office/drawing/2014/main" id="{0B317ADB-E0F3-E7E1-61C5-96AED0252924}"/>
              </a:ext>
            </a:extLst>
          </p:cNvPr>
          <p:cNvSpPr>
            <a:spLocks noChangeArrowheads="1"/>
          </p:cNvSpPr>
          <p:nvPr/>
        </p:nvSpPr>
        <p:spPr bwMode="auto">
          <a:xfrm>
            <a:off x="7337425" y="4848226"/>
            <a:ext cx="1441450" cy="46831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
        <p:nvSpPr>
          <p:cNvPr id="12" name="Ellipse 11">
            <a:extLst>
              <a:ext uri="{FF2B5EF4-FFF2-40B4-BE49-F238E27FC236}">
                <a16:creationId xmlns:a16="http://schemas.microsoft.com/office/drawing/2014/main" id="{3E5EEBBD-6626-658A-77A5-4C4C34E48785}"/>
              </a:ext>
            </a:extLst>
          </p:cNvPr>
          <p:cNvSpPr>
            <a:spLocks noChangeArrowheads="1"/>
          </p:cNvSpPr>
          <p:nvPr/>
        </p:nvSpPr>
        <p:spPr bwMode="auto">
          <a:xfrm>
            <a:off x="1966913" y="3140076"/>
            <a:ext cx="457200" cy="3603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2000"/>
                                        <p:tgtEl>
                                          <p:spTgt spid="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1" presetClass="entr" presetSubtype="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2000"/>
                                        <p:tgtEl>
                                          <p:spTgt spid="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1"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1)">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2" grpId="0"/>
      <p:bldP spid="7"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953AC-3DB0-4011-CA7E-24C1098F8E3B}"/>
              </a:ext>
            </a:extLst>
          </p:cNvPr>
          <p:cNvSpPr>
            <a:spLocks noGrp="1"/>
          </p:cNvSpPr>
          <p:nvPr>
            <p:ph type="title"/>
          </p:nvPr>
        </p:nvSpPr>
        <p:spPr/>
        <p:txBody>
          <a:bodyPr/>
          <a:lstStyle/>
          <a:p>
            <a:r>
              <a:rPr lang="de-AT" noProof="0" dirty="0">
                <a:latin typeface="Futura Md BT" panose="020B0602020204020303" pitchFamily="34" charset="0"/>
              </a:rPr>
              <a:t>Lebenszyklusphasen</a:t>
            </a:r>
          </a:p>
        </p:txBody>
      </p:sp>
      <p:grpSp>
        <p:nvGrpSpPr>
          <p:cNvPr id="7" name="Gruppieren 6">
            <a:extLst>
              <a:ext uri="{FF2B5EF4-FFF2-40B4-BE49-F238E27FC236}">
                <a16:creationId xmlns:a16="http://schemas.microsoft.com/office/drawing/2014/main" id="{2A0C817E-9848-44CC-B553-A21767BED6A0}"/>
              </a:ext>
            </a:extLst>
          </p:cNvPr>
          <p:cNvGrpSpPr/>
          <p:nvPr/>
        </p:nvGrpSpPr>
        <p:grpSpPr>
          <a:xfrm>
            <a:off x="2349482" y="1751469"/>
            <a:ext cx="7440672" cy="4504721"/>
            <a:chOff x="2457450" y="1560513"/>
            <a:chExt cx="6484143" cy="3925621"/>
          </a:xfrm>
        </p:grpSpPr>
        <p:graphicFrame>
          <p:nvGraphicFramePr>
            <p:cNvPr id="4" name="Diagramm 3">
              <a:extLst>
                <a:ext uri="{FF2B5EF4-FFF2-40B4-BE49-F238E27FC236}">
                  <a16:creationId xmlns:a16="http://schemas.microsoft.com/office/drawing/2014/main" id="{C7BCD9AE-A9D0-1026-D158-7AE295081DB1}"/>
                </a:ext>
              </a:extLst>
            </p:cNvPr>
            <p:cNvGraphicFramePr/>
            <p:nvPr/>
          </p:nvGraphicFramePr>
          <p:xfrm>
            <a:off x="3007519" y="1560513"/>
            <a:ext cx="5934074" cy="3925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feil: nach rechts 4">
              <a:extLst>
                <a:ext uri="{FF2B5EF4-FFF2-40B4-BE49-F238E27FC236}">
                  <a16:creationId xmlns:a16="http://schemas.microsoft.com/office/drawing/2014/main" id="{ECB6DCEE-DAEB-B71E-1676-1154A9931D9A}"/>
                </a:ext>
              </a:extLst>
            </p:cNvPr>
            <p:cNvSpPr/>
            <p:nvPr/>
          </p:nvSpPr>
          <p:spPr>
            <a:xfrm rot="13310032">
              <a:off x="3432317" y="2776406"/>
              <a:ext cx="607218" cy="360143"/>
            </a:xfrm>
            <a:prstGeom prst="rightArrow">
              <a:avLst/>
            </a:prstGeom>
            <a:solidFill>
              <a:srgbClr val="CCD4C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solidFill>
                  <a:schemeClr val="tx1"/>
                </a:solidFill>
              </a:endParaRPr>
            </a:p>
          </p:txBody>
        </p:sp>
        <p:sp>
          <p:nvSpPr>
            <p:cNvPr id="6" name="Rechteck: abgerundete Ecken 5">
              <a:extLst>
                <a:ext uri="{FF2B5EF4-FFF2-40B4-BE49-F238E27FC236}">
                  <a16:creationId xmlns:a16="http://schemas.microsoft.com/office/drawing/2014/main" id="{379AE706-5E84-940A-553B-A4B065EECC42}"/>
                </a:ext>
              </a:extLst>
            </p:cNvPr>
            <p:cNvSpPr/>
            <p:nvPr/>
          </p:nvSpPr>
          <p:spPr>
            <a:xfrm>
              <a:off x="2457450" y="2145069"/>
              <a:ext cx="1082704" cy="526694"/>
            </a:xfrm>
            <a:prstGeom prst="roundRect">
              <a:avLst/>
            </a:prstGeom>
            <a:solidFill>
              <a:schemeClr val="bg1"/>
            </a:solidFill>
            <a:ln w="190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noProof="0" dirty="0">
                  <a:solidFill>
                    <a:schemeClr val="tx1"/>
                  </a:solidFill>
                </a:rPr>
                <a:t>Abfall-entsorgung</a:t>
              </a:r>
            </a:p>
          </p:txBody>
        </p:sp>
      </p:grpSp>
      <p:sp>
        <p:nvSpPr>
          <p:cNvPr id="9" name="Bogen 8">
            <a:extLst>
              <a:ext uri="{FF2B5EF4-FFF2-40B4-BE49-F238E27FC236}">
                <a16:creationId xmlns:a16="http://schemas.microsoft.com/office/drawing/2014/main" id="{2BCAE572-97F1-5E11-01FD-265C3C0719FE}"/>
              </a:ext>
            </a:extLst>
          </p:cNvPr>
          <p:cNvSpPr/>
          <p:nvPr/>
        </p:nvSpPr>
        <p:spPr>
          <a:xfrm>
            <a:off x="3684378" y="1269990"/>
            <a:ext cx="5400000" cy="5400000"/>
          </a:xfrm>
          <a:prstGeom prst="arc">
            <a:avLst>
              <a:gd name="adj1" fmla="val 16200000"/>
              <a:gd name="adj2" fmla="val 2410294"/>
            </a:avLst>
          </a:prstGeom>
          <a:ln w="76200">
            <a:solidFill>
              <a:srgbClr val="7EB34D"/>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noProof="0" dirty="0"/>
          </a:p>
        </p:txBody>
      </p:sp>
      <p:grpSp>
        <p:nvGrpSpPr>
          <p:cNvPr id="20" name="Gruppieren 19">
            <a:extLst>
              <a:ext uri="{FF2B5EF4-FFF2-40B4-BE49-F238E27FC236}">
                <a16:creationId xmlns:a16="http://schemas.microsoft.com/office/drawing/2014/main" id="{E061208D-1970-176A-B264-02B3E0E6A1DA}"/>
              </a:ext>
            </a:extLst>
          </p:cNvPr>
          <p:cNvGrpSpPr/>
          <p:nvPr/>
        </p:nvGrpSpPr>
        <p:grpSpPr>
          <a:xfrm>
            <a:off x="1439751" y="1166510"/>
            <a:ext cx="7735991" cy="5580000"/>
            <a:chOff x="498195" y="1166510"/>
            <a:chExt cx="7735991" cy="5580000"/>
          </a:xfrm>
        </p:grpSpPr>
        <p:sp>
          <p:nvSpPr>
            <p:cNvPr id="10" name="Bogen 9">
              <a:extLst>
                <a:ext uri="{FF2B5EF4-FFF2-40B4-BE49-F238E27FC236}">
                  <a16:creationId xmlns:a16="http://schemas.microsoft.com/office/drawing/2014/main" id="{F7C08853-896B-E832-9078-5F127BF473C2}"/>
                </a:ext>
              </a:extLst>
            </p:cNvPr>
            <p:cNvSpPr/>
            <p:nvPr/>
          </p:nvSpPr>
          <p:spPr>
            <a:xfrm>
              <a:off x="2654186" y="1166510"/>
              <a:ext cx="5580000" cy="5580000"/>
            </a:xfrm>
            <a:prstGeom prst="arc">
              <a:avLst>
                <a:gd name="adj1" fmla="val 16200000"/>
                <a:gd name="adj2" fmla="val 10837146"/>
              </a:avLst>
            </a:prstGeom>
            <a:ln w="76200">
              <a:solidFill>
                <a:srgbClr val="F3DE2C"/>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noProof="0" dirty="0"/>
            </a:p>
          </p:txBody>
        </p:sp>
        <p:sp>
          <p:nvSpPr>
            <p:cNvPr id="11" name="Bogen 10">
              <a:extLst>
                <a:ext uri="{FF2B5EF4-FFF2-40B4-BE49-F238E27FC236}">
                  <a16:creationId xmlns:a16="http://schemas.microsoft.com/office/drawing/2014/main" id="{9BDD785E-0DE8-A5A2-9479-F2CCCDBDE39D}"/>
                </a:ext>
              </a:extLst>
            </p:cNvPr>
            <p:cNvSpPr/>
            <p:nvPr/>
          </p:nvSpPr>
          <p:spPr>
            <a:xfrm>
              <a:off x="498195" y="2912579"/>
              <a:ext cx="2152153" cy="2152153"/>
            </a:xfrm>
            <a:prstGeom prst="arc">
              <a:avLst>
                <a:gd name="adj1" fmla="val 17971518"/>
                <a:gd name="adj2" fmla="val 21527224"/>
              </a:avLst>
            </a:prstGeom>
            <a:ln w="76200">
              <a:solidFill>
                <a:srgbClr val="F3DE2C"/>
              </a:solidFill>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noProof="0" dirty="0"/>
            </a:p>
          </p:txBody>
        </p:sp>
      </p:grpSp>
      <p:sp>
        <p:nvSpPr>
          <p:cNvPr id="12" name="Bogen 11">
            <a:extLst>
              <a:ext uri="{FF2B5EF4-FFF2-40B4-BE49-F238E27FC236}">
                <a16:creationId xmlns:a16="http://schemas.microsoft.com/office/drawing/2014/main" id="{CE9BEE91-0DB2-A90D-869E-459B11A1F614}"/>
              </a:ext>
            </a:extLst>
          </p:cNvPr>
          <p:cNvSpPr/>
          <p:nvPr/>
        </p:nvSpPr>
        <p:spPr>
          <a:xfrm>
            <a:off x="3503357" y="1071144"/>
            <a:ext cx="5760000" cy="5760000"/>
          </a:xfrm>
          <a:prstGeom prst="arc">
            <a:avLst>
              <a:gd name="adj1" fmla="val 16200000"/>
              <a:gd name="adj2" fmla="val 16083284"/>
            </a:avLst>
          </a:prstGeom>
          <a:ln w="76200">
            <a:solidFill>
              <a:srgbClr val="1DA281"/>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noProof="0" dirty="0"/>
          </a:p>
        </p:txBody>
      </p:sp>
      <p:sp>
        <p:nvSpPr>
          <p:cNvPr id="14" name="Textfeld 13">
            <a:extLst>
              <a:ext uri="{FF2B5EF4-FFF2-40B4-BE49-F238E27FC236}">
                <a16:creationId xmlns:a16="http://schemas.microsoft.com/office/drawing/2014/main" id="{921E5CA7-C253-8716-8E0C-819ECE09379D}"/>
              </a:ext>
            </a:extLst>
          </p:cNvPr>
          <p:cNvSpPr txBox="1"/>
          <p:nvPr/>
        </p:nvSpPr>
        <p:spPr>
          <a:xfrm>
            <a:off x="8889107" y="2782365"/>
            <a:ext cx="2497104" cy="707886"/>
          </a:xfrm>
          <a:prstGeom prst="rect">
            <a:avLst/>
          </a:prstGeom>
          <a:noFill/>
        </p:spPr>
        <p:txBody>
          <a:bodyPr wrap="square">
            <a:spAutoFit/>
          </a:bodyPr>
          <a:lstStyle/>
          <a:p>
            <a:pPr marL="342900">
              <a:buClr>
                <a:srgbClr val="7FCB2C"/>
              </a:buClr>
            </a:pPr>
            <a:r>
              <a:rPr lang="de-AT" sz="2000" b="1" noProof="0" dirty="0">
                <a:solidFill>
                  <a:srgbClr val="7EB34D"/>
                </a:solidFill>
                <a:latin typeface="Avenir Book" panose="02000503020000020003" pitchFamily="2" charset="0"/>
              </a:rPr>
              <a:t>Von der Wiege bis zum Werkstor</a:t>
            </a:r>
          </a:p>
        </p:txBody>
      </p:sp>
      <p:sp>
        <p:nvSpPr>
          <p:cNvPr id="15" name="Textfeld 14">
            <a:extLst>
              <a:ext uri="{FF2B5EF4-FFF2-40B4-BE49-F238E27FC236}">
                <a16:creationId xmlns:a16="http://schemas.microsoft.com/office/drawing/2014/main" id="{4FB4EEE6-807C-E7AF-3ED6-5EEA0392294F}"/>
              </a:ext>
            </a:extLst>
          </p:cNvPr>
          <p:cNvSpPr txBox="1"/>
          <p:nvPr/>
        </p:nvSpPr>
        <p:spPr>
          <a:xfrm>
            <a:off x="1689815" y="5625316"/>
            <a:ext cx="2497104" cy="707886"/>
          </a:xfrm>
          <a:prstGeom prst="rect">
            <a:avLst/>
          </a:prstGeom>
          <a:noFill/>
        </p:spPr>
        <p:txBody>
          <a:bodyPr wrap="square">
            <a:spAutoFit/>
          </a:bodyPr>
          <a:lstStyle/>
          <a:p>
            <a:pPr marL="342900">
              <a:buClr>
                <a:srgbClr val="7FCB2C"/>
              </a:buClr>
            </a:pPr>
            <a:r>
              <a:rPr lang="de-AT" sz="2000" b="1" noProof="0" dirty="0">
                <a:solidFill>
                  <a:srgbClr val="F3DE2C"/>
                </a:solidFill>
                <a:latin typeface="Avenir Book" panose="02000503020000020003" pitchFamily="2" charset="0"/>
              </a:rPr>
              <a:t>Von der Wiege bis zur Bahre</a:t>
            </a:r>
          </a:p>
        </p:txBody>
      </p:sp>
      <p:sp>
        <p:nvSpPr>
          <p:cNvPr id="16" name="Textfeld 15">
            <a:extLst>
              <a:ext uri="{FF2B5EF4-FFF2-40B4-BE49-F238E27FC236}">
                <a16:creationId xmlns:a16="http://schemas.microsoft.com/office/drawing/2014/main" id="{F382DAE2-7EE0-A2E8-DF4D-07871CA3CFA0}"/>
              </a:ext>
            </a:extLst>
          </p:cNvPr>
          <p:cNvSpPr txBox="1"/>
          <p:nvPr/>
        </p:nvSpPr>
        <p:spPr>
          <a:xfrm>
            <a:off x="1875098" y="1282006"/>
            <a:ext cx="3094548" cy="707886"/>
          </a:xfrm>
          <a:prstGeom prst="rect">
            <a:avLst/>
          </a:prstGeom>
          <a:noFill/>
        </p:spPr>
        <p:txBody>
          <a:bodyPr wrap="square">
            <a:spAutoFit/>
          </a:bodyPr>
          <a:lstStyle/>
          <a:p>
            <a:pPr marL="342900">
              <a:buClr>
                <a:srgbClr val="7FCB2C"/>
              </a:buClr>
            </a:pPr>
            <a:r>
              <a:rPr lang="de-AT" sz="2000" b="1" noProof="0" dirty="0">
                <a:solidFill>
                  <a:srgbClr val="1DA281"/>
                </a:solidFill>
                <a:latin typeface="Avenir Book" panose="02000503020000020003" pitchFamily="2" charset="0"/>
              </a:rPr>
              <a:t>Von der Wiege zur Wiege</a:t>
            </a:r>
          </a:p>
        </p:txBody>
      </p:sp>
    </p:spTree>
    <p:extLst>
      <p:ext uri="{BB962C8B-B14F-4D97-AF65-F5344CB8AC3E}">
        <p14:creationId xmlns:p14="http://schemas.microsoft.com/office/powerpoint/2010/main" val="369281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heel(1)">
                                      <p:cBhvr>
                                        <p:cTn id="14" dur="2000"/>
                                        <p:tgtEl>
                                          <p:spTgt spid="20"/>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21"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Foliennummernplatzhalter 3">
            <a:extLst>
              <a:ext uri="{FF2B5EF4-FFF2-40B4-BE49-F238E27FC236}">
                <a16:creationId xmlns:a16="http://schemas.microsoft.com/office/drawing/2014/main" id="{13958F5C-642B-F4F0-EAEF-797A8632E6FC}"/>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29829738-52EA-40F3-8472-CE9D656A642E}" type="slidenum">
              <a:rPr lang="de-AT" sz="2000" noProof="0" smtClean="0">
                <a:solidFill>
                  <a:schemeClr val="bg2"/>
                </a:solidFill>
              </a:rPr>
              <a:t>30</a:t>
            </a:fld>
            <a:endParaRPr lang="de-AT" sz="2000" noProof="0" dirty="0">
              <a:solidFill>
                <a:schemeClr val="bg2"/>
              </a:solidFill>
            </a:endParaRPr>
          </a:p>
        </p:txBody>
      </p:sp>
      <p:sp>
        <p:nvSpPr>
          <p:cNvPr id="88067" name="Rectangle 32">
            <a:extLst>
              <a:ext uri="{FF2B5EF4-FFF2-40B4-BE49-F238E27FC236}">
                <a16:creationId xmlns:a16="http://schemas.microsoft.com/office/drawing/2014/main" id="{60C3B34C-F89A-A14A-B708-ABFADA15062E}"/>
              </a:ext>
            </a:extLst>
          </p:cNvPr>
          <p:cNvSpPr>
            <a:spLocks noGrp="1" noChangeArrowheads="1"/>
          </p:cNvSpPr>
          <p:nvPr>
            <p:ph type="title"/>
          </p:nvPr>
        </p:nvSpPr>
        <p:spPr>
          <a:xfrm>
            <a:off x="1212224" y="218914"/>
            <a:ext cx="7467989" cy="617699"/>
          </a:xfrm>
        </p:spPr>
        <p:txBody>
          <a:bodyPr/>
          <a:lstStyle/>
          <a:p>
            <a:pPr algn="ctr"/>
            <a:r>
              <a:rPr lang="de-AT" sz="2400" noProof="0" dirty="0"/>
              <a:t>Produkte, Teilprozesse und Auswirkungen hinzufügen</a:t>
            </a:r>
          </a:p>
        </p:txBody>
      </p:sp>
      <p:pic>
        <p:nvPicPr>
          <p:cNvPr id="88068" name="Grafik 1">
            <a:extLst>
              <a:ext uri="{FF2B5EF4-FFF2-40B4-BE49-F238E27FC236}">
                <a16:creationId xmlns:a16="http://schemas.microsoft.com/office/drawing/2014/main" id="{FBF12372-5E8B-C5C5-8F94-185AD993D7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1025" y="836613"/>
            <a:ext cx="8205788"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a:extLst>
              <a:ext uri="{FF2B5EF4-FFF2-40B4-BE49-F238E27FC236}">
                <a16:creationId xmlns:a16="http://schemas.microsoft.com/office/drawing/2014/main" id="{9759C644-E3D2-C905-585B-AC508EF0D741}"/>
              </a:ext>
            </a:extLst>
          </p:cNvPr>
          <p:cNvSpPr>
            <a:spLocks noChangeArrowheads="1"/>
          </p:cNvSpPr>
          <p:nvPr/>
        </p:nvSpPr>
        <p:spPr bwMode="auto">
          <a:xfrm>
            <a:off x="1851025" y="4581526"/>
            <a:ext cx="1225550" cy="3603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
        <p:nvSpPr>
          <p:cNvPr id="7" name="Ellipse 6">
            <a:extLst>
              <a:ext uri="{FF2B5EF4-FFF2-40B4-BE49-F238E27FC236}">
                <a16:creationId xmlns:a16="http://schemas.microsoft.com/office/drawing/2014/main" id="{894586BF-7D6C-C1F4-F5C5-779B92A77C2C}"/>
              </a:ext>
            </a:extLst>
          </p:cNvPr>
          <p:cNvSpPr>
            <a:spLocks noChangeArrowheads="1"/>
          </p:cNvSpPr>
          <p:nvPr/>
        </p:nvSpPr>
        <p:spPr bwMode="auto">
          <a:xfrm>
            <a:off x="5591176" y="4581526"/>
            <a:ext cx="936625" cy="3603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
        <p:nvSpPr>
          <p:cNvPr id="9" name="Ellipse 8">
            <a:extLst>
              <a:ext uri="{FF2B5EF4-FFF2-40B4-BE49-F238E27FC236}">
                <a16:creationId xmlns:a16="http://schemas.microsoft.com/office/drawing/2014/main" id="{86FA81F9-5121-FA98-80B4-4DC197C26360}"/>
              </a:ext>
            </a:extLst>
          </p:cNvPr>
          <p:cNvSpPr>
            <a:spLocks noChangeArrowheads="1"/>
          </p:cNvSpPr>
          <p:nvPr/>
        </p:nvSpPr>
        <p:spPr bwMode="auto">
          <a:xfrm>
            <a:off x="8832850" y="4579938"/>
            <a:ext cx="935038" cy="36195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CFAEB034-DB1D-7399-FBAC-798967FD809F}"/>
              </a:ext>
            </a:extLst>
          </p:cNvPr>
          <p:cNvSpPr>
            <a:spLocks noChangeArrowheads="1"/>
          </p:cNvSpPr>
          <p:nvPr/>
        </p:nvSpPr>
        <p:spPr bwMode="auto">
          <a:xfrm>
            <a:off x="6456364" y="5445126"/>
            <a:ext cx="2879725" cy="3603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
        <p:nvSpPr>
          <p:cNvPr id="12" name="Ellipse 11">
            <a:extLst>
              <a:ext uri="{FF2B5EF4-FFF2-40B4-BE49-F238E27FC236}">
                <a16:creationId xmlns:a16="http://schemas.microsoft.com/office/drawing/2014/main" id="{F22A5DBF-1FE5-D7E3-8DC6-B996245CC219}"/>
              </a:ext>
            </a:extLst>
          </p:cNvPr>
          <p:cNvSpPr>
            <a:spLocks noChangeArrowheads="1"/>
          </p:cNvSpPr>
          <p:nvPr/>
        </p:nvSpPr>
        <p:spPr bwMode="auto">
          <a:xfrm>
            <a:off x="6600826" y="5948363"/>
            <a:ext cx="2879725" cy="36195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Foliennummernplatzhalter 3">
            <a:extLst>
              <a:ext uri="{FF2B5EF4-FFF2-40B4-BE49-F238E27FC236}">
                <a16:creationId xmlns:a16="http://schemas.microsoft.com/office/drawing/2014/main" id="{10888CCB-9B85-F7D6-BF9C-05912A382B52}"/>
              </a:ext>
            </a:extLst>
          </p:cNvPr>
          <p:cNvSpPr txBox="1">
            <a:spLocks noGrp="1" noChangeArrowheads="1"/>
          </p:cNvSpPr>
          <p:nvPr/>
        </p:nvSpPr>
        <p:spPr bwMode="auto">
          <a:xfrm>
            <a:off x="9882188" y="6381750"/>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4890E830-ED4C-46D4-9A96-905AD2227291}" type="slidenum">
              <a:rPr lang="de-AT" sz="2000" noProof="0" smtClean="0">
                <a:solidFill>
                  <a:schemeClr val="bg2"/>
                </a:solidFill>
              </a:rPr>
              <a:t>31</a:t>
            </a:fld>
            <a:endParaRPr lang="de-AT" sz="2000" noProof="0" dirty="0">
              <a:solidFill>
                <a:schemeClr val="bg2"/>
              </a:solidFill>
            </a:endParaRPr>
          </a:p>
        </p:txBody>
      </p:sp>
      <p:sp>
        <p:nvSpPr>
          <p:cNvPr id="13317" name="Rectangle 32">
            <a:extLst>
              <a:ext uri="{FF2B5EF4-FFF2-40B4-BE49-F238E27FC236}">
                <a16:creationId xmlns:a16="http://schemas.microsoft.com/office/drawing/2014/main" id="{7D93C775-371B-7A63-1F1C-2AE1595F8823}"/>
              </a:ext>
            </a:extLst>
          </p:cNvPr>
          <p:cNvSpPr>
            <a:spLocks noGrp="1" noChangeArrowheads="1"/>
          </p:cNvSpPr>
          <p:nvPr>
            <p:ph type="title"/>
          </p:nvPr>
        </p:nvSpPr>
        <p:spPr/>
        <p:txBody>
          <a:bodyPr/>
          <a:lstStyle/>
          <a:p>
            <a:pPr algn="ctr"/>
            <a:r>
              <a:rPr lang="de-AT" sz="2400" noProof="0" dirty="0"/>
              <a:t>Produkte, Teilprozesse und Auswirkungen hinzufügen</a:t>
            </a:r>
          </a:p>
        </p:txBody>
      </p:sp>
      <p:pic>
        <p:nvPicPr>
          <p:cNvPr id="9218" name="Picture 2">
            <a:extLst>
              <a:ext uri="{FF2B5EF4-FFF2-40B4-BE49-F238E27FC236}">
                <a16:creationId xmlns:a16="http://schemas.microsoft.com/office/drawing/2014/main" id="{428BD6A5-A495-3D62-5B64-43DC44C5A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993776"/>
            <a:ext cx="8934450"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e 6">
            <a:extLst>
              <a:ext uri="{FF2B5EF4-FFF2-40B4-BE49-F238E27FC236}">
                <a16:creationId xmlns:a16="http://schemas.microsoft.com/office/drawing/2014/main" id="{7BA10B28-2EB2-F4F4-1ED5-CAFA6D5AEFD1}"/>
              </a:ext>
            </a:extLst>
          </p:cNvPr>
          <p:cNvSpPr>
            <a:spLocks noChangeArrowheads="1"/>
          </p:cNvSpPr>
          <p:nvPr/>
        </p:nvSpPr>
        <p:spPr bwMode="auto">
          <a:xfrm>
            <a:off x="2927350" y="1052514"/>
            <a:ext cx="647700" cy="28892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Foliennummernplatzhalter 3">
            <a:extLst>
              <a:ext uri="{FF2B5EF4-FFF2-40B4-BE49-F238E27FC236}">
                <a16:creationId xmlns:a16="http://schemas.microsoft.com/office/drawing/2014/main" id="{23BDC730-A9FD-51BB-A8D1-5265CC4935A9}"/>
              </a:ext>
            </a:extLst>
          </p:cNvPr>
          <p:cNvSpPr txBox="1">
            <a:spLocks noGrp="1" noChangeArrowheads="1"/>
          </p:cNvSpPr>
          <p:nvPr/>
        </p:nvSpPr>
        <p:spPr bwMode="auto">
          <a:xfrm>
            <a:off x="9882188" y="6381750"/>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B5890916-A2E6-43AD-9E53-BF1124EA938A}" type="slidenum">
              <a:rPr lang="de-AT" sz="2000" noProof="0" smtClean="0">
                <a:solidFill>
                  <a:schemeClr val="bg2"/>
                </a:solidFill>
              </a:rPr>
              <a:t>32</a:t>
            </a:fld>
            <a:endParaRPr lang="de-AT" sz="2000" noProof="0" dirty="0">
              <a:solidFill>
                <a:schemeClr val="bg2"/>
              </a:solidFill>
            </a:endParaRPr>
          </a:p>
        </p:txBody>
      </p:sp>
      <p:sp>
        <p:nvSpPr>
          <p:cNvPr id="13317" name="Rectangle 32">
            <a:extLst>
              <a:ext uri="{FF2B5EF4-FFF2-40B4-BE49-F238E27FC236}">
                <a16:creationId xmlns:a16="http://schemas.microsoft.com/office/drawing/2014/main" id="{892D8701-7D5A-DD5E-4EE9-F0F5E325053E}"/>
              </a:ext>
            </a:extLst>
          </p:cNvPr>
          <p:cNvSpPr>
            <a:spLocks noGrp="1" noChangeArrowheads="1"/>
          </p:cNvSpPr>
          <p:nvPr>
            <p:ph type="title" idx="4294967295"/>
          </p:nvPr>
        </p:nvSpPr>
        <p:spPr>
          <a:xfrm>
            <a:off x="1524000" y="260350"/>
            <a:ext cx="7092950" cy="706438"/>
          </a:xfrm>
        </p:spPr>
        <p:txBody>
          <a:bodyPr/>
          <a:lstStyle/>
          <a:p>
            <a:pPr algn="ctr"/>
            <a:r>
              <a:rPr lang="de-AT" sz="2400" noProof="0" dirty="0"/>
              <a:t>Prozess-Ergebnisse: Hot-Spot-Diagramm</a:t>
            </a:r>
          </a:p>
        </p:txBody>
      </p:sp>
      <p:pic>
        <p:nvPicPr>
          <p:cNvPr id="11266" name="Picture 2">
            <a:extLst>
              <a:ext uri="{FF2B5EF4-FFF2-40B4-BE49-F238E27FC236}">
                <a16:creationId xmlns:a16="http://schemas.microsoft.com/office/drawing/2014/main" id="{2216B7B4-8387-E066-D65C-BB2D82896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981075"/>
            <a:ext cx="9017000" cy="576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arn(inVertical)">
                                      <p:cBhvr>
                                        <p:cTn id="1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BF8CC-180A-70F8-79D6-5E026F70510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86FE901-5794-ABBD-AE07-F1326723DB0F}"/>
              </a:ext>
            </a:extLst>
          </p:cNvPr>
          <p:cNvSpPr>
            <a:spLocks noGrp="1"/>
          </p:cNvSpPr>
          <p:nvPr>
            <p:ph type="title"/>
          </p:nvPr>
        </p:nvSpPr>
        <p:spPr>
          <a:xfrm>
            <a:off x="2538706" y="2305669"/>
            <a:ext cx="9124560" cy="724535"/>
          </a:xfrm>
        </p:spPr>
        <p:txBody>
          <a:bodyPr/>
          <a:lstStyle/>
          <a:p>
            <a:r>
              <a:rPr lang="de-AT" noProof="0" dirty="0"/>
              <a:t>Übung Weinbau</a:t>
            </a:r>
          </a:p>
        </p:txBody>
      </p:sp>
      <p:sp>
        <p:nvSpPr>
          <p:cNvPr id="3" name="Textplatzhalter 2">
            <a:extLst>
              <a:ext uri="{FF2B5EF4-FFF2-40B4-BE49-F238E27FC236}">
                <a16:creationId xmlns:a16="http://schemas.microsoft.com/office/drawing/2014/main" id="{191EABBF-0A0F-CE98-15DA-271C114081EE}"/>
              </a:ext>
            </a:extLst>
          </p:cNvPr>
          <p:cNvSpPr>
            <a:spLocks noGrp="1"/>
          </p:cNvSpPr>
          <p:nvPr>
            <p:ph type="body" sz="quarter" idx="10"/>
          </p:nvPr>
        </p:nvSpPr>
        <p:spPr>
          <a:xfrm>
            <a:off x="2538705" y="1788555"/>
            <a:ext cx="9124560" cy="337185"/>
          </a:xfrm>
        </p:spPr>
        <p:txBody>
          <a:bodyPr/>
          <a:lstStyle/>
          <a:p>
            <a:r>
              <a:rPr lang="de-AT" noProof="0" dirty="0"/>
              <a:t>Teil II</a:t>
            </a:r>
          </a:p>
        </p:txBody>
      </p:sp>
    </p:spTree>
    <p:extLst>
      <p:ext uri="{BB962C8B-B14F-4D97-AF65-F5344CB8AC3E}">
        <p14:creationId xmlns:p14="http://schemas.microsoft.com/office/powerpoint/2010/main" val="804237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E01A4-4BD1-5EDE-8BA9-68F21AEE7281}"/>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A9576149-1ADB-E51B-EEDF-1EA372CBE30A}"/>
              </a:ext>
            </a:extLst>
          </p:cNvPr>
          <p:cNvSpPr>
            <a:spLocks noGrp="1"/>
          </p:cNvSpPr>
          <p:nvPr>
            <p:ph type="title"/>
          </p:nvPr>
        </p:nvSpPr>
        <p:spPr>
          <a:xfrm>
            <a:off x="1237861" y="415729"/>
            <a:ext cx="7467989" cy="617699"/>
          </a:xfrm>
        </p:spPr>
        <p:txBody>
          <a:bodyPr>
            <a:normAutofit fontScale="90000"/>
          </a:bodyPr>
          <a:lstStyle/>
          <a:p>
            <a:r>
              <a:rPr lang="de-AT" noProof="0" dirty="0"/>
              <a:t>Beispiel Weinanbau</a:t>
            </a:r>
          </a:p>
        </p:txBody>
      </p:sp>
      <p:sp>
        <p:nvSpPr>
          <p:cNvPr id="8" name="Textplatzhalter 2">
            <a:extLst>
              <a:ext uri="{FF2B5EF4-FFF2-40B4-BE49-F238E27FC236}">
                <a16:creationId xmlns:a16="http://schemas.microsoft.com/office/drawing/2014/main" id="{F75C48E2-7867-1CDA-BA53-7E90E437A9BB}"/>
              </a:ext>
            </a:extLst>
          </p:cNvPr>
          <p:cNvSpPr>
            <a:spLocks noGrp="1"/>
          </p:cNvSpPr>
          <p:nvPr>
            <p:ph idx="1" hasCustomPrompt="1"/>
          </p:nvPr>
        </p:nvSpPr>
        <p:spPr>
          <a:xfrm>
            <a:off x="1238250" y="1462088"/>
            <a:ext cx="4255965" cy="4714875"/>
          </a:xfrm>
        </p:spPr>
        <p:txBody>
          <a:bodyPr vert="horz" lIns="0" tIns="45720" rIns="91440" bIns="45720" rtlCol="0">
            <a:normAutofit/>
          </a:bodyPr>
          <a:lstStyle>
            <a:lvl1pPr marL="0" indent="0">
              <a:buNone/>
              <a:defRPr/>
            </a:lvl1pPr>
          </a:lstStyle>
          <a:p>
            <a:endParaRPr lang="de-AT" noProof="0" dirty="0"/>
          </a:p>
          <a:p>
            <a:endParaRPr lang="de-AT" noProof="0" dirty="0"/>
          </a:p>
          <a:p>
            <a:endParaRPr lang="de-AT" noProof="0" dirty="0"/>
          </a:p>
          <a:p>
            <a:endParaRPr lang="de-AT" noProof="0" dirty="0"/>
          </a:p>
          <a:p>
            <a:endParaRPr lang="de-AT" noProof="0" dirty="0"/>
          </a:p>
        </p:txBody>
      </p:sp>
      <p:grpSp>
        <p:nvGrpSpPr>
          <p:cNvPr id="4" name="Gruppieren 3">
            <a:extLst>
              <a:ext uri="{FF2B5EF4-FFF2-40B4-BE49-F238E27FC236}">
                <a16:creationId xmlns:a16="http://schemas.microsoft.com/office/drawing/2014/main" id="{FBF5293B-040E-A84E-03BA-49BF0238910C}"/>
              </a:ext>
            </a:extLst>
          </p:cNvPr>
          <p:cNvGrpSpPr/>
          <p:nvPr/>
        </p:nvGrpSpPr>
        <p:grpSpPr>
          <a:xfrm>
            <a:off x="5950267" y="607283"/>
            <a:ext cx="5616000" cy="6018214"/>
            <a:chOff x="5950267" y="607283"/>
            <a:chExt cx="5616000" cy="6018214"/>
          </a:xfrm>
        </p:grpSpPr>
        <p:grpSp>
          <p:nvGrpSpPr>
            <p:cNvPr id="10" name="Gruppieren 9">
              <a:extLst>
                <a:ext uri="{FF2B5EF4-FFF2-40B4-BE49-F238E27FC236}">
                  <a16:creationId xmlns:a16="http://schemas.microsoft.com/office/drawing/2014/main" id="{68916C79-683C-EFC1-7F30-64286711C582}"/>
                </a:ext>
              </a:extLst>
            </p:cNvPr>
            <p:cNvGrpSpPr/>
            <p:nvPr/>
          </p:nvGrpSpPr>
          <p:grpSpPr>
            <a:xfrm>
              <a:off x="5950267" y="607283"/>
              <a:ext cx="5616000" cy="6018214"/>
              <a:chOff x="4450556" y="506069"/>
              <a:chExt cx="4680000" cy="5015178"/>
            </a:xfrm>
          </p:grpSpPr>
          <p:pic>
            <p:nvPicPr>
              <p:cNvPr id="2" name="Grafik 1">
                <a:extLst>
                  <a:ext uri="{FF2B5EF4-FFF2-40B4-BE49-F238E27FC236}">
                    <a16:creationId xmlns:a16="http://schemas.microsoft.com/office/drawing/2014/main" id="{1AEA1C04-6EB4-EBED-9A65-CA44C33B083E}"/>
                  </a:ext>
                </a:extLst>
              </p:cNvPr>
              <p:cNvPicPr>
                <a:picLocks noChangeAspect="1"/>
              </p:cNvPicPr>
              <p:nvPr/>
            </p:nvPicPr>
            <p:blipFill rotWithShape="1">
              <a:blip r:embed="rId3"/>
              <a:srcRect l="19376" t="7165" r="23597" b="8873"/>
              <a:stretch/>
            </p:blipFill>
            <p:spPr>
              <a:xfrm>
                <a:off x="4450556" y="506069"/>
                <a:ext cx="4680000" cy="5015178"/>
              </a:xfrm>
              <a:prstGeom prst="rect">
                <a:avLst/>
              </a:prstGeom>
            </p:spPr>
          </p:pic>
          <p:sp>
            <p:nvSpPr>
              <p:cNvPr id="3" name="Textplatzhalter 2">
                <a:extLst>
                  <a:ext uri="{FF2B5EF4-FFF2-40B4-BE49-F238E27FC236}">
                    <a16:creationId xmlns:a16="http://schemas.microsoft.com/office/drawing/2014/main" id="{AD8727D0-EEE5-C356-3363-AD7C5E92B5FD}"/>
                  </a:ext>
                </a:extLst>
              </p:cNvPr>
              <p:cNvSpPr txBox="1">
                <a:spLocks/>
              </p:cNvSpPr>
              <p:nvPr/>
            </p:nvSpPr>
            <p:spPr>
              <a:xfrm>
                <a:off x="5297550" y="1171575"/>
                <a:ext cx="1138971" cy="910983"/>
              </a:xfrm>
              <a:prstGeom prst="rect">
                <a:avLst/>
              </a:prstGeom>
              <a:solidFill>
                <a:schemeClr val="bg1"/>
              </a:solidFill>
            </p:spPr>
            <p:txBody>
              <a:bodyPr vert="horz" lIns="0" tIns="54864" rIns="109728" bIns="54864" rtlCol="0" anchor="t">
                <a:normAutofit fontScale="92500" lnSpcReduction="10000"/>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pPr>
                <a:endParaRPr lang="de-AT" sz="1680" noProof="0" dirty="0">
                  <a:solidFill>
                    <a:schemeClr val="tx1">
                      <a:lumMod val="65000"/>
                      <a:lumOff val="35000"/>
                    </a:schemeClr>
                  </a:solidFill>
                  <a:latin typeface="Futura Medium"/>
                  <a:cs typeface="Futura-Heavy"/>
                </a:endParaRPr>
              </a:p>
              <a:p>
                <a:pPr algn="ctr">
                  <a:spcAft>
                    <a:spcPts val="720"/>
                  </a:spcAft>
                </a:pPr>
                <a:r>
                  <a:rPr lang="de-AT" sz="1920" dirty="0">
                    <a:solidFill>
                      <a:schemeClr val="tx1">
                        <a:lumMod val="65000"/>
                        <a:lumOff val="35000"/>
                      </a:schemeClr>
                    </a:solidFill>
                    <a:latin typeface="Futura Medium"/>
                  </a:rPr>
                  <a:t>Ziel und Umfang</a:t>
                </a:r>
              </a:p>
              <a:p>
                <a:pPr algn="ctr">
                  <a:spcAft>
                    <a:spcPts val="720"/>
                  </a:spcAft>
                </a:pPr>
                <a:endParaRPr lang="de-AT" sz="1680" noProof="0" dirty="0">
                  <a:solidFill>
                    <a:schemeClr val="tx1">
                      <a:lumMod val="65000"/>
                      <a:lumOff val="35000"/>
                    </a:schemeClr>
                  </a:solidFill>
                  <a:latin typeface="Futura Medium"/>
                  <a:cs typeface="Futura-Heavy"/>
                </a:endParaRPr>
              </a:p>
              <a:p>
                <a:pPr algn="ctr">
                  <a:spcAft>
                    <a:spcPts val="720"/>
                  </a:spcAft>
                </a:pPr>
                <a:endParaRPr lang="de-AT" sz="1680" noProof="0" dirty="0">
                  <a:solidFill>
                    <a:schemeClr val="tx1">
                      <a:lumMod val="65000"/>
                      <a:lumOff val="35000"/>
                    </a:schemeClr>
                  </a:solidFill>
                  <a:latin typeface="Futura Medium"/>
                  <a:cs typeface="Futura-Heavy"/>
                </a:endParaRPr>
              </a:p>
            </p:txBody>
          </p:sp>
          <p:sp>
            <p:nvSpPr>
              <p:cNvPr id="5" name="Textplatzhalter 2">
                <a:extLst>
                  <a:ext uri="{FF2B5EF4-FFF2-40B4-BE49-F238E27FC236}">
                    <a16:creationId xmlns:a16="http://schemas.microsoft.com/office/drawing/2014/main" id="{CDB09CF4-E6B8-3634-BE19-687E26036FAE}"/>
                  </a:ext>
                </a:extLst>
              </p:cNvPr>
              <p:cNvSpPr txBox="1">
                <a:spLocks/>
              </p:cNvSpPr>
              <p:nvPr/>
            </p:nvSpPr>
            <p:spPr>
              <a:xfrm>
                <a:off x="5242647" y="3068893"/>
                <a:ext cx="1222315" cy="395102"/>
              </a:xfrm>
              <a:prstGeom prst="rect">
                <a:avLst/>
              </a:prstGeom>
              <a:solidFill>
                <a:schemeClr val="bg1"/>
              </a:solidFill>
            </p:spPr>
            <p:txBody>
              <a:bodyPr vert="horz" lIns="0" tIns="54864" rIns="109728" bIns="54864" rtlCol="0" anchor="t">
                <a:normAutofit lnSpcReduction="10000"/>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pPr>
                <a:r>
                  <a:rPr lang="de-AT" sz="1920">
                    <a:solidFill>
                      <a:schemeClr val="tx1">
                        <a:lumMod val="65000"/>
                        <a:lumOff val="35000"/>
                      </a:schemeClr>
                    </a:solidFill>
                    <a:latin typeface="Futura Medium"/>
                  </a:rPr>
                  <a:t>Sachbilanz</a:t>
                </a:r>
              </a:p>
              <a:p>
                <a:pPr algn="ctr">
                  <a:spcAft>
                    <a:spcPts val="720"/>
                  </a:spcAft>
                </a:pPr>
                <a:endParaRPr lang="de-AT" sz="1680" noProof="0" dirty="0">
                  <a:solidFill>
                    <a:schemeClr val="tx1">
                      <a:lumMod val="65000"/>
                      <a:lumOff val="35000"/>
                    </a:schemeClr>
                  </a:solidFill>
                  <a:latin typeface="Futura Medium"/>
                  <a:cs typeface="Futura-Heavy"/>
                </a:endParaRPr>
              </a:p>
            </p:txBody>
          </p:sp>
          <p:sp>
            <p:nvSpPr>
              <p:cNvPr id="7" name="Textplatzhalter 2">
                <a:extLst>
                  <a:ext uri="{FF2B5EF4-FFF2-40B4-BE49-F238E27FC236}">
                    <a16:creationId xmlns:a16="http://schemas.microsoft.com/office/drawing/2014/main" id="{8CC44234-143E-D59A-FAC6-9239A1C8180F}"/>
                  </a:ext>
                </a:extLst>
              </p:cNvPr>
              <p:cNvSpPr txBox="1">
                <a:spLocks/>
              </p:cNvSpPr>
              <p:nvPr/>
            </p:nvSpPr>
            <p:spPr>
              <a:xfrm>
                <a:off x="5140980" y="4589322"/>
                <a:ext cx="1452106" cy="779237"/>
              </a:xfrm>
              <a:prstGeom prst="rect">
                <a:avLst/>
              </a:prstGeom>
              <a:solidFill>
                <a:schemeClr val="bg1"/>
              </a:solidFill>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pPr>
                <a:r>
                  <a:rPr lang="de-AT" sz="1920" noProof="0" dirty="0">
                    <a:solidFill>
                      <a:schemeClr val="tx1">
                        <a:lumMod val="65000"/>
                        <a:lumOff val="35000"/>
                      </a:schemeClr>
                    </a:solidFill>
                    <a:latin typeface="Futura Medium"/>
                    <a:cs typeface="Futura-Heavy"/>
                  </a:rPr>
                  <a:t>Bewertung</a:t>
                </a:r>
              </a:p>
              <a:p>
                <a:pPr algn="ctr">
                  <a:spcAft>
                    <a:spcPts val="720"/>
                  </a:spcAft>
                </a:pPr>
                <a:endParaRPr lang="de-AT" sz="1920" noProof="0" dirty="0">
                  <a:solidFill>
                    <a:schemeClr val="tx1">
                      <a:lumMod val="65000"/>
                      <a:lumOff val="35000"/>
                    </a:schemeClr>
                  </a:solidFill>
                  <a:latin typeface="Futura Medium"/>
                  <a:cs typeface="Futura-Heavy"/>
                </a:endParaRPr>
              </a:p>
              <a:p>
                <a:pPr algn="ctr">
                  <a:spcAft>
                    <a:spcPts val="720"/>
                  </a:spcAft>
                </a:pPr>
                <a:endParaRPr lang="de-AT" sz="1920" noProof="0" dirty="0">
                  <a:solidFill>
                    <a:schemeClr val="tx1">
                      <a:lumMod val="65000"/>
                      <a:lumOff val="35000"/>
                    </a:schemeClr>
                  </a:solidFill>
                  <a:latin typeface="Futura Medium"/>
                  <a:cs typeface="Futura-Heavy"/>
                </a:endParaRPr>
              </a:p>
            </p:txBody>
          </p:sp>
          <p:sp>
            <p:nvSpPr>
              <p:cNvPr id="9" name="Textplatzhalter 2">
                <a:extLst>
                  <a:ext uri="{FF2B5EF4-FFF2-40B4-BE49-F238E27FC236}">
                    <a16:creationId xmlns:a16="http://schemas.microsoft.com/office/drawing/2014/main" id="{76BCF6E5-6E46-C848-93F5-BBC0DE42FB80}"/>
                  </a:ext>
                </a:extLst>
              </p:cNvPr>
              <p:cNvSpPr txBox="1">
                <a:spLocks/>
              </p:cNvSpPr>
              <p:nvPr/>
            </p:nvSpPr>
            <p:spPr>
              <a:xfrm>
                <a:off x="7249297" y="2989518"/>
                <a:ext cx="1285874" cy="699372"/>
              </a:xfrm>
              <a:prstGeom prst="rect">
                <a:avLst/>
              </a:prstGeom>
              <a:solidFill>
                <a:schemeClr val="bg1"/>
              </a:solidFill>
            </p:spPr>
            <p:txBody>
              <a:bodyPr vert="horz" lIns="0" tIns="54864" rIns="109728" bIns="54864" rtlCol="0" anchor="t">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pPr>
                <a:r>
                  <a:rPr lang="de-AT" sz="1920" dirty="0">
                    <a:solidFill>
                      <a:schemeClr val="tx1">
                        <a:lumMod val="65000"/>
                        <a:lumOff val="35000"/>
                      </a:schemeClr>
                    </a:solidFill>
                    <a:latin typeface="Futura Medium"/>
                  </a:rPr>
                  <a:t>Interpretation</a:t>
                </a:r>
              </a:p>
              <a:p>
                <a:pPr algn="ctr">
                  <a:spcAft>
                    <a:spcPts val="720"/>
                  </a:spcAft>
                </a:pPr>
                <a:endParaRPr lang="de-AT" sz="1680" noProof="0" dirty="0">
                  <a:solidFill>
                    <a:schemeClr val="tx1">
                      <a:lumMod val="65000"/>
                      <a:lumOff val="35000"/>
                    </a:schemeClr>
                  </a:solidFill>
                  <a:latin typeface="Futura Medium"/>
                  <a:cs typeface="Futura-Heavy"/>
                </a:endParaRPr>
              </a:p>
              <a:p>
                <a:pPr algn="ctr">
                  <a:spcAft>
                    <a:spcPts val="720"/>
                  </a:spcAft>
                </a:pPr>
                <a:endParaRPr lang="de-AT" sz="1680" noProof="0" dirty="0">
                  <a:solidFill>
                    <a:schemeClr val="tx1">
                      <a:lumMod val="65000"/>
                      <a:lumOff val="35000"/>
                    </a:schemeClr>
                  </a:solidFill>
                  <a:latin typeface="Futura Medium"/>
                  <a:cs typeface="Futura-Heavy"/>
                </a:endParaRPr>
              </a:p>
            </p:txBody>
          </p:sp>
        </p:grpSp>
        <p:sp>
          <p:nvSpPr>
            <p:cNvPr id="11" name="Rechteck 10">
              <a:extLst>
                <a:ext uri="{FF2B5EF4-FFF2-40B4-BE49-F238E27FC236}">
                  <a16:creationId xmlns:a16="http://schemas.microsoft.com/office/drawing/2014/main" id="{61E4F632-27E6-03BA-CE45-B0EC584EC096}"/>
                </a:ext>
              </a:extLst>
            </p:cNvPr>
            <p:cNvSpPr/>
            <p:nvPr/>
          </p:nvSpPr>
          <p:spPr>
            <a:xfrm>
              <a:off x="8659178" y="2499070"/>
              <a:ext cx="445770" cy="1088352"/>
            </a:xfrm>
            <a:prstGeom prst="rect">
              <a:avLst/>
            </a:prstGeom>
            <a:solidFill>
              <a:srgbClr val="4747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dirty="0"/>
            </a:p>
          </p:txBody>
        </p:sp>
      </p:grpSp>
    </p:spTree>
    <p:extLst>
      <p:ext uri="{BB962C8B-B14F-4D97-AF65-F5344CB8AC3E}">
        <p14:creationId xmlns:p14="http://schemas.microsoft.com/office/powerpoint/2010/main" val="3347849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1CC83-88A5-F2B2-5532-5CDB8493E703}"/>
              </a:ext>
            </a:extLst>
          </p:cNvPr>
          <p:cNvSpPr>
            <a:spLocks noGrp="1"/>
          </p:cNvSpPr>
          <p:nvPr>
            <p:ph type="title"/>
          </p:nvPr>
        </p:nvSpPr>
        <p:spPr/>
        <p:txBody>
          <a:bodyPr/>
          <a:lstStyle/>
          <a:p>
            <a:r>
              <a:rPr lang="de-AT" noProof="0" dirty="0"/>
              <a:t>Beispiel Weinanbau </a:t>
            </a:r>
          </a:p>
        </p:txBody>
      </p:sp>
      <p:sp>
        <p:nvSpPr>
          <p:cNvPr id="3" name="Inhaltsplatzhalter 2">
            <a:extLst>
              <a:ext uri="{FF2B5EF4-FFF2-40B4-BE49-F238E27FC236}">
                <a16:creationId xmlns:a16="http://schemas.microsoft.com/office/drawing/2014/main" id="{8E8E4594-F51E-5DA6-EC56-155A815FA786}"/>
              </a:ext>
            </a:extLst>
          </p:cNvPr>
          <p:cNvSpPr>
            <a:spLocks noGrp="1"/>
          </p:cNvSpPr>
          <p:nvPr>
            <p:ph idx="1"/>
          </p:nvPr>
        </p:nvSpPr>
        <p:spPr>
          <a:xfrm>
            <a:off x="1237860" y="1674866"/>
            <a:ext cx="10363201" cy="4715167"/>
          </a:xfrm>
        </p:spPr>
        <p:txBody>
          <a:bodyPr>
            <a:normAutofit/>
          </a:bodyPr>
          <a:lstStyle/>
          <a:p>
            <a:pPr eaLnBrk="1" hangingPunct="1">
              <a:defRPr/>
            </a:pPr>
            <a:r>
              <a:rPr lang="de-AT" noProof="0" dirty="0"/>
              <a:t>Funktionale Einheit: 1 kg Weintrauben</a:t>
            </a:r>
          </a:p>
          <a:p>
            <a:pPr eaLnBrk="1" hangingPunct="1">
              <a:defRPr/>
            </a:pPr>
            <a:endParaRPr lang="de-AT" noProof="0" dirty="0"/>
          </a:p>
          <a:p>
            <a:pPr eaLnBrk="1" hangingPunct="1">
              <a:defRPr/>
            </a:pPr>
            <a:r>
              <a:rPr lang="de-AT" noProof="0" dirty="0"/>
              <a:t>Weiterer Schritt: 1 Flasche Wein</a:t>
            </a:r>
          </a:p>
          <a:p>
            <a:pPr eaLnBrk="1" hangingPunct="1">
              <a:defRPr/>
            </a:pPr>
            <a:endParaRPr lang="de-AT" noProof="0" dirty="0"/>
          </a:p>
          <a:p>
            <a:pPr eaLnBrk="1" hangingPunct="1">
              <a:defRPr/>
            </a:pPr>
            <a:r>
              <a:rPr lang="de-AT" noProof="0" dirty="0"/>
              <a:t>Datensammlung:</a:t>
            </a:r>
          </a:p>
          <a:p>
            <a:pPr lvl="1">
              <a:defRPr/>
            </a:pPr>
            <a:r>
              <a:rPr lang="de-AT" noProof="0" dirty="0"/>
              <a:t>Was brauchen wir?</a:t>
            </a:r>
          </a:p>
          <a:p>
            <a:pPr lvl="1">
              <a:defRPr/>
            </a:pPr>
            <a:r>
              <a:rPr lang="de-AT" noProof="0" dirty="0"/>
              <a:t>Wie viel brauchen wir?</a:t>
            </a:r>
          </a:p>
          <a:p>
            <a:pPr eaLnBrk="1" hangingPunct="1">
              <a:defRPr/>
            </a:pPr>
            <a:endParaRPr lang="de-AT" noProof="0" dirty="0"/>
          </a:p>
        </p:txBody>
      </p:sp>
    </p:spTree>
    <p:extLst>
      <p:ext uri="{BB962C8B-B14F-4D97-AF65-F5344CB8AC3E}">
        <p14:creationId xmlns:p14="http://schemas.microsoft.com/office/powerpoint/2010/main" val="3398321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2890C-0BCB-EB8C-8CD3-B41A703DF860}"/>
            </a:ext>
          </a:extLst>
        </p:cNvPr>
        <p:cNvGrpSpPr/>
        <p:nvPr/>
      </p:nvGrpSpPr>
      <p:grpSpPr>
        <a:xfrm>
          <a:off x="0" y="0"/>
          <a:ext cx="0" cy="0"/>
          <a:chOff x="0" y="0"/>
          <a:chExt cx="0" cy="0"/>
        </a:xfrm>
      </p:grpSpPr>
      <p:sp>
        <p:nvSpPr>
          <p:cNvPr id="60418" name="Titel 1">
            <a:extLst>
              <a:ext uri="{FF2B5EF4-FFF2-40B4-BE49-F238E27FC236}">
                <a16:creationId xmlns:a16="http://schemas.microsoft.com/office/drawing/2014/main" id="{9D30E5DD-C43A-F90D-5567-456F64421760}"/>
              </a:ext>
            </a:extLst>
          </p:cNvPr>
          <p:cNvSpPr>
            <a:spLocks noGrp="1" noChangeArrowheads="1"/>
          </p:cNvSpPr>
          <p:nvPr>
            <p:ph type="title"/>
          </p:nvPr>
        </p:nvSpPr>
        <p:spPr>
          <a:xfrm>
            <a:off x="1200518" y="1"/>
            <a:ext cx="8094402" cy="849313"/>
          </a:xfrm>
        </p:spPr>
        <p:txBody>
          <a:bodyPr/>
          <a:lstStyle/>
          <a:p>
            <a:r>
              <a:rPr lang="de-AT" sz="3600" noProof="0" dirty="0"/>
              <a:t>Flussdiagramm</a:t>
            </a:r>
          </a:p>
        </p:txBody>
      </p:sp>
      <p:sp>
        <p:nvSpPr>
          <p:cNvPr id="2" name="Rounded Rectangle 1">
            <a:extLst>
              <a:ext uri="{FF2B5EF4-FFF2-40B4-BE49-F238E27FC236}">
                <a16:creationId xmlns:a16="http://schemas.microsoft.com/office/drawing/2014/main" id="{3B7C9082-579F-4893-880F-DEE0C0540FDE}"/>
              </a:ext>
            </a:extLst>
          </p:cNvPr>
          <p:cNvSpPr/>
          <p:nvPr/>
        </p:nvSpPr>
        <p:spPr>
          <a:xfrm>
            <a:off x="4756864" y="2636198"/>
            <a:ext cx="2678654" cy="2081099"/>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Prozess A</a:t>
            </a:r>
          </a:p>
        </p:txBody>
      </p:sp>
      <p:sp>
        <p:nvSpPr>
          <p:cNvPr id="5" name="Rounded Rectangle 4">
            <a:extLst>
              <a:ext uri="{FF2B5EF4-FFF2-40B4-BE49-F238E27FC236}">
                <a16:creationId xmlns:a16="http://schemas.microsoft.com/office/drawing/2014/main" id="{CB7BB4F2-5E89-268F-59FE-E76521840B77}"/>
              </a:ext>
            </a:extLst>
          </p:cNvPr>
          <p:cNvSpPr/>
          <p:nvPr/>
        </p:nvSpPr>
        <p:spPr>
          <a:xfrm>
            <a:off x="1513834" y="2675476"/>
            <a:ext cx="1691995" cy="344245"/>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Energie</a:t>
            </a:r>
          </a:p>
        </p:txBody>
      </p:sp>
      <p:sp>
        <p:nvSpPr>
          <p:cNvPr id="6" name="Rounded Rectangle 5">
            <a:extLst>
              <a:ext uri="{FF2B5EF4-FFF2-40B4-BE49-F238E27FC236}">
                <a16:creationId xmlns:a16="http://schemas.microsoft.com/office/drawing/2014/main" id="{5DB2DA6F-53CD-0261-4618-E6B808EFCF3E}"/>
              </a:ext>
            </a:extLst>
          </p:cNvPr>
          <p:cNvSpPr/>
          <p:nvPr/>
        </p:nvSpPr>
        <p:spPr>
          <a:xfrm>
            <a:off x="1513834" y="3096842"/>
            <a:ext cx="1691996" cy="344245"/>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Materialien</a:t>
            </a:r>
          </a:p>
        </p:txBody>
      </p:sp>
      <p:sp>
        <p:nvSpPr>
          <p:cNvPr id="7" name="Oval 6">
            <a:extLst>
              <a:ext uri="{FF2B5EF4-FFF2-40B4-BE49-F238E27FC236}">
                <a16:creationId xmlns:a16="http://schemas.microsoft.com/office/drawing/2014/main" id="{BCC05608-0058-36F0-109B-79372356EB54}"/>
              </a:ext>
            </a:extLst>
          </p:cNvPr>
          <p:cNvSpPr/>
          <p:nvPr/>
        </p:nvSpPr>
        <p:spPr>
          <a:xfrm>
            <a:off x="8898567" y="3078761"/>
            <a:ext cx="1224290" cy="1224290"/>
          </a:xfrm>
          <a:prstGeom prst="ellipse">
            <a:avLst/>
          </a:prstGeom>
          <a:solidFill>
            <a:srgbClr val="7EB34D"/>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10800" rtlCol="0" anchor="ctr"/>
          <a:lstStyle/>
          <a:p>
            <a:pPr algn="ctr"/>
            <a:r>
              <a:rPr lang="de-AT" noProof="0" dirty="0">
                <a:solidFill>
                  <a:schemeClr val="tx1"/>
                </a:solidFill>
              </a:rPr>
              <a:t>Produkt A</a:t>
            </a:r>
          </a:p>
        </p:txBody>
      </p:sp>
      <p:sp>
        <p:nvSpPr>
          <p:cNvPr id="8" name="Rounded Rectangle 7">
            <a:extLst>
              <a:ext uri="{FF2B5EF4-FFF2-40B4-BE49-F238E27FC236}">
                <a16:creationId xmlns:a16="http://schemas.microsoft.com/office/drawing/2014/main" id="{886557BE-9A82-84E9-BD60-DF3F7E8C472F}"/>
              </a:ext>
            </a:extLst>
          </p:cNvPr>
          <p:cNvSpPr/>
          <p:nvPr/>
        </p:nvSpPr>
        <p:spPr>
          <a:xfrm>
            <a:off x="4756864" y="1573320"/>
            <a:ext cx="2678654" cy="462955"/>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Natürliche Rohstoffe</a:t>
            </a:r>
          </a:p>
        </p:txBody>
      </p:sp>
      <p:sp>
        <p:nvSpPr>
          <p:cNvPr id="9" name="Rounded Rectangle 8">
            <a:extLst>
              <a:ext uri="{FF2B5EF4-FFF2-40B4-BE49-F238E27FC236}">
                <a16:creationId xmlns:a16="http://schemas.microsoft.com/office/drawing/2014/main" id="{1B766B92-32E2-A122-1815-88A8A997AEDD}"/>
              </a:ext>
            </a:extLst>
          </p:cNvPr>
          <p:cNvSpPr/>
          <p:nvPr/>
        </p:nvSpPr>
        <p:spPr>
          <a:xfrm>
            <a:off x="4756864" y="5103447"/>
            <a:ext cx="2678654" cy="688489"/>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Emissionen in die Umwelt</a:t>
            </a:r>
          </a:p>
        </p:txBody>
      </p:sp>
      <p:cxnSp>
        <p:nvCxnSpPr>
          <p:cNvPr id="15" name="Straight Arrow Connector 14">
            <a:extLst>
              <a:ext uri="{FF2B5EF4-FFF2-40B4-BE49-F238E27FC236}">
                <a16:creationId xmlns:a16="http://schemas.microsoft.com/office/drawing/2014/main" id="{73888940-3951-FFA6-E9B3-E9D2F2180371}"/>
              </a:ext>
            </a:extLst>
          </p:cNvPr>
          <p:cNvCxnSpPr>
            <a:cxnSpLocks/>
            <a:stCxn id="8" idx="2"/>
            <a:endCxn id="2" idx="0"/>
          </p:cNvCxnSpPr>
          <p:nvPr/>
        </p:nvCxnSpPr>
        <p:spPr>
          <a:xfrm>
            <a:off x="6096191" y="2036275"/>
            <a:ext cx="0" cy="5999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6E876A7-20C3-55A2-C2BF-8BDA852C2474}"/>
              </a:ext>
            </a:extLst>
          </p:cNvPr>
          <p:cNvCxnSpPr>
            <a:cxnSpLocks/>
            <a:stCxn id="2" idx="2"/>
            <a:endCxn id="9" idx="0"/>
          </p:cNvCxnSpPr>
          <p:nvPr/>
        </p:nvCxnSpPr>
        <p:spPr>
          <a:xfrm>
            <a:off x="6096191" y="4717297"/>
            <a:ext cx="0" cy="3861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87C3B362-EDA8-975C-9402-D04EC1FBBF13}"/>
              </a:ext>
            </a:extLst>
          </p:cNvPr>
          <p:cNvCxnSpPr>
            <a:cxnSpLocks/>
            <a:stCxn id="2" idx="3"/>
            <a:endCxn id="7" idx="2"/>
          </p:cNvCxnSpPr>
          <p:nvPr/>
        </p:nvCxnSpPr>
        <p:spPr>
          <a:xfrm>
            <a:off x="7435518" y="3676748"/>
            <a:ext cx="1463049" cy="141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Rechteck: abgerundete Ecken 24">
            <a:extLst>
              <a:ext uri="{FF2B5EF4-FFF2-40B4-BE49-F238E27FC236}">
                <a16:creationId xmlns:a16="http://schemas.microsoft.com/office/drawing/2014/main" id="{2779524D-86D7-417E-9F2A-3FEE1C79B78D}"/>
              </a:ext>
            </a:extLst>
          </p:cNvPr>
          <p:cNvSpPr/>
          <p:nvPr/>
        </p:nvSpPr>
        <p:spPr>
          <a:xfrm>
            <a:off x="1054360" y="2538181"/>
            <a:ext cx="10748864" cy="2295076"/>
          </a:xfrm>
          <a:prstGeom prst="roundRect">
            <a:avLst/>
          </a:prstGeom>
          <a:noFill/>
          <a:ln>
            <a:solidFill>
              <a:srgbClr val="1DA28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26" name="Textfeld 25">
            <a:extLst>
              <a:ext uri="{FF2B5EF4-FFF2-40B4-BE49-F238E27FC236}">
                <a16:creationId xmlns:a16="http://schemas.microsoft.com/office/drawing/2014/main" id="{D0AC3B23-7EA8-605A-7455-38C548AA084E}"/>
              </a:ext>
            </a:extLst>
          </p:cNvPr>
          <p:cNvSpPr txBox="1"/>
          <p:nvPr/>
        </p:nvSpPr>
        <p:spPr>
          <a:xfrm rot="5400000">
            <a:off x="10535527" y="3381808"/>
            <a:ext cx="1697452" cy="646331"/>
          </a:xfrm>
          <a:prstGeom prst="rect">
            <a:avLst/>
          </a:prstGeom>
          <a:noFill/>
        </p:spPr>
        <p:txBody>
          <a:bodyPr wrap="none" rtlCol="0">
            <a:spAutoFit/>
          </a:bodyPr>
          <a:lstStyle/>
          <a:p>
            <a:pPr algn="ctr"/>
            <a:r>
              <a:rPr lang="de-AT" noProof="0" dirty="0">
                <a:solidFill>
                  <a:srgbClr val="1DA281"/>
                </a:solidFill>
              </a:rPr>
              <a:t>Technosphäre</a:t>
            </a:r>
          </a:p>
          <a:p>
            <a:pPr algn="ctr"/>
            <a:r>
              <a:rPr lang="de-AT" dirty="0">
                <a:solidFill>
                  <a:srgbClr val="1DA281"/>
                </a:solidFill>
              </a:rPr>
              <a:t>(Produktflüsse)</a:t>
            </a:r>
            <a:endParaRPr lang="de-AT" noProof="0" dirty="0">
              <a:solidFill>
                <a:srgbClr val="1DA281"/>
              </a:solidFill>
            </a:endParaRPr>
          </a:p>
        </p:txBody>
      </p:sp>
      <p:sp>
        <p:nvSpPr>
          <p:cNvPr id="28" name="Rechteck: abgerundete Ecken 27">
            <a:extLst>
              <a:ext uri="{FF2B5EF4-FFF2-40B4-BE49-F238E27FC236}">
                <a16:creationId xmlns:a16="http://schemas.microsoft.com/office/drawing/2014/main" id="{4190813C-90AD-FF0A-1497-B4F29A2DD9AA}"/>
              </a:ext>
            </a:extLst>
          </p:cNvPr>
          <p:cNvSpPr/>
          <p:nvPr/>
        </p:nvSpPr>
        <p:spPr>
          <a:xfrm>
            <a:off x="937846" y="1382834"/>
            <a:ext cx="10986676" cy="4588758"/>
          </a:xfrm>
          <a:prstGeom prst="roundRect">
            <a:avLst/>
          </a:prstGeom>
          <a:noFill/>
          <a:ln>
            <a:solidFill>
              <a:srgbClr val="F3DE2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30" name="Textfeld 29">
            <a:extLst>
              <a:ext uri="{FF2B5EF4-FFF2-40B4-BE49-F238E27FC236}">
                <a16:creationId xmlns:a16="http://schemas.microsoft.com/office/drawing/2014/main" id="{220E58B2-B856-1D94-A7CA-2E47C2C92467}"/>
              </a:ext>
            </a:extLst>
          </p:cNvPr>
          <p:cNvSpPr txBox="1"/>
          <p:nvPr/>
        </p:nvSpPr>
        <p:spPr>
          <a:xfrm>
            <a:off x="9755282" y="1573320"/>
            <a:ext cx="1952137" cy="646331"/>
          </a:xfrm>
          <a:prstGeom prst="rect">
            <a:avLst/>
          </a:prstGeom>
          <a:noFill/>
        </p:spPr>
        <p:txBody>
          <a:bodyPr wrap="none" rtlCol="0">
            <a:spAutoFit/>
          </a:bodyPr>
          <a:lstStyle/>
          <a:p>
            <a:pPr algn="ctr"/>
            <a:r>
              <a:rPr lang="de-AT" noProof="0" dirty="0">
                <a:solidFill>
                  <a:srgbClr val="F3DE2C"/>
                </a:solidFill>
              </a:rPr>
              <a:t>Ökosphäre</a:t>
            </a:r>
          </a:p>
          <a:p>
            <a:pPr algn="ctr"/>
            <a:r>
              <a:rPr lang="de-AT" dirty="0">
                <a:solidFill>
                  <a:srgbClr val="F3DE2C"/>
                </a:solidFill>
              </a:rPr>
              <a:t>(Elementarflüsse)</a:t>
            </a:r>
            <a:endParaRPr lang="de-AT" noProof="0" dirty="0">
              <a:solidFill>
                <a:srgbClr val="F3DE2C"/>
              </a:solidFill>
            </a:endParaRPr>
          </a:p>
        </p:txBody>
      </p:sp>
      <p:sp>
        <p:nvSpPr>
          <p:cNvPr id="10" name="Rounded Rectangle 5">
            <a:extLst>
              <a:ext uri="{FF2B5EF4-FFF2-40B4-BE49-F238E27FC236}">
                <a16:creationId xmlns:a16="http://schemas.microsoft.com/office/drawing/2014/main" id="{BC2A2EC1-A8F1-C41A-8D9C-2EB22A5656C0}"/>
              </a:ext>
            </a:extLst>
          </p:cNvPr>
          <p:cNvSpPr/>
          <p:nvPr/>
        </p:nvSpPr>
        <p:spPr>
          <a:xfrm>
            <a:off x="1513834" y="3504625"/>
            <a:ext cx="1691995" cy="344246"/>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Infrastruktur</a:t>
            </a:r>
          </a:p>
        </p:txBody>
      </p:sp>
      <p:sp>
        <p:nvSpPr>
          <p:cNvPr id="17" name="Rounded Rectangle 5">
            <a:extLst>
              <a:ext uri="{FF2B5EF4-FFF2-40B4-BE49-F238E27FC236}">
                <a16:creationId xmlns:a16="http://schemas.microsoft.com/office/drawing/2014/main" id="{74E62D6D-3096-9AD7-0EE1-3D8605F56ACE}"/>
              </a:ext>
            </a:extLst>
          </p:cNvPr>
          <p:cNvSpPr/>
          <p:nvPr/>
        </p:nvSpPr>
        <p:spPr>
          <a:xfrm>
            <a:off x="1513834" y="3924309"/>
            <a:ext cx="1691995" cy="344246"/>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Wasser</a:t>
            </a:r>
          </a:p>
        </p:txBody>
      </p:sp>
      <p:sp>
        <p:nvSpPr>
          <p:cNvPr id="19" name="Rounded Rectangle 5">
            <a:extLst>
              <a:ext uri="{FF2B5EF4-FFF2-40B4-BE49-F238E27FC236}">
                <a16:creationId xmlns:a16="http://schemas.microsoft.com/office/drawing/2014/main" id="{4CDC8147-F98E-F641-80AC-22922EBE9E70}"/>
              </a:ext>
            </a:extLst>
          </p:cNvPr>
          <p:cNvSpPr/>
          <p:nvPr/>
        </p:nvSpPr>
        <p:spPr>
          <a:xfrm>
            <a:off x="1513833" y="4341054"/>
            <a:ext cx="1691995" cy="344246"/>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Transport</a:t>
            </a:r>
          </a:p>
        </p:txBody>
      </p:sp>
      <p:grpSp>
        <p:nvGrpSpPr>
          <p:cNvPr id="49" name="Gruppieren 48">
            <a:extLst>
              <a:ext uri="{FF2B5EF4-FFF2-40B4-BE49-F238E27FC236}">
                <a16:creationId xmlns:a16="http://schemas.microsoft.com/office/drawing/2014/main" id="{D8A24410-A2FE-7475-E0D0-3D191532695B}"/>
              </a:ext>
            </a:extLst>
          </p:cNvPr>
          <p:cNvGrpSpPr/>
          <p:nvPr/>
        </p:nvGrpSpPr>
        <p:grpSpPr>
          <a:xfrm>
            <a:off x="3205828" y="2847598"/>
            <a:ext cx="1550656" cy="1665579"/>
            <a:chOff x="3205828" y="2847598"/>
            <a:chExt cx="2216830" cy="1665579"/>
          </a:xfrm>
        </p:grpSpPr>
        <p:cxnSp>
          <p:nvCxnSpPr>
            <p:cNvPr id="13" name="Straight Arrow Connector 12">
              <a:extLst>
                <a:ext uri="{FF2B5EF4-FFF2-40B4-BE49-F238E27FC236}">
                  <a16:creationId xmlns:a16="http://schemas.microsoft.com/office/drawing/2014/main" id="{136FDFC8-1327-1D8D-5C3B-50B2B37652DE}"/>
                </a:ext>
              </a:extLst>
            </p:cNvPr>
            <p:cNvCxnSpPr>
              <a:cxnSpLocks/>
              <a:stCxn id="5" idx="3"/>
            </p:cNvCxnSpPr>
            <p:nvPr/>
          </p:nvCxnSpPr>
          <p:spPr>
            <a:xfrm flipV="1">
              <a:off x="3205829" y="2847598"/>
              <a:ext cx="2216829"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8CFAADC-1D4F-3020-7F3E-1411682DC8A7}"/>
                </a:ext>
              </a:extLst>
            </p:cNvPr>
            <p:cNvCxnSpPr>
              <a:cxnSpLocks/>
            </p:cNvCxnSpPr>
            <p:nvPr/>
          </p:nvCxnSpPr>
          <p:spPr>
            <a:xfrm>
              <a:off x="3205830" y="4096432"/>
              <a:ext cx="22168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2">
              <a:extLst>
                <a:ext uri="{FF2B5EF4-FFF2-40B4-BE49-F238E27FC236}">
                  <a16:creationId xmlns:a16="http://schemas.microsoft.com/office/drawing/2014/main" id="{6779595D-EEC4-46F8-28F9-DCC91D971DE8}"/>
                </a:ext>
              </a:extLst>
            </p:cNvPr>
            <p:cNvCxnSpPr>
              <a:cxnSpLocks/>
              <a:stCxn id="6" idx="3"/>
            </p:cNvCxnSpPr>
            <p:nvPr/>
          </p:nvCxnSpPr>
          <p:spPr>
            <a:xfrm>
              <a:off x="3205830" y="3268965"/>
              <a:ext cx="221682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13">
              <a:extLst>
                <a:ext uri="{FF2B5EF4-FFF2-40B4-BE49-F238E27FC236}">
                  <a16:creationId xmlns:a16="http://schemas.microsoft.com/office/drawing/2014/main" id="{6A54F753-CE4D-9EBF-F846-BB95692C0229}"/>
                </a:ext>
              </a:extLst>
            </p:cNvPr>
            <p:cNvCxnSpPr>
              <a:cxnSpLocks/>
            </p:cNvCxnSpPr>
            <p:nvPr/>
          </p:nvCxnSpPr>
          <p:spPr>
            <a:xfrm>
              <a:off x="3205830" y="3676748"/>
              <a:ext cx="22168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13">
              <a:extLst>
                <a:ext uri="{FF2B5EF4-FFF2-40B4-BE49-F238E27FC236}">
                  <a16:creationId xmlns:a16="http://schemas.microsoft.com/office/drawing/2014/main" id="{A2965EF9-6610-A349-3C6B-D7EAAAB0C394}"/>
                </a:ext>
              </a:extLst>
            </p:cNvPr>
            <p:cNvCxnSpPr>
              <a:cxnSpLocks/>
            </p:cNvCxnSpPr>
            <p:nvPr/>
          </p:nvCxnSpPr>
          <p:spPr>
            <a:xfrm>
              <a:off x="3205828" y="4513177"/>
              <a:ext cx="22168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28156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B2190-A95D-C957-2DFD-AA2B1D820CEA}"/>
            </a:ext>
          </a:extLst>
        </p:cNvPr>
        <p:cNvGrpSpPr/>
        <p:nvPr/>
      </p:nvGrpSpPr>
      <p:grpSpPr>
        <a:xfrm>
          <a:off x="0" y="0"/>
          <a:ext cx="0" cy="0"/>
          <a:chOff x="0" y="0"/>
          <a:chExt cx="0" cy="0"/>
        </a:xfrm>
      </p:grpSpPr>
      <p:sp>
        <p:nvSpPr>
          <p:cNvPr id="60418" name="Titel 1">
            <a:extLst>
              <a:ext uri="{FF2B5EF4-FFF2-40B4-BE49-F238E27FC236}">
                <a16:creationId xmlns:a16="http://schemas.microsoft.com/office/drawing/2014/main" id="{A546B44C-E348-24C7-43C9-B672BD777706}"/>
              </a:ext>
            </a:extLst>
          </p:cNvPr>
          <p:cNvSpPr>
            <a:spLocks noGrp="1" noChangeArrowheads="1"/>
          </p:cNvSpPr>
          <p:nvPr>
            <p:ph type="title"/>
          </p:nvPr>
        </p:nvSpPr>
        <p:spPr>
          <a:xfrm>
            <a:off x="1200518" y="1"/>
            <a:ext cx="8094402" cy="849313"/>
          </a:xfrm>
        </p:spPr>
        <p:txBody>
          <a:bodyPr/>
          <a:lstStyle/>
          <a:p>
            <a:r>
              <a:rPr lang="de-AT" sz="3600" noProof="0" dirty="0"/>
              <a:t>Beispiel Weinanbau</a:t>
            </a:r>
          </a:p>
        </p:txBody>
      </p:sp>
      <p:sp>
        <p:nvSpPr>
          <p:cNvPr id="2" name="Rounded Rectangle 1">
            <a:extLst>
              <a:ext uri="{FF2B5EF4-FFF2-40B4-BE49-F238E27FC236}">
                <a16:creationId xmlns:a16="http://schemas.microsoft.com/office/drawing/2014/main" id="{469C016E-9140-6409-2799-20476ACDEF33}"/>
              </a:ext>
            </a:extLst>
          </p:cNvPr>
          <p:cNvSpPr/>
          <p:nvPr/>
        </p:nvSpPr>
        <p:spPr>
          <a:xfrm>
            <a:off x="5134977" y="2971230"/>
            <a:ext cx="2678654" cy="1678192"/>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Weinbau</a:t>
            </a:r>
          </a:p>
        </p:txBody>
      </p:sp>
      <p:sp>
        <p:nvSpPr>
          <p:cNvPr id="5" name="Rounded Rectangle 4">
            <a:extLst>
              <a:ext uri="{FF2B5EF4-FFF2-40B4-BE49-F238E27FC236}">
                <a16:creationId xmlns:a16="http://schemas.microsoft.com/office/drawing/2014/main" id="{2D1C96C1-29DE-D758-E2CF-5B14DB69E6E8}"/>
              </a:ext>
            </a:extLst>
          </p:cNvPr>
          <p:cNvSpPr/>
          <p:nvPr/>
        </p:nvSpPr>
        <p:spPr>
          <a:xfrm>
            <a:off x="1619607" y="2084397"/>
            <a:ext cx="1922269"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6" name="Rounded Rectangle 5">
            <a:extLst>
              <a:ext uri="{FF2B5EF4-FFF2-40B4-BE49-F238E27FC236}">
                <a16:creationId xmlns:a16="http://schemas.microsoft.com/office/drawing/2014/main" id="{727E53A7-BB2C-D4E6-1E82-CE4ED5CA5652}"/>
              </a:ext>
            </a:extLst>
          </p:cNvPr>
          <p:cNvSpPr/>
          <p:nvPr/>
        </p:nvSpPr>
        <p:spPr>
          <a:xfrm>
            <a:off x="1619604" y="2719610"/>
            <a:ext cx="1922271"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7" name="Oval 6">
            <a:extLst>
              <a:ext uri="{FF2B5EF4-FFF2-40B4-BE49-F238E27FC236}">
                <a16:creationId xmlns:a16="http://schemas.microsoft.com/office/drawing/2014/main" id="{3D8F057A-3B4D-4962-773B-2AC792275847}"/>
              </a:ext>
            </a:extLst>
          </p:cNvPr>
          <p:cNvSpPr/>
          <p:nvPr/>
        </p:nvSpPr>
        <p:spPr>
          <a:xfrm>
            <a:off x="8475979" y="3033086"/>
            <a:ext cx="1554480" cy="1554480"/>
          </a:xfrm>
          <a:prstGeom prst="ellipse">
            <a:avLst/>
          </a:prstGeom>
          <a:solidFill>
            <a:srgbClr val="7EB3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8" name="Rounded Rectangle 7">
            <a:extLst>
              <a:ext uri="{FF2B5EF4-FFF2-40B4-BE49-F238E27FC236}">
                <a16:creationId xmlns:a16="http://schemas.microsoft.com/office/drawing/2014/main" id="{5EA55CDF-6C0A-57B0-7A3B-E4A96B51AF9A}"/>
              </a:ext>
            </a:extLst>
          </p:cNvPr>
          <p:cNvSpPr/>
          <p:nvPr/>
        </p:nvSpPr>
        <p:spPr>
          <a:xfrm>
            <a:off x="4559623" y="1171387"/>
            <a:ext cx="1680684" cy="360884"/>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9" name="Rounded Rectangle 8">
            <a:extLst>
              <a:ext uri="{FF2B5EF4-FFF2-40B4-BE49-F238E27FC236}">
                <a16:creationId xmlns:a16="http://schemas.microsoft.com/office/drawing/2014/main" id="{0259F12F-6E63-BAE3-F273-B3FF43188A55}"/>
              </a:ext>
            </a:extLst>
          </p:cNvPr>
          <p:cNvSpPr/>
          <p:nvPr/>
        </p:nvSpPr>
        <p:spPr>
          <a:xfrm>
            <a:off x="5531830" y="5980355"/>
            <a:ext cx="1884947" cy="347259"/>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cxnSp>
        <p:nvCxnSpPr>
          <p:cNvPr id="13" name="Straight Arrow Connector 12">
            <a:extLst>
              <a:ext uri="{FF2B5EF4-FFF2-40B4-BE49-F238E27FC236}">
                <a16:creationId xmlns:a16="http://schemas.microsoft.com/office/drawing/2014/main" id="{8F1A4DB5-2552-7CE4-AE21-0588790DC8B4}"/>
              </a:ext>
            </a:extLst>
          </p:cNvPr>
          <p:cNvCxnSpPr>
            <a:cxnSpLocks/>
            <a:stCxn id="5" idx="3"/>
            <a:endCxn id="2" idx="1"/>
          </p:cNvCxnSpPr>
          <p:nvPr/>
        </p:nvCxnSpPr>
        <p:spPr>
          <a:xfrm>
            <a:off x="3541876" y="2318397"/>
            <a:ext cx="1593101" cy="14919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CDBFCA3-9794-EB3C-9E95-FCDF6D042D68}"/>
              </a:ext>
            </a:extLst>
          </p:cNvPr>
          <p:cNvCxnSpPr>
            <a:cxnSpLocks/>
            <a:stCxn id="6" idx="3"/>
            <a:endCxn id="2" idx="1"/>
          </p:cNvCxnSpPr>
          <p:nvPr/>
        </p:nvCxnSpPr>
        <p:spPr>
          <a:xfrm>
            <a:off x="3541875" y="2953610"/>
            <a:ext cx="1593102" cy="856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B04EF1E-7071-D7E5-504F-0D6CAE974FFB}"/>
              </a:ext>
            </a:extLst>
          </p:cNvPr>
          <p:cNvCxnSpPr>
            <a:cxnSpLocks/>
            <a:stCxn id="8" idx="2"/>
            <a:endCxn id="2" idx="0"/>
          </p:cNvCxnSpPr>
          <p:nvPr/>
        </p:nvCxnSpPr>
        <p:spPr>
          <a:xfrm>
            <a:off x="5399965" y="1532271"/>
            <a:ext cx="1074339" cy="14389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9F73E37-9A30-1510-3FFD-B6D906821B98}"/>
              </a:ext>
            </a:extLst>
          </p:cNvPr>
          <p:cNvCxnSpPr>
            <a:cxnSpLocks/>
            <a:stCxn id="2" idx="2"/>
            <a:endCxn id="9" idx="0"/>
          </p:cNvCxnSpPr>
          <p:nvPr/>
        </p:nvCxnSpPr>
        <p:spPr>
          <a:xfrm>
            <a:off x="6474304" y="4649422"/>
            <a:ext cx="0" cy="13309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81C31520-7F10-CAD3-FF9A-6F6473297ACA}"/>
              </a:ext>
            </a:extLst>
          </p:cNvPr>
          <p:cNvCxnSpPr>
            <a:cxnSpLocks/>
            <a:stCxn id="2" idx="3"/>
            <a:endCxn id="7" idx="2"/>
          </p:cNvCxnSpPr>
          <p:nvPr/>
        </p:nvCxnSpPr>
        <p:spPr>
          <a:xfrm>
            <a:off x="7813631" y="3810326"/>
            <a:ext cx="6623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feld 25">
            <a:extLst>
              <a:ext uri="{FF2B5EF4-FFF2-40B4-BE49-F238E27FC236}">
                <a16:creationId xmlns:a16="http://schemas.microsoft.com/office/drawing/2014/main" id="{ADC628A4-C4AA-A187-18E0-5AED441A1259}"/>
              </a:ext>
            </a:extLst>
          </p:cNvPr>
          <p:cNvSpPr txBox="1"/>
          <p:nvPr/>
        </p:nvSpPr>
        <p:spPr>
          <a:xfrm rot="5400000">
            <a:off x="10360569" y="3668591"/>
            <a:ext cx="1588127" cy="369332"/>
          </a:xfrm>
          <a:prstGeom prst="rect">
            <a:avLst/>
          </a:prstGeom>
          <a:noFill/>
        </p:spPr>
        <p:txBody>
          <a:bodyPr wrap="none" rtlCol="0">
            <a:spAutoFit/>
          </a:bodyPr>
          <a:lstStyle/>
          <a:p>
            <a:pPr algn="ctr"/>
            <a:r>
              <a:rPr lang="de-AT" noProof="0" dirty="0">
                <a:solidFill>
                  <a:srgbClr val="1DA281"/>
                </a:solidFill>
              </a:rPr>
              <a:t>Technosphäre</a:t>
            </a:r>
          </a:p>
        </p:txBody>
      </p:sp>
      <p:sp>
        <p:nvSpPr>
          <p:cNvPr id="30" name="Textfeld 29">
            <a:extLst>
              <a:ext uri="{FF2B5EF4-FFF2-40B4-BE49-F238E27FC236}">
                <a16:creationId xmlns:a16="http://schemas.microsoft.com/office/drawing/2014/main" id="{F5024B16-3955-FE26-F162-5DA64F32469A}"/>
              </a:ext>
            </a:extLst>
          </p:cNvPr>
          <p:cNvSpPr txBox="1"/>
          <p:nvPr/>
        </p:nvSpPr>
        <p:spPr>
          <a:xfrm>
            <a:off x="9852559" y="1196459"/>
            <a:ext cx="1274068" cy="369332"/>
          </a:xfrm>
          <a:prstGeom prst="rect">
            <a:avLst/>
          </a:prstGeom>
          <a:noFill/>
        </p:spPr>
        <p:txBody>
          <a:bodyPr wrap="none" rtlCol="0">
            <a:spAutoFit/>
          </a:bodyPr>
          <a:lstStyle/>
          <a:p>
            <a:pPr algn="ctr"/>
            <a:r>
              <a:rPr lang="de-AT" noProof="0" dirty="0">
                <a:solidFill>
                  <a:srgbClr val="F3DE2C"/>
                </a:solidFill>
              </a:rPr>
              <a:t>Ökosphäre</a:t>
            </a:r>
          </a:p>
        </p:txBody>
      </p:sp>
      <p:sp>
        <p:nvSpPr>
          <p:cNvPr id="10" name="Rounded Rectangle 7">
            <a:extLst>
              <a:ext uri="{FF2B5EF4-FFF2-40B4-BE49-F238E27FC236}">
                <a16:creationId xmlns:a16="http://schemas.microsoft.com/office/drawing/2014/main" id="{C5298868-468E-DE54-E75D-0951E15B7C96}"/>
              </a:ext>
            </a:extLst>
          </p:cNvPr>
          <p:cNvSpPr/>
          <p:nvPr/>
        </p:nvSpPr>
        <p:spPr>
          <a:xfrm>
            <a:off x="6474304" y="1171388"/>
            <a:ext cx="1680684" cy="369332"/>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31" name="Rounded Rectangle 4">
            <a:extLst>
              <a:ext uri="{FF2B5EF4-FFF2-40B4-BE49-F238E27FC236}">
                <a16:creationId xmlns:a16="http://schemas.microsoft.com/office/drawing/2014/main" id="{8BB65338-218F-F86F-CE7E-CC52E7986378}"/>
              </a:ext>
            </a:extLst>
          </p:cNvPr>
          <p:cNvSpPr/>
          <p:nvPr/>
        </p:nvSpPr>
        <p:spPr>
          <a:xfrm>
            <a:off x="1619604" y="3354823"/>
            <a:ext cx="1922272"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cxnSp>
        <p:nvCxnSpPr>
          <p:cNvPr id="32" name="Straight Arrow Connector 12">
            <a:extLst>
              <a:ext uri="{FF2B5EF4-FFF2-40B4-BE49-F238E27FC236}">
                <a16:creationId xmlns:a16="http://schemas.microsoft.com/office/drawing/2014/main" id="{8C8DAC06-A074-1D11-BED8-DCE39188153A}"/>
              </a:ext>
            </a:extLst>
          </p:cNvPr>
          <p:cNvCxnSpPr>
            <a:cxnSpLocks/>
            <a:stCxn id="31" idx="3"/>
            <a:endCxn id="2" idx="1"/>
          </p:cNvCxnSpPr>
          <p:nvPr/>
        </p:nvCxnSpPr>
        <p:spPr>
          <a:xfrm>
            <a:off x="3541876" y="3588823"/>
            <a:ext cx="1593101" cy="2215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14">
            <a:extLst>
              <a:ext uri="{FF2B5EF4-FFF2-40B4-BE49-F238E27FC236}">
                <a16:creationId xmlns:a16="http://schemas.microsoft.com/office/drawing/2014/main" id="{CE2106F6-F69A-B5FB-434E-B953F937BD4E}"/>
              </a:ext>
            </a:extLst>
          </p:cNvPr>
          <p:cNvCxnSpPr>
            <a:cxnSpLocks/>
            <a:stCxn id="10" idx="2"/>
            <a:endCxn id="2" idx="0"/>
          </p:cNvCxnSpPr>
          <p:nvPr/>
        </p:nvCxnSpPr>
        <p:spPr>
          <a:xfrm flipH="1">
            <a:off x="6474304" y="1540720"/>
            <a:ext cx="840342" cy="14305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ounded Rectangle 4">
            <a:extLst>
              <a:ext uri="{FF2B5EF4-FFF2-40B4-BE49-F238E27FC236}">
                <a16:creationId xmlns:a16="http://schemas.microsoft.com/office/drawing/2014/main" id="{9A4FA91F-5A74-9CBC-8FC5-3784DF25B3D0}"/>
              </a:ext>
            </a:extLst>
          </p:cNvPr>
          <p:cNvSpPr/>
          <p:nvPr/>
        </p:nvSpPr>
        <p:spPr>
          <a:xfrm>
            <a:off x="1598774" y="3990036"/>
            <a:ext cx="1922272"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cxnSp>
        <p:nvCxnSpPr>
          <p:cNvPr id="4" name="Straight Arrow Connector 12">
            <a:extLst>
              <a:ext uri="{FF2B5EF4-FFF2-40B4-BE49-F238E27FC236}">
                <a16:creationId xmlns:a16="http://schemas.microsoft.com/office/drawing/2014/main" id="{7E508497-0E92-B9E5-7DFD-30EE19128BD4}"/>
              </a:ext>
            </a:extLst>
          </p:cNvPr>
          <p:cNvCxnSpPr>
            <a:cxnSpLocks/>
            <a:stCxn id="3" idx="3"/>
            <a:endCxn id="2" idx="1"/>
          </p:cNvCxnSpPr>
          <p:nvPr/>
        </p:nvCxnSpPr>
        <p:spPr>
          <a:xfrm flipV="1">
            <a:off x="3521046" y="3810326"/>
            <a:ext cx="1613931" cy="4137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ounded Rectangle 4">
            <a:extLst>
              <a:ext uri="{FF2B5EF4-FFF2-40B4-BE49-F238E27FC236}">
                <a16:creationId xmlns:a16="http://schemas.microsoft.com/office/drawing/2014/main" id="{5D1E0AFB-06CC-6A25-3A5A-F1AAE90D01A8}"/>
              </a:ext>
            </a:extLst>
          </p:cNvPr>
          <p:cNvSpPr/>
          <p:nvPr/>
        </p:nvSpPr>
        <p:spPr>
          <a:xfrm>
            <a:off x="1598774" y="4625249"/>
            <a:ext cx="1922272"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19" name="Rounded Rectangle 4">
            <a:extLst>
              <a:ext uri="{FF2B5EF4-FFF2-40B4-BE49-F238E27FC236}">
                <a16:creationId xmlns:a16="http://schemas.microsoft.com/office/drawing/2014/main" id="{875D3C61-2B87-DEBF-7815-496524A33635}"/>
              </a:ext>
            </a:extLst>
          </p:cNvPr>
          <p:cNvSpPr/>
          <p:nvPr/>
        </p:nvSpPr>
        <p:spPr>
          <a:xfrm>
            <a:off x="1598774" y="5260460"/>
            <a:ext cx="1922272"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cxnSp>
        <p:nvCxnSpPr>
          <p:cNvPr id="34" name="Straight Arrow Connector 12">
            <a:extLst>
              <a:ext uri="{FF2B5EF4-FFF2-40B4-BE49-F238E27FC236}">
                <a16:creationId xmlns:a16="http://schemas.microsoft.com/office/drawing/2014/main" id="{CBEE7BED-F636-BEA3-4D00-5D52C581172E}"/>
              </a:ext>
            </a:extLst>
          </p:cNvPr>
          <p:cNvCxnSpPr>
            <a:cxnSpLocks/>
            <a:stCxn id="17" idx="3"/>
            <a:endCxn id="2" idx="1"/>
          </p:cNvCxnSpPr>
          <p:nvPr/>
        </p:nvCxnSpPr>
        <p:spPr>
          <a:xfrm flipV="1">
            <a:off x="3521046" y="3810326"/>
            <a:ext cx="1613931" cy="10489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12">
            <a:extLst>
              <a:ext uri="{FF2B5EF4-FFF2-40B4-BE49-F238E27FC236}">
                <a16:creationId xmlns:a16="http://schemas.microsoft.com/office/drawing/2014/main" id="{F38EB33F-A475-848C-1099-3B59CE7EC64B}"/>
              </a:ext>
            </a:extLst>
          </p:cNvPr>
          <p:cNvCxnSpPr>
            <a:cxnSpLocks/>
            <a:stCxn id="19" idx="3"/>
            <a:endCxn id="2" idx="1"/>
          </p:cNvCxnSpPr>
          <p:nvPr/>
        </p:nvCxnSpPr>
        <p:spPr>
          <a:xfrm flipV="1">
            <a:off x="3521046" y="3810326"/>
            <a:ext cx="1613931" cy="16841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Rechteck: abgerundete Ecken 57">
            <a:extLst>
              <a:ext uri="{FF2B5EF4-FFF2-40B4-BE49-F238E27FC236}">
                <a16:creationId xmlns:a16="http://schemas.microsoft.com/office/drawing/2014/main" id="{DA065955-FAEB-7311-08A2-D4E5EAE4891B}"/>
              </a:ext>
            </a:extLst>
          </p:cNvPr>
          <p:cNvSpPr/>
          <p:nvPr/>
        </p:nvSpPr>
        <p:spPr>
          <a:xfrm>
            <a:off x="1063885" y="1910052"/>
            <a:ext cx="10748864" cy="3985923"/>
          </a:xfrm>
          <a:prstGeom prst="roundRect">
            <a:avLst/>
          </a:prstGeom>
          <a:noFill/>
          <a:ln>
            <a:solidFill>
              <a:srgbClr val="1DA28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59" name="Rechteck: abgerundete Ecken 58">
            <a:extLst>
              <a:ext uri="{FF2B5EF4-FFF2-40B4-BE49-F238E27FC236}">
                <a16:creationId xmlns:a16="http://schemas.microsoft.com/office/drawing/2014/main" id="{055B62C6-85A7-2FCE-6CD4-EBC4CD984EFE}"/>
              </a:ext>
            </a:extLst>
          </p:cNvPr>
          <p:cNvSpPr/>
          <p:nvPr/>
        </p:nvSpPr>
        <p:spPr>
          <a:xfrm>
            <a:off x="947371" y="1058863"/>
            <a:ext cx="10986676" cy="5408611"/>
          </a:xfrm>
          <a:prstGeom prst="roundRect">
            <a:avLst/>
          </a:prstGeom>
          <a:noFill/>
          <a:ln>
            <a:solidFill>
              <a:srgbClr val="F3DE2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11" name="Textfeld 10">
            <a:extLst>
              <a:ext uri="{FF2B5EF4-FFF2-40B4-BE49-F238E27FC236}">
                <a16:creationId xmlns:a16="http://schemas.microsoft.com/office/drawing/2014/main" id="{5C3CB44D-612E-3923-0E25-1769EB8A2D18}"/>
              </a:ext>
            </a:extLst>
          </p:cNvPr>
          <p:cNvSpPr txBox="1"/>
          <p:nvPr/>
        </p:nvSpPr>
        <p:spPr>
          <a:xfrm>
            <a:off x="8617456" y="3625660"/>
            <a:ext cx="1271525" cy="369332"/>
          </a:xfrm>
          <a:prstGeom prst="rect">
            <a:avLst/>
          </a:prstGeom>
          <a:noFill/>
        </p:spPr>
        <p:txBody>
          <a:bodyPr wrap="square" rtlCol="0">
            <a:spAutoFit/>
          </a:bodyPr>
          <a:lstStyle/>
          <a:p>
            <a:pPr algn="ctr"/>
            <a:r>
              <a:rPr lang="de-AT" dirty="0"/>
              <a:t>Trauben</a:t>
            </a:r>
          </a:p>
        </p:txBody>
      </p:sp>
      <p:sp>
        <p:nvSpPr>
          <p:cNvPr id="12" name="Textfeld 11">
            <a:extLst>
              <a:ext uri="{FF2B5EF4-FFF2-40B4-BE49-F238E27FC236}">
                <a16:creationId xmlns:a16="http://schemas.microsoft.com/office/drawing/2014/main" id="{38573D4F-7670-DFF2-6D01-718311438DBB}"/>
              </a:ext>
            </a:extLst>
          </p:cNvPr>
          <p:cNvSpPr txBox="1"/>
          <p:nvPr/>
        </p:nvSpPr>
        <p:spPr>
          <a:xfrm>
            <a:off x="1619604" y="2116861"/>
            <a:ext cx="1922269" cy="369332"/>
          </a:xfrm>
          <a:prstGeom prst="rect">
            <a:avLst/>
          </a:prstGeom>
          <a:noFill/>
        </p:spPr>
        <p:txBody>
          <a:bodyPr wrap="square" rtlCol="0">
            <a:spAutoFit/>
          </a:bodyPr>
          <a:lstStyle/>
          <a:p>
            <a:pPr algn="ctr"/>
            <a:r>
              <a:rPr lang="de-AT" dirty="0"/>
              <a:t>Strom</a:t>
            </a:r>
          </a:p>
        </p:txBody>
      </p:sp>
      <p:sp>
        <p:nvSpPr>
          <p:cNvPr id="16" name="Textfeld 15">
            <a:extLst>
              <a:ext uri="{FF2B5EF4-FFF2-40B4-BE49-F238E27FC236}">
                <a16:creationId xmlns:a16="http://schemas.microsoft.com/office/drawing/2014/main" id="{F7260F37-3779-2E47-3B20-B59630D6FBAF}"/>
              </a:ext>
            </a:extLst>
          </p:cNvPr>
          <p:cNvSpPr txBox="1"/>
          <p:nvPr/>
        </p:nvSpPr>
        <p:spPr>
          <a:xfrm>
            <a:off x="1622945" y="2765196"/>
            <a:ext cx="1922269" cy="369332"/>
          </a:xfrm>
          <a:prstGeom prst="rect">
            <a:avLst/>
          </a:prstGeom>
          <a:noFill/>
        </p:spPr>
        <p:txBody>
          <a:bodyPr wrap="square" rtlCol="0">
            <a:spAutoFit/>
          </a:bodyPr>
          <a:lstStyle/>
          <a:p>
            <a:pPr algn="ctr"/>
            <a:r>
              <a:rPr lang="de-AT" dirty="0"/>
              <a:t>Diesel</a:t>
            </a:r>
          </a:p>
        </p:txBody>
      </p:sp>
      <p:sp>
        <p:nvSpPr>
          <p:cNvPr id="20" name="Textfeld 19">
            <a:extLst>
              <a:ext uri="{FF2B5EF4-FFF2-40B4-BE49-F238E27FC236}">
                <a16:creationId xmlns:a16="http://schemas.microsoft.com/office/drawing/2014/main" id="{BBA41F14-A8EA-577C-2143-915F7DAF9AE0}"/>
              </a:ext>
            </a:extLst>
          </p:cNvPr>
          <p:cNvSpPr txBox="1"/>
          <p:nvPr/>
        </p:nvSpPr>
        <p:spPr>
          <a:xfrm>
            <a:off x="1620003" y="3274802"/>
            <a:ext cx="1879813" cy="646331"/>
          </a:xfrm>
          <a:prstGeom prst="rect">
            <a:avLst/>
          </a:prstGeom>
          <a:noFill/>
        </p:spPr>
        <p:txBody>
          <a:bodyPr wrap="square" rtlCol="0">
            <a:spAutoFit/>
          </a:bodyPr>
          <a:lstStyle/>
          <a:p>
            <a:pPr algn="ctr"/>
            <a:r>
              <a:rPr lang="de-AT" dirty="0"/>
              <a:t>Maschinen-stunden</a:t>
            </a:r>
          </a:p>
        </p:txBody>
      </p:sp>
      <p:sp>
        <p:nvSpPr>
          <p:cNvPr id="22" name="Textfeld 21">
            <a:extLst>
              <a:ext uri="{FF2B5EF4-FFF2-40B4-BE49-F238E27FC236}">
                <a16:creationId xmlns:a16="http://schemas.microsoft.com/office/drawing/2014/main" id="{B7EE182F-73C2-3138-2215-D8292E354081}"/>
              </a:ext>
            </a:extLst>
          </p:cNvPr>
          <p:cNvSpPr txBox="1"/>
          <p:nvPr/>
        </p:nvSpPr>
        <p:spPr>
          <a:xfrm>
            <a:off x="1598777" y="4040162"/>
            <a:ext cx="1922269" cy="369332"/>
          </a:xfrm>
          <a:prstGeom prst="rect">
            <a:avLst/>
          </a:prstGeom>
          <a:noFill/>
        </p:spPr>
        <p:txBody>
          <a:bodyPr wrap="square" rtlCol="0">
            <a:spAutoFit/>
          </a:bodyPr>
          <a:lstStyle/>
          <a:p>
            <a:pPr algn="ctr"/>
            <a:r>
              <a:rPr lang="de-AT" dirty="0"/>
              <a:t>Düngemittel</a:t>
            </a:r>
          </a:p>
        </p:txBody>
      </p:sp>
      <p:sp>
        <p:nvSpPr>
          <p:cNvPr id="23" name="Textfeld 22">
            <a:extLst>
              <a:ext uri="{FF2B5EF4-FFF2-40B4-BE49-F238E27FC236}">
                <a16:creationId xmlns:a16="http://schemas.microsoft.com/office/drawing/2014/main" id="{C9318B29-E917-E940-7D04-DDE36E19AE7C}"/>
              </a:ext>
            </a:extLst>
          </p:cNvPr>
          <p:cNvSpPr txBox="1"/>
          <p:nvPr/>
        </p:nvSpPr>
        <p:spPr>
          <a:xfrm>
            <a:off x="1588162" y="4549235"/>
            <a:ext cx="1922269" cy="646331"/>
          </a:xfrm>
          <a:prstGeom prst="rect">
            <a:avLst/>
          </a:prstGeom>
          <a:noFill/>
        </p:spPr>
        <p:txBody>
          <a:bodyPr wrap="square" rtlCol="0">
            <a:spAutoFit/>
          </a:bodyPr>
          <a:lstStyle/>
          <a:p>
            <a:pPr algn="ctr"/>
            <a:r>
              <a:rPr lang="de-AT" dirty="0"/>
              <a:t>Pflanzenschutz-mittel</a:t>
            </a:r>
          </a:p>
        </p:txBody>
      </p:sp>
      <p:sp>
        <p:nvSpPr>
          <p:cNvPr id="24" name="Textfeld 23">
            <a:extLst>
              <a:ext uri="{FF2B5EF4-FFF2-40B4-BE49-F238E27FC236}">
                <a16:creationId xmlns:a16="http://schemas.microsoft.com/office/drawing/2014/main" id="{633882BF-3D17-53F7-2302-5414B351D85C}"/>
              </a:ext>
            </a:extLst>
          </p:cNvPr>
          <p:cNvSpPr txBox="1"/>
          <p:nvPr/>
        </p:nvSpPr>
        <p:spPr>
          <a:xfrm>
            <a:off x="1577547" y="5292172"/>
            <a:ext cx="1922269" cy="369332"/>
          </a:xfrm>
          <a:prstGeom prst="rect">
            <a:avLst/>
          </a:prstGeom>
          <a:noFill/>
        </p:spPr>
        <p:txBody>
          <a:bodyPr wrap="square" rtlCol="0">
            <a:spAutoFit/>
          </a:bodyPr>
          <a:lstStyle/>
          <a:p>
            <a:pPr algn="ctr"/>
            <a:r>
              <a:rPr lang="de-AT" dirty="0"/>
              <a:t>Infrastruktur</a:t>
            </a:r>
          </a:p>
        </p:txBody>
      </p:sp>
      <p:sp>
        <p:nvSpPr>
          <p:cNvPr id="25" name="Textfeld 24">
            <a:extLst>
              <a:ext uri="{FF2B5EF4-FFF2-40B4-BE49-F238E27FC236}">
                <a16:creationId xmlns:a16="http://schemas.microsoft.com/office/drawing/2014/main" id="{2C8448AD-6FDD-81AF-BA82-988E1FBDD00F}"/>
              </a:ext>
            </a:extLst>
          </p:cNvPr>
          <p:cNvSpPr txBox="1"/>
          <p:nvPr/>
        </p:nvSpPr>
        <p:spPr>
          <a:xfrm>
            <a:off x="4439686" y="1147954"/>
            <a:ext cx="1922269" cy="369332"/>
          </a:xfrm>
          <a:prstGeom prst="rect">
            <a:avLst/>
          </a:prstGeom>
          <a:noFill/>
        </p:spPr>
        <p:txBody>
          <a:bodyPr wrap="square" rtlCol="0">
            <a:spAutoFit/>
          </a:bodyPr>
          <a:lstStyle/>
          <a:p>
            <a:pPr algn="ctr"/>
            <a:r>
              <a:rPr lang="de-AT" dirty="0"/>
              <a:t>Fläche</a:t>
            </a:r>
          </a:p>
        </p:txBody>
      </p:sp>
      <p:sp>
        <p:nvSpPr>
          <p:cNvPr id="27" name="Textfeld 26">
            <a:extLst>
              <a:ext uri="{FF2B5EF4-FFF2-40B4-BE49-F238E27FC236}">
                <a16:creationId xmlns:a16="http://schemas.microsoft.com/office/drawing/2014/main" id="{A35F3A66-2AF0-64A2-C4FA-BB7623D4435B}"/>
              </a:ext>
            </a:extLst>
          </p:cNvPr>
          <p:cNvSpPr txBox="1"/>
          <p:nvPr/>
        </p:nvSpPr>
        <p:spPr>
          <a:xfrm>
            <a:off x="6360244" y="1167163"/>
            <a:ext cx="1922269" cy="369332"/>
          </a:xfrm>
          <a:prstGeom prst="rect">
            <a:avLst/>
          </a:prstGeom>
          <a:noFill/>
        </p:spPr>
        <p:txBody>
          <a:bodyPr wrap="square" rtlCol="0">
            <a:spAutoFit/>
          </a:bodyPr>
          <a:lstStyle/>
          <a:p>
            <a:pPr algn="ctr"/>
            <a:r>
              <a:rPr lang="de-AT" dirty="0"/>
              <a:t>Wasser</a:t>
            </a:r>
          </a:p>
        </p:txBody>
      </p:sp>
      <p:sp>
        <p:nvSpPr>
          <p:cNvPr id="28" name="Textfeld 27">
            <a:extLst>
              <a:ext uri="{FF2B5EF4-FFF2-40B4-BE49-F238E27FC236}">
                <a16:creationId xmlns:a16="http://schemas.microsoft.com/office/drawing/2014/main" id="{B220F139-9276-32D1-56ED-32111AAD6A60}"/>
              </a:ext>
            </a:extLst>
          </p:cNvPr>
          <p:cNvSpPr txBox="1"/>
          <p:nvPr/>
        </p:nvSpPr>
        <p:spPr>
          <a:xfrm>
            <a:off x="5531830" y="5949162"/>
            <a:ext cx="1922269" cy="369332"/>
          </a:xfrm>
          <a:prstGeom prst="rect">
            <a:avLst/>
          </a:prstGeom>
          <a:noFill/>
        </p:spPr>
        <p:txBody>
          <a:bodyPr wrap="square" rtlCol="0">
            <a:spAutoFit/>
          </a:bodyPr>
          <a:lstStyle/>
          <a:p>
            <a:pPr algn="ctr"/>
            <a:r>
              <a:rPr lang="de-AT" dirty="0"/>
              <a:t>Emissionen</a:t>
            </a:r>
          </a:p>
        </p:txBody>
      </p:sp>
    </p:spTree>
    <p:extLst>
      <p:ext uri="{BB962C8B-B14F-4D97-AF65-F5344CB8AC3E}">
        <p14:creationId xmlns:p14="http://schemas.microsoft.com/office/powerpoint/2010/main" val="198620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20" grpId="0"/>
      <p:bldP spid="22" grpId="0"/>
      <p:bldP spid="23" grpId="0"/>
      <p:bldP spid="24" grpId="0"/>
      <p:bldP spid="25" grpId="0"/>
      <p:bldP spid="27" grpId="0"/>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C18DD-6E66-0A86-AB36-BE9ED23410EC}"/>
            </a:ext>
          </a:extLst>
        </p:cNvPr>
        <p:cNvGrpSpPr/>
        <p:nvPr/>
      </p:nvGrpSpPr>
      <p:grpSpPr>
        <a:xfrm>
          <a:off x="0" y="0"/>
          <a:ext cx="0" cy="0"/>
          <a:chOff x="0" y="0"/>
          <a:chExt cx="0" cy="0"/>
        </a:xfrm>
      </p:grpSpPr>
      <p:sp>
        <p:nvSpPr>
          <p:cNvPr id="60418" name="Titel 1">
            <a:extLst>
              <a:ext uri="{FF2B5EF4-FFF2-40B4-BE49-F238E27FC236}">
                <a16:creationId xmlns:a16="http://schemas.microsoft.com/office/drawing/2014/main" id="{7C64DAD3-6FFB-E094-2BFC-F219C2A0098D}"/>
              </a:ext>
            </a:extLst>
          </p:cNvPr>
          <p:cNvSpPr>
            <a:spLocks noGrp="1" noChangeArrowheads="1"/>
          </p:cNvSpPr>
          <p:nvPr>
            <p:ph type="title"/>
          </p:nvPr>
        </p:nvSpPr>
        <p:spPr>
          <a:xfrm>
            <a:off x="1200518" y="1"/>
            <a:ext cx="8094402" cy="849313"/>
          </a:xfrm>
        </p:spPr>
        <p:txBody>
          <a:bodyPr/>
          <a:lstStyle/>
          <a:p>
            <a:r>
              <a:rPr lang="de-AT" sz="3600" noProof="0" dirty="0"/>
              <a:t>Beispiel Weinanbau</a:t>
            </a:r>
          </a:p>
        </p:txBody>
      </p:sp>
      <p:sp>
        <p:nvSpPr>
          <p:cNvPr id="2" name="Rounded Rectangle 1">
            <a:extLst>
              <a:ext uri="{FF2B5EF4-FFF2-40B4-BE49-F238E27FC236}">
                <a16:creationId xmlns:a16="http://schemas.microsoft.com/office/drawing/2014/main" id="{4F0FF43B-C44A-38DD-4FDD-2195128E79FB}"/>
              </a:ext>
            </a:extLst>
          </p:cNvPr>
          <p:cNvSpPr/>
          <p:nvPr/>
        </p:nvSpPr>
        <p:spPr>
          <a:xfrm>
            <a:off x="5134977" y="2971230"/>
            <a:ext cx="2678654" cy="1678192"/>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Weinbau</a:t>
            </a:r>
          </a:p>
        </p:txBody>
      </p:sp>
      <p:sp>
        <p:nvSpPr>
          <p:cNvPr id="5" name="Rounded Rectangle 4">
            <a:extLst>
              <a:ext uri="{FF2B5EF4-FFF2-40B4-BE49-F238E27FC236}">
                <a16:creationId xmlns:a16="http://schemas.microsoft.com/office/drawing/2014/main" id="{FF562292-BDF0-A549-095C-EBA7C6CECACB}"/>
              </a:ext>
            </a:extLst>
          </p:cNvPr>
          <p:cNvSpPr/>
          <p:nvPr/>
        </p:nvSpPr>
        <p:spPr>
          <a:xfrm>
            <a:off x="1619607" y="2084397"/>
            <a:ext cx="1922269"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6" name="Rounded Rectangle 5">
            <a:extLst>
              <a:ext uri="{FF2B5EF4-FFF2-40B4-BE49-F238E27FC236}">
                <a16:creationId xmlns:a16="http://schemas.microsoft.com/office/drawing/2014/main" id="{6D6668AC-254C-A224-C29A-032C49325EE4}"/>
              </a:ext>
            </a:extLst>
          </p:cNvPr>
          <p:cNvSpPr/>
          <p:nvPr/>
        </p:nvSpPr>
        <p:spPr>
          <a:xfrm>
            <a:off x="1619604" y="2719610"/>
            <a:ext cx="1922271"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7" name="Oval 6">
            <a:extLst>
              <a:ext uri="{FF2B5EF4-FFF2-40B4-BE49-F238E27FC236}">
                <a16:creationId xmlns:a16="http://schemas.microsoft.com/office/drawing/2014/main" id="{24A6F117-C9E1-9205-082C-D97650C5DBB3}"/>
              </a:ext>
            </a:extLst>
          </p:cNvPr>
          <p:cNvSpPr/>
          <p:nvPr/>
        </p:nvSpPr>
        <p:spPr>
          <a:xfrm>
            <a:off x="8475979" y="3033086"/>
            <a:ext cx="1554480" cy="1554480"/>
          </a:xfrm>
          <a:prstGeom prst="ellipse">
            <a:avLst/>
          </a:prstGeom>
          <a:solidFill>
            <a:srgbClr val="7EB3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8" name="Rounded Rectangle 7">
            <a:extLst>
              <a:ext uri="{FF2B5EF4-FFF2-40B4-BE49-F238E27FC236}">
                <a16:creationId xmlns:a16="http://schemas.microsoft.com/office/drawing/2014/main" id="{85EBA908-56AA-909C-EE74-1FDB4DE257C3}"/>
              </a:ext>
            </a:extLst>
          </p:cNvPr>
          <p:cNvSpPr/>
          <p:nvPr/>
        </p:nvSpPr>
        <p:spPr>
          <a:xfrm>
            <a:off x="4559623" y="1171387"/>
            <a:ext cx="1680684" cy="360884"/>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9" name="Rounded Rectangle 8">
            <a:extLst>
              <a:ext uri="{FF2B5EF4-FFF2-40B4-BE49-F238E27FC236}">
                <a16:creationId xmlns:a16="http://schemas.microsoft.com/office/drawing/2014/main" id="{C1DDDF51-6116-614B-318A-6C7516F6E198}"/>
              </a:ext>
            </a:extLst>
          </p:cNvPr>
          <p:cNvSpPr/>
          <p:nvPr/>
        </p:nvSpPr>
        <p:spPr>
          <a:xfrm>
            <a:off x="5530261" y="5622855"/>
            <a:ext cx="1884947" cy="347259"/>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cxnSp>
        <p:nvCxnSpPr>
          <p:cNvPr id="13" name="Straight Arrow Connector 12">
            <a:extLst>
              <a:ext uri="{FF2B5EF4-FFF2-40B4-BE49-F238E27FC236}">
                <a16:creationId xmlns:a16="http://schemas.microsoft.com/office/drawing/2014/main" id="{4A066CB7-C212-7A5B-6D80-3CBE442ADF5C}"/>
              </a:ext>
            </a:extLst>
          </p:cNvPr>
          <p:cNvCxnSpPr>
            <a:cxnSpLocks/>
            <a:stCxn id="5" idx="3"/>
            <a:endCxn id="2" idx="1"/>
          </p:cNvCxnSpPr>
          <p:nvPr/>
        </p:nvCxnSpPr>
        <p:spPr>
          <a:xfrm>
            <a:off x="3541876" y="2318397"/>
            <a:ext cx="1593101" cy="14919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62F24A0-61D6-5900-8B56-085CAE2B6C7E}"/>
              </a:ext>
            </a:extLst>
          </p:cNvPr>
          <p:cNvCxnSpPr>
            <a:cxnSpLocks/>
            <a:stCxn id="6" idx="3"/>
            <a:endCxn id="2" idx="1"/>
          </p:cNvCxnSpPr>
          <p:nvPr/>
        </p:nvCxnSpPr>
        <p:spPr>
          <a:xfrm>
            <a:off x="3541875" y="2953610"/>
            <a:ext cx="1593102" cy="8567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F4B95B91-76D3-E872-DEC7-C729D588464A}"/>
              </a:ext>
            </a:extLst>
          </p:cNvPr>
          <p:cNvCxnSpPr>
            <a:cxnSpLocks/>
            <a:stCxn id="8" idx="2"/>
            <a:endCxn id="2" idx="0"/>
          </p:cNvCxnSpPr>
          <p:nvPr/>
        </p:nvCxnSpPr>
        <p:spPr>
          <a:xfrm>
            <a:off x="5399965" y="1532271"/>
            <a:ext cx="1074339" cy="14389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68B640F-C651-CC32-0E4F-9FC550B7D4AD}"/>
              </a:ext>
            </a:extLst>
          </p:cNvPr>
          <p:cNvCxnSpPr>
            <a:cxnSpLocks/>
            <a:stCxn id="2" idx="2"/>
            <a:endCxn id="9" idx="0"/>
          </p:cNvCxnSpPr>
          <p:nvPr/>
        </p:nvCxnSpPr>
        <p:spPr>
          <a:xfrm flipH="1">
            <a:off x="6472735" y="4649422"/>
            <a:ext cx="1569" cy="9734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A64BDE0-34E1-A1D9-AF6B-6FA7AF6C7E64}"/>
              </a:ext>
            </a:extLst>
          </p:cNvPr>
          <p:cNvCxnSpPr>
            <a:cxnSpLocks/>
            <a:stCxn id="2" idx="3"/>
            <a:endCxn id="7" idx="2"/>
          </p:cNvCxnSpPr>
          <p:nvPr/>
        </p:nvCxnSpPr>
        <p:spPr>
          <a:xfrm>
            <a:off x="7813631" y="3810326"/>
            <a:ext cx="6623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feld 25">
            <a:extLst>
              <a:ext uri="{FF2B5EF4-FFF2-40B4-BE49-F238E27FC236}">
                <a16:creationId xmlns:a16="http://schemas.microsoft.com/office/drawing/2014/main" id="{31A23071-A6D6-E688-D5EA-965037D10911}"/>
              </a:ext>
            </a:extLst>
          </p:cNvPr>
          <p:cNvSpPr txBox="1"/>
          <p:nvPr/>
        </p:nvSpPr>
        <p:spPr>
          <a:xfrm rot="5400000">
            <a:off x="10360569" y="3668591"/>
            <a:ext cx="1588127" cy="369332"/>
          </a:xfrm>
          <a:prstGeom prst="rect">
            <a:avLst/>
          </a:prstGeom>
          <a:noFill/>
        </p:spPr>
        <p:txBody>
          <a:bodyPr wrap="none" rtlCol="0">
            <a:spAutoFit/>
          </a:bodyPr>
          <a:lstStyle/>
          <a:p>
            <a:pPr algn="ctr"/>
            <a:r>
              <a:rPr lang="de-AT" noProof="0" dirty="0">
                <a:solidFill>
                  <a:srgbClr val="1DA281"/>
                </a:solidFill>
              </a:rPr>
              <a:t>Technosphäre</a:t>
            </a:r>
          </a:p>
        </p:txBody>
      </p:sp>
      <p:sp>
        <p:nvSpPr>
          <p:cNvPr id="30" name="Textfeld 29">
            <a:extLst>
              <a:ext uri="{FF2B5EF4-FFF2-40B4-BE49-F238E27FC236}">
                <a16:creationId xmlns:a16="http://schemas.microsoft.com/office/drawing/2014/main" id="{E2C3ED70-8458-B544-F826-FD8EBBB23ED3}"/>
              </a:ext>
            </a:extLst>
          </p:cNvPr>
          <p:cNvSpPr txBox="1"/>
          <p:nvPr/>
        </p:nvSpPr>
        <p:spPr>
          <a:xfrm>
            <a:off x="9852559" y="1196459"/>
            <a:ext cx="1274068" cy="369332"/>
          </a:xfrm>
          <a:prstGeom prst="rect">
            <a:avLst/>
          </a:prstGeom>
          <a:noFill/>
        </p:spPr>
        <p:txBody>
          <a:bodyPr wrap="none" rtlCol="0">
            <a:spAutoFit/>
          </a:bodyPr>
          <a:lstStyle/>
          <a:p>
            <a:pPr algn="ctr"/>
            <a:r>
              <a:rPr lang="de-AT" noProof="0" dirty="0">
                <a:solidFill>
                  <a:srgbClr val="F3DE2C"/>
                </a:solidFill>
              </a:rPr>
              <a:t>Ökosphäre</a:t>
            </a:r>
          </a:p>
        </p:txBody>
      </p:sp>
      <p:sp>
        <p:nvSpPr>
          <p:cNvPr id="10" name="Rounded Rectangle 7">
            <a:extLst>
              <a:ext uri="{FF2B5EF4-FFF2-40B4-BE49-F238E27FC236}">
                <a16:creationId xmlns:a16="http://schemas.microsoft.com/office/drawing/2014/main" id="{631DA4BB-DBA7-D1BE-6C91-B85F981FA0CD}"/>
              </a:ext>
            </a:extLst>
          </p:cNvPr>
          <p:cNvSpPr/>
          <p:nvPr/>
        </p:nvSpPr>
        <p:spPr>
          <a:xfrm>
            <a:off x="6474304" y="1171388"/>
            <a:ext cx="1680684" cy="369332"/>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sp>
        <p:nvSpPr>
          <p:cNvPr id="31" name="Rounded Rectangle 4">
            <a:extLst>
              <a:ext uri="{FF2B5EF4-FFF2-40B4-BE49-F238E27FC236}">
                <a16:creationId xmlns:a16="http://schemas.microsoft.com/office/drawing/2014/main" id="{E6C3C410-BCA1-0E67-2307-85CADF509C06}"/>
              </a:ext>
            </a:extLst>
          </p:cNvPr>
          <p:cNvSpPr/>
          <p:nvPr/>
        </p:nvSpPr>
        <p:spPr>
          <a:xfrm>
            <a:off x="1619604" y="3354823"/>
            <a:ext cx="1922272"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cxnSp>
        <p:nvCxnSpPr>
          <p:cNvPr id="32" name="Straight Arrow Connector 12">
            <a:extLst>
              <a:ext uri="{FF2B5EF4-FFF2-40B4-BE49-F238E27FC236}">
                <a16:creationId xmlns:a16="http://schemas.microsoft.com/office/drawing/2014/main" id="{4795248C-2FA4-E8EA-DE8E-3923159AE0DC}"/>
              </a:ext>
            </a:extLst>
          </p:cNvPr>
          <p:cNvCxnSpPr>
            <a:cxnSpLocks/>
            <a:stCxn id="31" idx="3"/>
            <a:endCxn id="2" idx="1"/>
          </p:cNvCxnSpPr>
          <p:nvPr/>
        </p:nvCxnSpPr>
        <p:spPr>
          <a:xfrm>
            <a:off x="3541876" y="3588823"/>
            <a:ext cx="1593101" cy="2215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14">
            <a:extLst>
              <a:ext uri="{FF2B5EF4-FFF2-40B4-BE49-F238E27FC236}">
                <a16:creationId xmlns:a16="http://schemas.microsoft.com/office/drawing/2014/main" id="{55EB342F-BF11-40A5-57C2-F1C60334B9B0}"/>
              </a:ext>
            </a:extLst>
          </p:cNvPr>
          <p:cNvCxnSpPr>
            <a:cxnSpLocks/>
            <a:stCxn id="10" idx="2"/>
            <a:endCxn id="2" idx="0"/>
          </p:cNvCxnSpPr>
          <p:nvPr/>
        </p:nvCxnSpPr>
        <p:spPr>
          <a:xfrm flipH="1">
            <a:off x="6474304" y="1540720"/>
            <a:ext cx="840342" cy="14305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ounded Rectangle 4">
            <a:extLst>
              <a:ext uri="{FF2B5EF4-FFF2-40B4-BE49-F238E27FC236}">
                <a16:creationId xmlns:a16="http://schemas.microsoft.com/office/drawing/2014/main" id="{CA81993E-F9AA-F3A1-328F-A5E65D97EBFF}"/>
              </a:ext>
            </a:extLst>
          </p:cNvPr>
          <p:cNvSpPr/>
          <p:nvPr/>
        </p:nvSpPr>
        <p:spPr>
          <a:xfrm>
            <a:off x="1598774" y="3990036"/>
            <a:ext cx="1922272"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cxnSp>
        <p:nvCxnSpPr>
          <p:cNvPr id="4" name="Straight Arrow Connector 12">
            <a:extLst>
              <a:ext uri="{FF2B5EF4-FFF2-40B4-BE49-F238E27FC236}">
                <a16:creationId xmlns:a16="http://schemas.microsoft.com/office/drawing/2014/main" id="{F6AE11B3-C44F-E5B7-AD1D-457AB16F9AC4}"/>
              </a:ext>
            </a:extLst>
          </p:cNvPr>
          <p:cNvCxnSpPr>
            <a:cxnSpLocks/>
            <a:stCxn id="3" idx="3"/>
            <a:endCxn id="2" idx="1"/>
          </p:cNvCxnSpPr>
          <p:nvPr/>
        </p:nvCxnSpPr>
        <p:spPr>
          <a:xfrm flipV="1">
            <a:off x="3521046" y="3810326"/>
            <a:ext cx="1613931" cy="4137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ounded Rectangle 4">
            <a:extLst>
              <a:ext uri="{FF2B5EF4-FFF2-40B4-BE49-F238E27FC236}">
                <a16:creationId xmlns:a16="http://schemas.microsoft.com/office/drawing/2014/main" id="{6F27BB9F-8048-738D-B215-F5D3B6A579BF}"/>
              </a:ext>
            </a:extLst>
          </p:cNvPr>
          <p:cNvSpPr/>
          <p:nvPr/>
        </p:nvSpPr>
        <p:spPr>
          <a:xfrm>
            <a:off x="1598774" y="4625249"/>
            <a:ext cx="1922272" cy="468000"/>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solidFill>
                <a:schemeClr val="tx1"/>
              </a:solidFill>
            </a:endParaRPr>
          </a:p>
        </p:txBody>
      </p:sp>
      <p:cxnSp>
        <p:nvCxnSpPr>
          <p:cNvPr id="34" name="Straight Arrow Connector 12">
            <a:extLst>
              <a:ext uri="{FF2B5EF4-FFF2-40B4-BE49-F238E27FC236}">
                <a16:creationId xmlns:a16="http://schemas.microsoft.com/office/drawing/2014/main" id="{931A3545-88A7-25D5-DAAF-7800399E3115}"/>
              </a:ext>
            </a:extLst>
          </p:cNvPr>
          <p:cNvCxnSpPr>
            <a:cxnSpLocks/>
            <a:stCxn id="17" idx="3"/>
            <a:endCxn id="2" idx="1"/>
          </p:cNvCxnSpPr>
          <p:nvPr/>
        </p:nvCxnSpPr>
        <p:spPr>
          <a:xfrm flipV="1">
            <a:off x="3521046" y="3810326"/>
            <a:ext cx="1613931" cy="10489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Rechteck: abgerundete Ecken 57">
            <a:extLst>
              <a:ext uri="{FF2B5EF4-FFF2-40B4-BE49-F238E27FC236}">
                <a16:creationId xmlns:a16="http://schemas.microsoft.com/office/drawing/2014/main" id="{552B8B5D-F8A6-B895-DFB8-23DBA1FB88B8}"/>
              </a:ext>
            </a:extLst>
          </p:cNvPr>
          <p:cNvSpPr/>
          <p:nvPr/>
        </p:nvSpPr>
        <p:spPr>
          <a:xfrm>
            <a:off x="1063885" y="1910053"/>
            <a:ext cx="10748864" cy="3407228"/>
          </a:xfrm>
          <a:prstGeom prst="roundRect">
            <a:avLst/>
          </a:prstGeom>
          <a:noFill/>
          <a:ln>
            <a:solidFill>
              <a:srgbClr val="1DA28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59" name="Rechteck: abgerundete Ecken 58">
            <a:extLst>
              <a:ext uri="{FF2B5EF4-FFF2-40B4-BE49-F238E27FC236}">
                <a16:creationId xmlns:a16="http://schemas.microsoft.com/office/drawing/2014/main" id="{F6A6F322-9C2B-C549-61FF-4909845C34FF}"/>
              </a:ext>
            </a:extLst>
          </p:cNvPr>
          <p:cNvSpPr/>
          <p:nvPr/>
        </p:nvSpPr>
        <p:spPr>
          <a:xfrm>
            <a:off x="947371" y="1058864"/>
            <a:ext cx="10986676" cy="5034288"/>
          </a:xfrm>
          <a:prstGeom prst="roundRect">
            <a:avLst/>
          </a:prstGeom>
          <a:noFill/>
          <a:ln>
            <a:solidFill>
              <a:srgbClr val="F3DE2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11" name="Textfeld 10">
            <a:extLst>
              <a:ext uri="{FF2B5EF4-FFF2-40B4-BE49-F238E27FC236}">
                <a16:creationId xmlns:a16="http://schemas.microsoft.com/office/drawing/2014/main" id="{663E1B08-6C3B-3B87-0405-32A1F9FE8F1C}"/>
              </a:ext>
            </a:extLst>
          </p:cNvPr>
          <p:cNvSpPr txBox="1"/>
          <p:nvPr/>
        </p:nvSpPr>
        <p:spPr>
          <a:xfrm>
            <a:off x="8617456" y="3532868"/>
            <a:ext cx="1271525" cy="646331"/>
          </a:xfrm>
          <a:prstGeom prst="rect">
            <a:avLst/>
          </a:prstGeom>
          <a:noFill/>
        </p:spPr>
        <p:txBody>
          <a:bodyPr wrap="square" rtlCol="0">
            <a:spAutoFit/>
          </a:bodyPr>
          <a:lstStyle/>
          <a:p>
            <a:pPr algn="ctr"/>
            <a:r>
              <a:rPr lang="de-AT" dirty="0"/>
              <a:t>Trauben</a:t>
            </a:r>
          </a:p>
          <a:p>
            <a:pPr algn="ctr"/>
            <a:r>
              <a:rPr lang="de-AT" dirty="0"/>
              <a:t>[kg]</a:t>
            </a:r>
          </a:p>
        </p:txBody>
      </p:sp>
      <p:sp>
        <p:nvSpPr>
          <p:cNvPr id="12" name="Textfeld 11">
            <a:extLst>
              <a:ext uri="{FF2B5EF4-FFF2-40B4-BE49-F238E27FC236}">
                <a16:creationId xmlns:a16="http://schemas.microsoft.com/office/drawing/2014/main" id="{D885175E-8E0B-9D51-85EB-EF3227387F79}"/>
              </a:ext>
            </a:extLst>
          </p:cNvPr>
          <p:cNvSpPr txBox="1"/>
          <p:nvPr/>
        </p:nvSpPr>
        <p:spPr>
          <a:xfrm>
            <a:off x="1619604" y="2116861"/>
            <a:ext cx="1922269" cy="369332"/>
          </a:xfrm>
          <a:prstGeom prst="rect">
            <a:avLst/>
          </a:prstGeom>
          <a:noFill/>
        </p:spPr>
        <p:txBody>
          <a:bodyPr wrap="square" rtlCol="0">
            <a:spAutoFit/>
          </a:bodyPr>
          <a:lstStyle/>
          <a:p>
            <a:pPr algn="ctr"/>
            <a:r>
              <a:rPr lang="de-AT" dirty="0"/>
              <a:t>Strom</a:t>
            </a:r>
          </a:p>
        </p:txBody>
      </p:sp>
      <p:sp>
        <p:nvSpPr>
          <p:cNvPr id="16" name="Textfeld 15">
            <a:extLst>
              <a:ext uri="{FF2B5EF4-FFF2-40B4-BE49-F238E27FC236}">
                <a16:creationId xmlns:a16="http://schemas.microsoft.com/office/drawing/2014/main" id="{8A6FD778-CBB8-39A4-9EFE-82A41374AA97}"/>
              </a:ext>
            </a:extLst>
          </p:cNvPr>
          <p:cNvSpPr txBox="1"/>
          <p:nvPr/>
        </p:nvSpPr>
        <p:spPr>
          <a:xfrm>
            <a:off x="1622945" y="2765196"/>
            <a:ext cx="1922269" cy="369332"/>
          </a:xfrm>
          <a:prstGeom prst="rect">
            <a:avLst/>
          </a:prstGeom>
          <a:noFill/>
        </p:spPr>
        <p:txBody>
          <a:bodyPr wrap="square" rtlCol="0">
            <a:spAutoFit/>
          </a:bodyPr>
          <a:lstStyle/>
          <a:p>
            <a:pPr algn="ctr"/>
            <a:r>
              <a:rPr lang="de-AT" dirty="0"/>
              <a:t>Diesel</a:t>
            </a:r>
          </a:p>
        </p:txBody>
      </p:sp>
      <p:sp>
        <p:nvSpPr>
          <p:cNvPr id="20" name="Textfeld 19">
            <a:extLst>
              <a:ext uri="{FF2B5EF4-FFF2-40B4-BE49-F238E27FC236}">
                <a16:creationId xmlns:a16="http://schemas.microsoft.com/office/drawing/2014/main" id="{56E1D680-C2EA-8B56-EB10-E43C84BB433E}"/>
              </a:ext>
            </a:extLst>
          </p:cNvPr>
          <p:cNvSpPr txBox="1"/>
          <p:nvPr/>
        </p:nvSpPr>
        <p:spPr>
          <a:xfrm>
            <a:off x="1620003" y="3274802"/>
            <a:ext cx="1879813" cy="646331"/>
          </a:xfrm>
          <a:prstGeom prst="rect">
            <a:avLst/>
          </a:prstGeom>
          <a:noFill/>
        </p:spPr>
        <p:txBody>
          <a:bodyPr wrap="square" rtlCol="0">
            <a:spAutoFit/>
          </a:bodyPr>
          <a:lstStyle/>
          <a:p>
            <a:pPr algn="ctr"/>
            <a:r>
              <a:rPr lang="de-AT" dirty="0"/>
              <a:t>Maschinen-stunden</a:t>
            </a:r>
          </a:p>
        </p:txBody>
      </p:sp>
      <p:sp>
        <p:nvSpPr>
          <p:cNvPr id="22" name="Textfeld 21">
            <a:extLst>
              <a:ext uri="{FF2B5EF4-FFF2-40B4-BE49-F238E27FC236}">
                <a16:creationId xmlns:a16="http://schemas.microsoft.com/office/drawing/2014/main" id="{5B910C2D-3A3F-5BBC-54BA-D2417A7CCDD8}"/>
              </a:ext>
            </a:extLst>
          </p:cNvPr>
          <p:cNvSpPr txBox="1"/>
          <p:nvPr/>
        </p:nvSpPr>
        <p:spPr>
          <a:xfrm>
            <a:off x="1598777" y="4040162"/>
            <a:ext cx="1922269" cy="369332"/>
          </a:xfrm>
          <a:prstGeom prst="rect">
            <a:avLst/>
          </a:prstGeom>
          <a:noFill/>
        </p:spPr>
        <p:txBody>
          <a:bodyPr wrap="square" rtlCol="0">
            <a:spAutoFit/>
          </a:bodyPr>
          <a:lstStyle/>
          <a:p>
            <a:pPr algn="ctr"/>
            <a:r>
              <a:rPr lang="de-AT" dirty="0"/>
              <a:t>Düngemittel</a:t>
            </a:r>
          </a:p>
        </p:txBody>
      </p:sp>
      <p:sp>
        <p:nvSpPr>
          <p:cNvPr id="23" name="Textfeld 22">
            <a:extLst>
              <a:ext uri="{FF2B5EF4-FFF2-40B4-BE49-F238E27FC236}">
                <a16:creationId xmlns:a16="http://schemas.microsoft.com/office/drawing/2014/main" id="{E9D7857C-635F-B341-7739-68E826B60EF4}"/>
              </a:ext>
            </a:extLst>
          </p:cNvPr>
          <p:cNvSpPr txBox="1"/>
          <p:nvPr/>
        </p:nvSpPr>
        <p:spPr>
          <a:xfrm>
            <a:off x="1588162" y="4549235"/>
            <a:ext cx="1922269" cy="646331"/>
          </a:xfrm>
          <a:prstGeom prst="rect">
            <a:avLst/>
          </a:prstGeom>
          <a:noFill/>
        </p:spPr>
        <p:txBody>
          <a:bodyPr wrap="square" rtlCol="0">
            <a:spAutoFit/>
          </a:bodyPr>
          <a:lstStyle/>
          <a:p>
            <a:pPr algn="ctr"/>
            <a:r>
              <a:rPr lang="de-AT" dirty="0"/>
              <a:t>Pflanzenschutz-mittel</a:t>
            </a:r>
          </a:p>
        </p:txBody>
      </p:sp>
      <p:sp>
        <p:nvSpPr>
          <p:cNvPr id="25" name="Textfeld 24">
            <a:extLst>
              <a:ext uri="{FF2B5EF4-FFF2-40B4-BE49-F238E27FC236}">
                <a16:creationId xmlns:a16="http://schemas.microsoft.com/office/drawing/2014/main" id="{DEB6DDFC-0772-242C-19DF-CA077386303F}"/>
              </a:ext>
            </a:extLst>
          </p:cNvPr>
          <p:cNvSpPr txBox="1"/>
          <p:nvPr/>
        </p:nvSpPr>
        <p:spPr>
          <a:xfrm>
            <a:off x="4439686" y="1147954"/>
            <a:ext cx="1922269" cy="369332"/>
          </a:xfrm>
          <a:prstGeom prst="rect">
            <a:avLst/>
          </a:prstGeom>
          <a:noFill/>
        </p:spPr>
        <p:txBody>
          <a:bodyPr wrap="square" rtlCol="0">
            <a:spAutoFit/>
          </a:bodyPr>
          <a:lstStyle/>
          <a:p>
            <a:pPr algn="ctr"/>
            <a:r>
              <a:rPr lang="de-AT" dirty="0"/>
              <a:t>Fläche [ha]</a:t>
            </a:r>
          </a:p>
        </p:txBody>
      </p:sp>
      <p:sp>
        <p:nvSpPr>
          <p:cNvPr id="27" name="Textfeld 26">
            <a:extLst>
              <a:ext uri="{FF2B5EF4-FFF2-40B4-BE49-F238E27FC236}">
                <a16:creationId xmlns:a16="http://schemas.microsoft.com/office/drawing/2014/main" id="{9A0EFE62-28F2-644E-9FF7-AA0FB415BEE2}"/>
              </a:ext>
            </a:extLst>
          </p:cNvPr>
          <p:cNvSpPr txBox="1"/>
          <p:nvPr/>
        </p:nvSpPr>
        <p:spPr>
          <a:xfrm>
            <a:off x="6360244" y="1167163"/>
            <a:ext cx="1922269" cy="369332"/>
          </a:xfrm>
          <a:prstGeom prst="rect">
            <a:avLst/>
          </a:prstGeom>
          <a:noFill/>
        </p:spPr>
        <p:txBody>
          <a:bodyPr wrap="square" rtlCol="0">
            <a:spAutoFit/>
          </a:bodyPr>
          <a:lstStyle/>
          <a:p>
            <a:pPr algn="ctr"/>
            <a:r>
              <a:rPr lang="de-AT" dirty="0"/>
              <a:t>Wasser [m</a:t>
            </a:r>
            <a:r>
              <a:rPr lang="de-AT" baseline="30000" dirty="0"/>
              <a:t>3</a:t>
            </a:r>
            <a:r>
              <a:rPr lang="de-AT" dirty="0"/>
              <a:t>]</a:t>
            </a:r>
          </a:p>
        </p:txBody>
      </p:sp>
      <p:sp>
        <p:nvSpPr>
          <p:cNvPr id="28" name="Textfeld 27">
            <a:extLst>
              <a:ext uri="{FF2B5EF4-FFF2-40B4-BE49-F238E27FC236}">
                <a16:creationId xmlns:a16="http://schemas.microsoft.com/office/drawing/2014/main" id="{97F29D5C-AA74-F36D-30F7-028B8FE07CD7}"/>
              </a:ext>
            </a:extLst>
          </p:cNvPr>
          <p:cNvSpPr txBox="1"/>
          <p:nvPr/>
        </p:nvSpPr>
        <p:spPr>
          <a:xfrm>
            <a:off x="5530261" y="5596590"/>
            <a:ext cx="1922269" cy="369332"/>
          </a:xfrm>
          <a:prstGeom prst="rect">
            <a:avLst/>
          </a:prstGeom>
          <a:noFill/>
        </p:spPr>
        <p:txBody>
          <a:bodyPr wrap="square" rtlCol="0">
            <a:spAutoFit/>
          </a:bodyPr>
          <a:lstStyle/>
          <a:p>
            <a:pPr algn="ctr"/>
            <a:r>
              <a:rPr lang="de-AT" dirty="0"/>
              <a:t>Emissionen [kg]</a:t>
            </a:r>
          </a:p>
        </p:txBody>
      </p:sp>
      <p:sp>
        <p:nvSpPr>
          <p:cNvPr id="29" name="Textfeld 28">
            <a:extLst>
              <a:ext uri="{FF2B5EF4-FFF2-40B4-BE49-F238E27FC236}">
                <a16:creationId xmlns:a16="http://schemas.microsoft.com/office/drawing/2014/main" id="{2701E649-201B-DB14-CA93-EA5DF3D12AB8}"/>
              </a:ext>
            </a:extLst>
          </p:cNvPr>
          <p:cNvSpPr txBox="1"/>
          <p:nvPr/>
        </p:nvSpPr>
        <p:spPr>
          <a:xfrm>
            <a:off x="3541873" y="2123110"/>
            <a:ext cx="1017750" cy="369332"/>
          </a:xfrm>
          <a:prstGeom prst="rect">
            <a:avLst/>
          </a:prstGeom>
          <a:solidFill>
            <a:schemeClr val="bg1">
              <a:alpha val="76000"/>
            </a:schemeClr>
          </a:solidFill>
        </p:spPr>
        <p:txBody>
          <a:bodyPr wrap="square" rtlCol="0">
            <a:spAutoFit/>
          </a:bodyPr>
          <a:lstStyle/>
          <a:p>
            <a:pPr algn="r"/>
            <a:r>
              <a:rPr lang="de-AT" dirty="0"/>
              <a:t>kWh</a:t>
            </a:r>
          </a:p>
        </p:txBody>
      </p:sp>
      <p:sp>
        <p:nvSpPr>
          <p:cNvPr id="33" name="Textfeld 32">
            <a:extLst>
              <a:ext uri="{FF2B5EF4-FFF2-40B4-BE49-F238E27FC236}">
                <a16:creationId xmlns:a16="http://schemas.microsoft.com/office/drawing/2014/main" id="{3EFE1012-A7C6-C958-7761-772269869B0C}"/>
              </a:ext>
            </a:extLst>
          </p:cNvPr>
          <p:cNvSpPr txBox="1"/>
          <p:nvPr/>
        </p:nvSpPr>
        <p:spPr>
          <a:xfrm>
            <a:off x="3548554" y="2776076"/>
            <a:ext cx="945053" cy="369332"/>
          </a:xfrm>
          <a:prstGeom prst="rect">
            <a:avLst/>
          </a:prstGeom>
          <a:solidFill>
            <a:schemeClr val="bg1">
              <a:alpha val="76000"/>
            </a:schemeClr>
          </a:solidFill>
        </p:spPr>
        <p:txBody>
          <a:bodyPr wrap="square" rtlCol="0">
            <a:spAutoFit/>
          </a:bodyPr>
          <a:lstStyle/>
          <a:p>
            <a:pPr algn="r"/>
            <a:r>
              <a:rPr lang="de-AT" dirty="0"/>
              <a:t>L</a:t>
            </a:r>
          </a:p>
        </p:txBody>
      </p:sp>
      <p:sp>
        <p:nvSpPr>
          <p:cNvPr id="35" name="Textfeld 34">
            <a:extLst>
              <a:ext uri="{FF2B5EF4-FFF2-40B4-BE49-F238E27FC236}">
                <a16:creationId xmlns:a16="http://schemas.microsoft.com/office/drawing/2014/main" id="{E2CAB31C-5100-99D9-A8B7-47E079ECF160}"/>
              </a:ext>
            </a:extLst>
          </p:cNvPr>
          <p:cNvSpPr txBox="1"/>
          <p:nvPr/>
        </p:nvSpPr>
        <p:spPr>
          <a:xfrm>
            <a:off x="3548554" y="3366911"/>
            <a:ext cx="945053" cy="369332"/>
          </a:xfrm>
          <a:prstGeom prst="rect">
            <a:avLst/>
          </a:prstGeom>
          <a:solidFill>
            <a:schemeClr val="bg1">
              <a:alpha val="76000"/>
            </a:schemeClr>
          </a:solidFill>
        </p:spPr>
        <p:txBody>
          <a:bodyPr wrap="square" rtlCol="0">
            <a:spAutoFit/>
          </a:bodyPr>
          <a:lstStyle/>
          <a:p>
            <a:pPr algn="r"/>
            <a:r>
              <a:rPr lang="de-AT" dirty="0"/>
              <a:t>h</a:t>
            </a:r>
          </a:p>
        </p:txBody>
      </p:sp>
      <p:sp>
        <p:nvSpPr>
          <p:cNvPr id="36" name="Textfeld 35">
            <a:extLst>
              <a:ext uri="{FF2B5EF4-FFF2-40B4-BE49-F238E27FC236}">
                <a16:creationId xmlns:a16="http://schemas.microsoft.com/office/drawing/2014/main" id="{1147B619-7D0B-3AC5-5085-B2E768091868}"/>
              </a:ext>
            </a:extLst>
          </p:cNvPr>
          <p:cNvSpPr txBox="1"/>
          <p:nvPr/>
        </p:nvSpPr>
        <p:spPr>
          <a:xfrm>
            <a:off x="3518273" y="4051576"/>
            <a:ext cx="945053" cy="369332"/>
          </a:xfrm>
          <a:prstGeom prst="rect">
            <a:avLst/>
          </a:prstGeom>
          <a:solidFill>
            <a:schemeClr val="bg1">
              <a:alpha val="76000"/>
            </a:schemeClr>
          </a:solidFill>
        </p:spPr>
        <p:txBody>
          <a:bodyPr wrap="square" rtlCol="0">
            <a:spAutoFit/>
          </a:bodyPr>
          <a:lstStyle/>
          <a:p>
            <a:pPr algn="r"/>
            <a:r>
              <a:rPr lang="de-AT" dirty="0"/>
              <a:t>kg</a:t>
            </a:r>
          </a:p>
        </p:txBody>
      </p:sp>
      <p:sp>
        <p:nvSpPr>
          <p:cNvPr id="38" name="Textfeld 37">
            <a:extLst>
              <a:ext uri="{FF2B5EF4-FFF2-40B4-BE49-F238E27FC236}">
                <a16:creationId xmlns:a16="http://schemas.microsoft.com/office/drawing/2014/main" id="{5E482052-C83A-7338-7338-15B4DF624528}"/>
              </a:ext>
            </a:extLst>
          </p:cNvPr>
          <p:cNvSpPr txBox="1"/>
          <p:nvPr/>
        </p:nvSpPr>
        <p:spPr>
          <a:xfrm>
            <a:off x="3518229" y="4690425"/>
            <a:ext cx="945053" cy="369332"/>
          </a:xfrm>
          <a:prstGeom prst="rect">
            <a:avLst/>
          </a:prstGeom>
          <a:solidFill>
            <a:schemeClr val="bg1">
              <a:alpha val="76000"/>
            </a:schemeClr>
          </a:solidFill>
        </p:spPr>
        <p:txBody>
          <a:bodyPr wrap="square" rtlCol="0">
            <a:spAutoFit/>
          </a:bodyPr>
          <a:lstStyle/>
          <a:p>
            <a:pPr algn="r"/>
            <a:r>
              <a:rPr lang="de-AT" dirty="0"/>
              <a:t>kg</a:t>
            </a:r>
          </a:p>
        </p:txBody>
      </p:sp>
    </p:spTree>
    <p:extLst>
      <p:ext uri="{BB962C8B-B14F-4D97-AF65-F5344CB8AC3E}">
        <p14:creationId xmlns:p14="http://schemas.microsoft.com/office/powerpoint/2010/main" val="102947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5" grpId="0" animBg="1"/>
      <p:bldP spid="36" grpId="0" animBg="1"/>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81780-70AE-9FA0-03D5-F72119958D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FCA23E-B7CD-5609-1361-586D4FBA302E}"/>
              </a:ext>
            </a:extLst>
          </p:cNvPr>
          <p:cNvSpPr>
            <a:spLocks noGrp="1"/>
          </p:cNvSpPr>
          <p:nvPr>
            <p:ph type="title"/>
          </p:nvPr>
        </p:nvSpPr>
        <p:spPr/>
        <p:txBody>
          <a:bodyPr/>
          <a:lstStyle/>
          <a:p>
            <a:r>
              <a:rPr lang="de-AT" noProof="0" dirty="0"/>
              <a:t>Beispiel Wein- oder Obstbau </a:t>
            </a:r>
          </a:p>
        </p:txBody>
      </p:sp>
      <p:graphicFrame>
        <p:nvGraphicFramePr>
          <p:cNvPr id="6" name="Tabelle 5">
            <a:extLst>
              <a:ext uri="{FF2B5EF4-FFF2-40B4-BE49-F238E27FC236}">
                <a16:creationId xmlns:a16="http://schemas.microsoft.com/office/drawing/2014/main" id="{14734801-5387-7C04-1A33-2FB8240038AA}"/>
              </a:ext>
            </a:extLst>
          </p:cNvPr>
          <p:cNvGraphicFramePr>
            <a:graphicFrameLocks noGrp="1"/>
          </p:cNvGraphicFramePr>
          <p:nvPr>
            <p:extLst>
              <p:ext uri="{D42A27DB-BD31-4B8C-83A1-F6EECF244321}">
                <p14:modId xmlns:p14="http://schemas.microsoft.com/office/powerpoint/2010/main" val="2219832780"/>
              </p:ext>
            </p:extLst>
          </p:nvPr>
        </p:nvGraphicFramePr>
        <p:xfrm>
          <a:off x="1418710" y="1537867"/>
          <a:ext cx="7467989" cy="4135508"/>
        </p:xfrm>
        <a:graphic>
          <a:graphicData uri="http://schemas.openxmlformats.org/drawingml/2006/table">
            <a:tbl>
              <a:tblPr firstRow="1" firstCol="1" bandRow="1">
                <a:tableStyleId>{6E25E649-3F16-4E02-A733-19D2CDBF48F0}</a:tableStyleId>
              </a:tblPr>
              <a:tblGrid>
                <a:gridCol w="1523727">
                  <a:extLst>
                    <a:ext uri="{9D8B030D-6E8A-4147-A177-3AD203B41FA5}">
                      <a16:colId xmlns:a16="http://schemas.microsoft.com/office/drawing/2014/main" val="3956626940"/>
                    </a:ext>
                  </a:extLst>
                </a:gridCol>
                <a:gridCol w="4073660">
                  <a:extLst>
                    <a:ext uri="{9D8B030D-6E8A-4147-A177-3AD203B41FA5}">
                      <a16:colId xmlns:a16="http://schemas.microsoft.com/office/drawing/2014/main" val="810633895"/>
                    </a:ext>
                  </a:extLst>
                </a:gridCol>
                <a:gridCol w="704140">
                  <a:extLst>
                    <a:ext uri="{9D8B030D-6E8A-4147-A177-3AD203B41FA5}">
                      <a16:colId xmlns:a16="http://schemas.microsoft.com/office/drawing/2014/main" val="943956360"/>
                    </a:ext>
                  </a:extLst>
                </a:gridCol>
                <a:gridCol w="1166462">
                  <a:extLst>
                    <a:ext uri="{9D8B030D-6E8A-4147-A177-3AD203B41FA5}">
                      <a16:colId xmlns:a16="http://schemas.microsoft.com/office/drawing/2014/main" val="4261563270"/>
                    </a:ext>
                  </a:extLst>
                </a:gridCol>
              </a:tblGrid>
              <a:tr h="185074">
                <a:tc>
                  <a:txBody>
                    <a:bodyPr/>
                    <a:lstStyle/>
                    <a:p>
                      <a:pPr>
                        <a:lnSpc>
                          <a:spcPct val="115000"/>
                        </a:lnSpc>
                        <a:spcAft>
                          <a:spcPts val="800"/>
                        </a:spcAft>
                        <a:buNone/>
                      </a:pPr>
                      <a:r>
                        <a:rPr lang="de-AT" sz="1200" kern="0">
                          <a:effectLst/>
                        </a:rPr>
                        <a:t>Material</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r>
                        <a:rPr lang="de-AT" sz="1200" kern="0" dirty="0">
                          <a:effectLst/>
                        </a:rPr>
                        <a:t> </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r>
                        <a:rPr lang="de-AT" sz="1200" kern="0">
                          <a:effectLst/>
                        </a:rPr>
                        <a:t>Menge</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r>
                        <a:rPr lang="de-AT" sz="1200" kern="0" dirty="0">
                          <a:effectLst/>
                        </a:rPr>
                        <a:t>Einheit</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extLst>
                  <a:ext uri="{0D108BD9-81ED-4DB2-BD59-A6C34878D82A}">
                    <a16:rowId xmlns:a16="http://schemas.microsoft.com/office/drawing/2014/main" val="1482753413"/>
                  </a:ext>
                </a:extLst>
              </a:tr>
              <a:tr h="185074">
                <a:tc rowSpan="6">
                  <a:txBody>
                    <a:bodyPr/>
                    <a:lstStyle/>
                    <a:p>
                      <a:pPr>
                        <a:lnSpc>
                          <a:spcPct val="115000"/>
                        </a:lnSpc>
                        <a:spcAft>
                          <a:spcPts val="800"/>
                        </a:spcAft>
                        <a:buNone/>
                      </a:pPr>
                      <a:r>
                        <a:rPr lang="de-AT" sz="1200" kern="0" dirty="0">
                          <a:effectLst/>
                        </a:rPr>
                        <a:t>Düngemittel</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r>
                        <a:rPr lang="de-AT" sz="1200" kern="0" dirty="0">
                          <a:effectLst/>
                        </a:rPr>
                        <a:t>Stickstoff (N)</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kg</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502424211"/>
                  </a:ext>
                </a:extLst>
              </a:tr>
              <a:tr h="192354">
                <a:tc vMerge="1">
                  <a:txBody>
                    <a:bodyPr/>
                    <a:lstStyle/>
                    <a:p>
                      <a:pPr>
                        <a:lnSpc>
                          <a:spcPct val="115000"/>
                        </a:lnSpc>
                        <a:buNone/>
                      </a:pPr>
                      <a:endParaRPr lang="de-AT" sz="1400" kern="100" dirty="0">
                        <a:effectLst/>
                        <a:latin typeface="Calibri" panose="020F0502020204030204" pitchFamily="34" charset="0"/>
                        <a:cs typeface="Times New Roman" panose="02020603050405020304" pitchFamily="18" charset="0"/>
                      </a:endParaRPr>
                    </a:p>
                  </a:txBody>
                  <a:tcPr marL="43184" marR="43184" marT="0" marB="0" anchor="ctr"/>
                </a:tc>
                <a:tc>
                  <a:txBody>
                    <a:bodyPr/>
                    <a:lstStyle/>
                    <a:p>
                      <a:pPr>
                        <a:lnSpc>
                          <a:spcPct val="115000"/>
                        </a:lnSpc>
                        <a:spcAft>
                          <a:spcPts val="800"/>
                        </a:spcAft>
                        <a:buNone/>
                      </a:pPr>
                      <a:r>
                        <a:rPr lang="de-AT" sz="1200" kern="0">
                          <a:effectLst/>
                        </a:rPr>
                        <a:t>Phosphor (P2O5)</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kg</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639899359"/>
                  </a:ext>
                </a:extLst>
              </a:tr>
              <a:tr h="192354">
                <a:tc vMerge="1">
                  <a:txBody>
                    <a:bodyPr/>
                    <a:lstStyle/>
                    <a:p>
                      <a:pPr>
                        <a:lnSpc>
                          <a:spcPct val="115000"/>
                        </a:lnSpc>
                        <a:buNone/>
                      </a:pPr>
                      <a:endParaRPr lang="de-AT" sz="1400" kern="100" dirty="0">
                        <a:effectLst/>
                        <a:latin typeface="Calibri" panose="020F0502020204030204" pitchFamily="34" charset="0"/>
                        <a:cs typeface="Times New Roman" panose="02020603050405020304" pitchFamily="18" charset="0"/>
                      </a:endParaRPr>
                    </a:p>
                  </a:txBody>
                  <a:tcPr marL="43184" marR="43184" marT="0" marB="0" anchor="ctr"/>
                </a:tc>
                <a:tc>
                  <a:txBody>
                    <a:bodyPr/>
                    <a:lstStyle/>
                    <a:p>
                      <a:pPr>
                        <a:lnSpc>
                          <a:spcPct val="115000"/>
                        </a:lnSpc>
                        <a:spcAft>
                          <a:spcPts val="800"/>
                        </a:spcAft>
                        <a:buNone/>
                      </a:pPr>
                      <a:r>
                        <a:rPr lang="de-AT" sz="1200" kern="0" dirty="0">
                          <a:effectLst/>
                        </a:rPr>
                        <a:t>Kalium (K2O)</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kg</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728670731"/>
                  </a:ext>
                </a:extLst>
              </a:tr>
              <a:tr h="192354">
                <a:tc vMerge="1">
                  <a:txBody>
                    <a:bodyPr/>
                    <a:lstStyle/>
                    <a:p>
                      <a:pPr>
                        <a:lnSpc>
                          <a:spcPct val="115000"/>
                        </a:lnSpc>
                        <a:buNone/>
                      </a:pPr>
                      <a:endParaRPr lang="de-AT" sz="1400" kern="100" dirty="0">
                        <a:effectLst/>
                        <a:latin typeface="Calibri" panose="020F0502020204030204" pitchFamily="34" charset="0"/>
                        <a:cs typeface="Times New Roman" panose="02020603050405020304" pitchFamily="18" charset="0"/>
                      </a:endParaRPr>
                    </a:p>
                  </a:txBody>
                  <a:tcPr marL="43184" marR="43184" marT="0" marB="0" anchor="ctr"/>
                </a:tc>
                <a:tc>
                  <a:txBody>
                    <a:bodyPr/>
                    <a:lstStyle/>
                    <a:p>
                      <a:pPr>
                        <a:lnSpc>
                          <a:spcPct val="115000"/>
                        </a:lnSpc>
                        <a:spcAft>
                          <a:spcPts val="800"/>
                        </a:spcAft>
                        <a:buNone/>
                      </a:pPr>
                      <a:r>
                        <a:rPr lang="de-AT" sz="1200" kern="0">
                          <a:effectLst/>
                        </a:rPr>
                        <a:t>Kalk (CaO)</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kg</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825264698"/>
                  </a:ext>
                </a:extLst>
              </a:tr>
              <a:tr h="192354">
                <a:tc vMerge="1">
                  <a:txBody>
                    <a:bodyPr/>
                    <a:lstStyle/>
                    <a:p>
                      <a:pPr>
                        <a:lnSpc>
                          <a:spcPct val="115000"/>
                        </a:lnSpc>
                        <a:buNone/>
                      </a:pPr>
                      <a:endParaRPr lang="de-AT" sz="1400" kern="100" dirty="0">
                        <a:effectLst/>
                        <a:latin typeface="Calibri" panose="020F0502020204030204" pitchFamily="34" charset="0"/>
                        <a:cs typeface="Times New Roman" panose="02020603050405020304" pitchFamily="18" charset="0"/>
                      </a:endParaRPr>
                    </a:p>
                  </a:txBody>
                  <a:tcPr marL="43184" marR="43184" marT="0" marB="0" anchor="ctr"/>
                </a:tc>
                <a:tc>
                  <a:txBody>
                    <a:bodyPr/>
                    <a:lstStyle/>
                    <a:p>
                      <a:pPr>
                        <a:lnSpc>
                          <a:spcPct val="115000"/>
                        </a:lnSpc>
                        <a:spcAft>
                          <a:spcPts val="800"/>
                        </a:spcAft>
                        <a:buNone/>
                      </a:pPr>
                      <a:r>
                        <a:rPr lang="de-AT" sz="1200" kern="0" dirty="0">
                          <a:effectLst/>
                        </a:rPr>
                        <a:t>Kompost</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m³</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658180326"/>
                  </a:ext>
                </a:extLst>
              </a:tr>
              <a:tr h="192354">
                <a:tc vMerge="1">
                  <a:txBody>
                    <a:bodyPr/>
                    <a:lstStyle/>
                    <a:p>
                      <a:pPr>
                        <a:lnSpc>
                          <a:spcPct val="115000"/>
                        </a:lnSpc>
                        <a:buNone/>
                      </a:pPr>
                      <a:endParaRPr lang="de-AT" sz="1400" kern="100" dirty="0">
                        <a:effectLst/>
                        <a:latin typeface="Calibri" panose="020F0502020204030204" pitchFamily="34" charset="0"/>
                        <a:cs typeface="Times New Roman" panose="02020603050405020304" pitchFamily="18" charset="0"/>
                      </a:endParaRPr>
                    </a:p>
                  </a:txBody>
                  <a:tcPr marL="43184" marR="43184" marT="0" marB="0" anchor="ctr"/>
                </a:tc>
                <a:tc>
                  <a:txBody>
                    <a:bodyPr/>
                    <a:lstStyle/>
                    <a:p>
                      <a:pPr>
                        <a:lnSpc>
                          <a:spcPct val="115000"/>
                        </a:lnSpc>
                        <a:spcAft>
                          <a:spcPts val="800"/>
                        </a:spcAft>
                        <a:buNone/>
                      </a:pPr>
                      <a:r>
                        <a:rPr lang="de-AT" sz="1200" kern="0" dirty="0">
                          <a:effectLst/>
                        </a:rPr>
                        <a:t>Sonstige Düngemittel</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kg, l</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66520983"/>
                  </a:ext>
                </a:extLst>
              </a:tr>
              <a:tr h="185074">
                <a:tc>
                  <a:txBody>
                    <a:bodyPr/>
                    <a:lstStyle/>
                    <a:p>
                      <a:pPr>
                        <a:lnSpc>
                          <a:spcPct val="115000"/>
                        </a:lnSpc>
                        <a:spcAft>
                          <a:spcPts val="800"/>
                        </a:spcAft>
                        <a:buNone/>
                      </a:pPr>
                      <a:r>
                        <a:rPr lang="de-AT" sz="1200" kern="0" dirty="0">
                          <a:effectLst/>
                        </a:rPr>
                        <a:t>Pflanzenschutz</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r>
                        <a:rPr lang="de-AT" sz="1200" kern="0" dirty="0">
                          <a:effectLst/>
                        </a:rPr>
                        <a:t>Pflanzenschutz</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dirty="0">
                          <a:effectLst/>
                        </a:rPr>
                        <a:t>kg</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886217098"/>
                  </a:ext>
                </a:extLst>
              </a:tr>
              <a:tr h="185074">
                <a:tc>
                  <a:txBody>
                    <a:bodyPr/>
                    <a:lstStyle/>
                    <a:p>
                      <a:pPr>
                        <a:lnSpc>
                          <a:spcPct val="115000"/>
                        </a:lnSpc>
                        <a:spcAft>
                          <a:spcPts val="800"/>
                        </a:spcAft>
                        <a:buNone/>
                      </a:pPr>
                      <a:r>
                        <a:rPr lang="de-AT" sz="1200" kern="0" dirty="0">
                          <a:effectLst/>
                        </a:rPr>
                        <a:t>Maschinenstunden</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r>
                        <a:rPr lang="de-AT" sz="1200" kern="0" dirty="0">
                          <a:effectLst/>
                        </a:rPr>
                        <a:t>Traktoren, Maschinen, Aggregate</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dirty="0">
                          <a:effectLst/>
                        </a:rPr>
                        <a:t>h</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943946646"/>
                  </a:ext>
                </a:extLst>
              </a:tr>
              <a:tr h="185074">
                <a:tc rowSpan="2">
                  <a:txBody>
                    <a:bodyPr/>
                    <a:lstStyle/>
                    <a:p>
                      <a:pPr>
                        <a:lnSpc>
                          <a:spcPct val="115000"/>
                        </a:lnSpc>
                        <a:spcAft>
                          <a:spcPts val="800"/>
                        </a:spcAft>
                        <a:buNone/>
                      </a:pPr>
                      <a:r>
                        <a:rPr lang="de-AT" sz="1200" kern="0" dirty="0">
                          <a:effectLst/>
                        </a:rPr>
                        <a:t>Sonstige Energie</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r>
                        <a:rPr lang="de-AT" sz="1200" kern="0" dirty="0">
                          <a:effectLst/>
                        </a:rPr>
                        <a:t>Diesel für Bewässerung, Maschinen</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dirty="0">
                          <a:effectLst/>
                        </a:rPr>
                        <a:t>Liter</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754939630"/>
                  </a:ext>
                </a:extLst>
              </a:tr>
              <a:tr h="192354">
                <a:tc vMerge="1">
                  <a:txBody>
                    <a:bodyPr/>
                    <a:lstStyle/>
                    <a:p>
                      <a:pPr>
                        <a:lnSpc>
                          <a:spcPct val="115000"/>
                        </a:lnSpc>
                        <a:buNone/>
                      </a:pPr>
                      <a:endParaRPr lang="de-AT" sz="1400" kern="100" dirty="0">
                        <a:effectLst/>
                        <a:latin typeface="Calibri" panose="020F0502020204030204" pitchFamily="34" charset="0"/>
                        <a:cs typeface="Times New Roman" panose="02020603050405020304" pitchFamily="18" charset="0"/>
                      </a:endParaRPr>
                    </a:p>
                  </a:txBody>
                  <a:tcPr marL="43184" marR="43184" marT="0" marB="0" anchor="ctr"/>
                </a:tc>
                <a:tc>
                  <a:txBody>
                    <a:bodyPr/>
                    <a:lstStyle/>
                    <a:p>
                      <a:pPr>
                        <a:lnSpc>
                          <a:spcPct val="115000"/>
                        </a:lnSpc>
                        <a:spcAft>
                          <a:spcPts val="800"/>
                        </a:spcAft>
                        <a:buNone/>
                      </a:pPr>
                      <a:r>
                        <a:rPr lang="de-AT" sz="1200" kern="0" dirty="0">
                          <a:effectLst/>
                        </a:rPr>
                        <a:t>Strom für Ernte- und Arbeitsbühne, Lagerung/Kühlung, etc.</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dirty="0">
                          <a:effectLst/>
                        </a:rPr>
                        <a:t>kWh</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1728593726"/>
                  </a:ext>
                </a:extLst>
              </a:tr>
              <a:tr h="185074">
                <a:tc>
                  <a:txBody>
                    <a:bodyPr/>
                    <a:lstStyle/>
                    <a:p>
                      <a:pPr>
                        <a:lnSpc>
                          <a:spcPct val="115000"/>
                        </a:lnSpc>
                        <a:spcAft>
                          <a:spcPts val="800"/>
                        </a:spcAft>
                        <a:buNone/>
                      </a:pPr>
                      <a:r>
                        <a:rPr lang="de-AT" sz="1200" kern="0" dirty="0">
                          <a:effectLst/>
                        </a:rPr>
                        <a:t>Wasser</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dirty="0">
                          <a:effectLst/>
                        </a:rPr>
                        <a:t>m</a:t>
                      </a:r>
                      <a:r>
                        <a:rPr lang="de-AT" sz="1200" kern="0" baseline="30000" dirty="0">
                          <a:effectLst/>
                        </a:rPr>
                        <a:t>3</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435398163"/>
                  </a:ext>
                </a:extLst>
              </a:tr>
              <a:tr h="185074">
                <a:tc>
                  <a:txBody>
                    <a:bodyPr/>
                    <a:lstStyle/>
                    <a:p>
                      <a:pPr>
                        <a:lnSpc>
                          <a:spcPct val="115000"/>
                        </a:lnSpc>
                        <a:spcAft>
                          <a:spcPts val="800"/>
                        </a:spcAft>
                        <a:buNone/>
                      </a:pPr>
                      <a:r>
                        <a:rPr lang="de-AT" sz="1200" kern="0" dirty="0">
                          <a:effectLst/>
                        </a:rPr>
                        <a:t>Fläche</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dirty="0">
                          <a:effectLst/>
                        </a:rPr>
                        <a:t>ha</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2655191450"/>
                  </a:ext>
                </a:extLst>
              </a:tr>
              <a:tr h="185074">
                <a:tc>
                  <a:txBody>
                    <a:bodyPr/>
                    <a:lstStyle/>
                    <a:p>
                      <a:pPr>
                        <a:lnSpc>
                          <a:spcPct val="115000"/>
                        </a:lnSpc>
                        <a:spcAft>
                          <a:spcPts val="800"/>
                        </a:spcAft>
                        <a:buNone/>
                      </a:pPr>
                      <a:r>
                        <a:rPr lang="de-AT" sz="1200" kern="0" dirty="0">
                          <a:effectLst/>
                        </a:rPr>
                        <a:t>Ertrag</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solidFill>
                      <a:srgbClr val="1DA281"/>
                    </a:solidFill>
                  </a:tcPr>
                </a:tc>
                <a:tc>
                  <a:txBody>
                    <a:bodyPr/>
                    <a:lstStyle/>
                    <a:p>
                      <a:pPr>
                        <a:lnSpc>
                          <a:spcPct val="115000"/>
                        </a:lnSpc>
                        <a:spcAft>
                          <a:spcPts val="800"/>
                        </a:spcAft>
                        <a:buNone/>
                      </a:pPr>
                      <a:r>
                        <a:rPr lang="de-AT" sz="1200" kern="0" dirty="0">
                          <a:effectLst/>
                        </a:rPr>
                        <a:t> </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a:effectLst/>
                        </a:rPr>
                        <a:t> </a:t>
                      </a:r>
                      <a:endParaRPr lang="de-AT"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a:lnSpc>
                          <a:spcPct val="115000"/>
                        </a:lnSpc>
                        <a:spcAft>
                          <a:spcPts val="800"/>
                        </a:spcAft>
                        <a:buNone/>
                      </a:pPr>
                      <a:r>
                        <a:rPr lang="de-AT" sz="1200" kern="0" dirty="0">
                          <a:effectLst/>
                        </a:rPr>
                        <a:t>kg/ha</a:t>
                      </a:r>
                      <a:endParaRPr lang="de-AT"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extLst>
                  <a:ext uri="{0D108BD9-81ED-4DB2-BD59-A6C34878D82A}">
                    <a16:rowId xmlns:a16="http://schemas.microsoft.com/office/drawing/2014/main" val="3326437636"/>
                  </a:ext>
                </a:extLst>
              </a:tr>
            </a:tbl>
          </a:graphicData>
        </a:graphic>
      </p:graphicFrame>
      <p:sp>
        <p:nvSpPr>
          <p:cNvPr id="7" name="Textfeld 6">
            <a:extLst>
              <a:ext uri="{FF2B5EF4-FFF2-40B4-BE49-F238E27FC236}">
                <a16:creationId xmlns:a16="http://schemas.microsoft.com/office/drawing/2014/main" id="{AD90AC79-298D-4409-4A78-E997B3A1E302}"/>
              </a:ext>
            </a:extLst>
          </p:cNvPr>
          <p:cNvSpPr txBox="1"/>
          <p:nvPr/>
        </p:nvSpPr>
        <p:spPr>
          <a:xfrm>
            <a:off x="9235211" y="2436045"/>
            <a:ext cx="1799135" cy="923330"/>
          </a:xfrm>
          <a:prstGeom prst="rect">
            <a:avLst/>
          </a:prstGeom>
          <a:noFill/>
        </p:spPr>
        <p:txBody>
          <a:bodyPr wrap="square" rtlCol="0">
            <a:spAutoFit/>
          </a:bodyPr>
          <a:lstStyle/>
          <a:p>
            <a:r>
              <a:rPr lang="de-AT" dirty="0"/>
              <a:t>Mengen pro Hektar oder pro kg Produkt</a:t>
            </a:r>
          </a:p>
        </p:txBody>
      </p:sp>
    </p:spTree>
    <p:extLst>
      <p:ext uri="{BB962C8B-B14F-4D97-AF65-F5344CB8AC3E}">
        <p14:creationId xmlns:p14="http://schemas.microsoft.com/office/powerpoint/2010/main" val="236756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703E9-22BA-DCDF-1E96-41ED02A28584}"/>
            </a:ext>
          </a:extLst>
        </p:cNvPr>
        <p:cNvGrpSpPr/>
        <p:nvPr/>
      </p:nvGrpSpPr>
      <p:grpSpPr>
        <a:xfrm>
          <a:off x="0" y="0"/>
          <a:ext cx="0" cy="0"/>
          <a:chOff x="0" y="0"/>
          <a:chExt cx="0" cy="0"/>
        </a:xfrm>
      </p:grpSpPr>
      <p:sp>
        <p:nvSpPr>
          <p:cNvPr id="60418" name="Titel 1">
            <a:extLst>
              <a:ext uri="{FF2B5EF4-FFF2-40B4-BE49-F238E27FC236}">
                <a16:creationId xmlns:a16="http://schemas.microsoft.com/office/drawing/2014/main" id="{083CB5A1-C7D0-9A48-F84D-27BC634E2097}"/>
              </a:ext>
            </a:extLst>
          </p:cNvPr>
          <p:cNvSpPr>
            <a:spLocks noGrp="1" noChangeArrowheads="1"/>
          </p:cNvSpPr>
          <p:nvPr>
            <p:ph type="title"/>
          </p:nvPr>
        </p:nvSpPr>
        <p:spPr>
          <a:xfrm>
            <a:off x="1200518" y="1"/>
            <a:ext cx="8094402" cy="849313"/>
          </a:xfrm>
        </p:spPr>
        <p:txBody>
          <a:bodyPr/>
          <a:lstStyle/>
          <a:p>
            <a:r>
              <a:rPr lang="de-AT" sz="3600" noProof="0" dirty="0"/>
              <a:t>Flussdiagramm</a:t>
            </a:r>
          </a:p>
        </p:txBody>
      </p:sp>
      <p:sp>
        <p:nvSpPr>
          <p:cNvPr id="2" name="Rounded Rectangle 1">
            <a:extLst>
              <a:ext uri="{FF2B5EF4-FFF2-40B4-BE49-F238E27FC236}">
                <a16:creationId xmlns:a16="http://schemas.microsoft.com/office/drawing/2014/main" id="{B3007ACC-E4E1-1352-DB45-0E5926B2E300}"/>
              </a:ext>
            </a:extLst>
          </p:cNvPr>
          <p:cNvSpPr/>
          <p:nvPr/>
        </p:nvSpPr>
        <p:spPr>
          <a:xfrm>
            <a:off x="4756864" y="2636198"/>
            <a:ext cx="2678654" cy="2081099"/>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Prozess A</a:t>
            </a:r>
          </a:p>
        </p:txBody>
      </p:sp>
      <p:sp>
        <p:nvSpPr>
          <p:cNvPr id="5" name="Rounded Rectangle 4">
            <a:extLst>
              <a:ext uri="{FF2B5EF4-FFF2-40B4-BE49-F238E27FC236}">
                <a16:creationId xmlns:a16="http://schemas.microsoft.com/office/drawing/2014/main" id="{6481BD0F-8CB8-8F98-9B89-FF9FBF248B81}"/>
              </a:ext>
            </a:extLst>
          </p:cNvPr>
          <p:cNvSpPr/>
          <p:nvPr/>
        </p:nvSpPr>
        <p:spPr>
          <a:xfrm>
            <a:off x="1513834" y="2675476"/>
            <a:ext cx="1691995" cy="344245"/>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Energie</a:t>
            </a:r>
          </a:p>
        </p:txBody>
      </p:sp>
      <p:sp>
        <p:nvSpPr>
          <p:cNvPr id="6" name="Rounded Rectangle 5">
            <a:extLst>
              <a:ext uri="{FF2B5EF4-FFF2-40B4-BE49-F238E27FC236}">
                <a16:creationId xmlns:a16="http://schemas.microsoft.com/office/drawing/2014/main" id="{E2C3FD7B-3FE8-0BA8-3391-8623FC8AB67A}"/>
              </a:ext>
            </a:extLst>
          </p:cNvPr>
          <p:cNvSpPr/>
          <p:nvPr/>
        </p:nvSpPr>
        <p:spPr>
          <a:xfrm>
            <a:off x="1513834" y="3096842"/>
            <a:ext cx="1691996" cy="344245"/>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Materialien</a:t>
            </a:r>
          </a:p>
        </p:txBody>
      </p:sp>
      <p:sp>
        <p:nvSpPr>
          <p:cNvPr id="7" name="Oval 6">
            <a:extLst>
              <a:ext uri="{FF2B5EF4-FFF2-40B4-BE49-F238E27FC236}">
                <a16:creationId xmlns:a16="http://schemas.microsoft.com/office/drawing/2014/main" id="{0BA9C5A0-43CC-9D9A-8316-61710BD7636F}"/>
              </a:ext>
            </a:extLst>
          </p:cNvPr>
          <p:cNvSpPr/>
          <p:nvPr/>
        </p:nvSpPr>
        <p:spPr>
          <a:xfrm>
            <a:off x="8898567" y="3078761"/>
            <a:ext cx="1224290" cy="1224290"/>
          </a:xfrm>
          <a:prstGeom prst="ellipse">
            <a:avLst/>
          </a:prstGeom>
          <a:solidFill>
            <a:srgbClr val="7EB34D"/>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10800" rtlCol="0" anchor="ctr"/>
          <a:lstStyle/>
          <a:p>
            <a:pPr algn="ctr"/>
            <a:r>
              <a:rPr lang="de-AT" noProof="0" dirty="0">
                <a:solidFill>
                  <a:schemeClr val="tx1"/>
                </a:solidFill>
              </a:rPr>
              <a:t>Produkt A</a:t>
            </a:r>
          </a:p>
        </p:txBody>
      </p:sp>
      <p:sp>
        <p:nvSpPr>
          <p:cNvPr id="8" name="Rounded Rectangle 7">
            <a:extLst>
              <a:ext uri="{FF2B5EF4-FFF2-40B4-BE49-F238E27FC236}">
                <a16:creationId xmlns:a16="http://schemas.microsoft.com/office/drawing/2014/main" id="{D1D4BC1A-174C-E25C-FC3F-C879433152AF}"/>
              </a:ext>
            </a:extLst>
          </p:cNvPr>
          <p:cNvSpPr/>
          <p:nvPr/>
        </p:nvSpPr>
        <p:spPr>
          <a:xfrm>
            <a:off x="4756864" y="1573320"/>
            <a:ext cx="2678654" cy="462955"/>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Natürliche Rohstoffe</a:t>
            </a:r>
          </a:p>
        </p:txBody>
      </p:sp>
      <p:sp>
        <p:nvSpPr>
          <p:cNvPr id="9" name="Rounded Rectangle 8">
            <a:extLst>
              <a:ext uri="{FF2B5EF4-FFF2-40B4-BE49-F238E27FC236}">
                <a16:creationId xmlns:a16="http://schemas.microsoft.com/office/drawing/2014/main" id="{ACD40510-5811-038A-79E2-B57644DC561D}"/>
              </a:ext>
            </a:extLst>
          </p:cNvPr>
          <p:cNvSpPr/>
          <p:nvPr/>
        </p:nvSpPr>
        <p:spPr>
          <a:xfrm>
            <a:off x="4756864" y="5103447"/>
            <a:ext cx="2678654" cy="688489"/>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Emissionen in die Umwelt</a:t>
            </a:r>
          </a:p>
        </p:txBody>
      </p:sp>
      <p:cxnSp>
        <p:nvCxnSpPr>
          <p:cNvPr id="15" name="Straight Arrow Connector 14">
            <a:extLst>
              <a:ext uri="{FF2B5EF4-FFF2-40B4-BE49-F238E27FC236}">
                <a16:creationId xmlns:a16="http://schemas.microsoft.com/office/drawing/2014/main" id="{9E609D9A-366A-64D4-E7D3-81D1E4AB5A26}"/>
              </a:ext>
            </a:extLst>
          </p:cNvPr>
          <p:cNvCxnSpPr>
            <a:cxnSpLocks/>
            <a:stCxn id="8" idx="2"/>
            <a:endCxn id="2" idx="0"/>
          </p:cNvCxnSpPr>
          <p:nvPr/>
        </p:nvCxnSpPr>
        <p:spPr>
          <a:xfrm>
            <a:off x="6096191" y="2036275"/>
            <a:ext cx="0" cy="5999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0343737-F267-D254-DBAB-5532F71D83AF}"/>
              </a:ext>
            </a:extLst>
          </p:cNvPr>
          <p:cNvCxnSpPr>
            <a:cxnSpLocks/>
            <a:stCxn id="2" idx="2"/>
            <a:endCxn id="9" idx="0"/>
          </p:cNvCxnSpPr>
          <p:nvPr/>
        </p:nvCxnSpPr>
        <p:spPr>
          <a:xfrm>
            <a:off x="6096191" y="4717297"/>
            <a:ext cx="0" cy="3861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0D3DE7D-AE4A-CDC4-E974-32C61844CAE4}"/>
              </a:ext>
            </a:extLst>
          </p:cNvPr>
          <p:cNvCxnSpPr>
            <a:cxnSpLocks/>
            <a:stCxn id="2" idx="3"/>
            <a:endCxn id="7" idx="2"/>
          </p:cNvCxnSpPr>
          <p:nvPr/>
        </p:nvCxnSpPr>
        <p:spPr>
          <a:xfrm>
            <a:off x="7435518" y="3676748"/>
            <a:ext cx="1463049" cy="141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Rechteck: abgerundete Ecken 24">
            <a:extLst>
              <a:ext uri="{FF2B5EF4-FFF2-40B4-BE49-F238E27FC236}">
                <a16:creationId xmlns:a16="http://schemas.microsoft.com/office/drawing/2014/main" id="{BF9FC052-772D-3F20-9ECC-E4003AA418E9}"/>
              </a:ext>
            </a:extLst>
          </p:cNvPr>
          <p:cNvSpPr/>
          <p:nvPr/>
        </p:nvSpPr>
        <p:spPr>
          <a:xfrm>
            <a:off x="1054360" y="2538181"/>
            <a:ext cx="10748864" cy="2295076"/>
          </a:xfrm>
          <a:prstGeom prst="roundRect">
            <a:avLst/>
          </a:prstGeom>
          <a:noFill/>
          <a:ln>
            <a:solidFill>
              <a:srgbClr val="1DA28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26" name="Textfeld 25">
            <a:extLst>
              <a:ext uri="{FF2B5EF4-FFF2-40B4-BE49-F238E27FC236}">
                <a16:creationId xmlns:a16="http://schemas.microsoft.com/office/drawing/2014/main" id="{B204C1C4-7AFB-A3CB-036B-8A0D32DBF91C}"/>
              </a:ext>
            </a:extLst>
          </p:cNvPr>
          <p:cNvSpPr txBox="1"/>
          <p:nvPr/>
        </p:nvSpPr>
        <p:spPr>
          <a:xfrm rot="5400000">
            <a:off x="10535527" y="3381808"/>
            <a:ext cx="1697452" cy="646331"/>
          </a:xfrm>
          <a:prstGeom prst="rect">
            <a:avLst/>
          </a:prstGeom>
          <a:noFill/>
        </p:spPr>
        <p:txBody>
          <a:bodyPr wrap="none" rtlCol="0">
            <a:spAutoFit/>
          </a:bodyPr>
          <a:lstStyle/>
          <a:p>
            <a:pPr algn="ctr"/>
            <a:r>
              <a:rPr lang="de-AT" noProof="0" dirty="0">
                <a:solidFill>
                  <a:srgbClr val="1DA281"/>
                </a:solidFill>
              </a:rPr>
              <a:t>Technosphäre</a:t>
            </a:r>
          </a:p>
          <a:p>
            <a:pPr algn="ctr"/>
            <a:r>
              <a:rPr lang="de-AT" dirty="0">
                <a:solidFill>
                  <a:srgbClr val="1DA281"/>
                </a:solidFill>
              </a:rPr>
              <a:t>(Produktflüsse)</a:t>
            </a:r>
            <a:endParaRPr lang="de-AT" noProof="0" dirty="0">
              <a:solidFill>
                <a:srgbClr val="1DA281"/>
              </a:solidFill>
            </a:endParaRPr>
          </a:p>
        </p:txBody>
      </p:sp>
      <p:sp>
        <p:nvSpPr>
          <p:cNvPr id="28" name="Rechteck: abgerundete Ecken 27">
            <a:extLst>
              <a:ext uri="{FF2B5EF4-FFF2-40B4-BE49-F238E27FC236}">
                <a16:creationId xmlns:a16="http://schemas.microsoft.com/office/drawing/2014/main" id="{202FDA61-261E-98D4-A02C-6DB0D6DD3EE6}"/>
              </a:ext>
            </a:extLst>
          </p:cNvPr>
          <p:cNvSpPr/>
          <p:nvPr/>
        </p:nvSpPr>
        <p:spPr>
          <a:xfrm>
            <a:off x="937846" y="1382834"/>
            <a:ext cx="10986676" cy="4588758"/>
          </a:xfrm>
          <a:prstGeom prst="roundRect">
            <a:avLst/>
          </a:prstGeom>
          <a:noFill/>
          <a:ln>
            <a:solidFill>
              <a:srgbClr val="F3DE2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noProof="0" dirty="0"/>
          </a:p>
        </p:txBody>
      </p:sp>
      <p:sp>
        <p:nvSpPr>
          <p:cNvPr id="30" name="Textfeld 29">
            <a:extLst>
              <a:ext uri="{FF2B5EF4-FFF2-40B4-BE49-F238E27FC236}">
                <a16:creationId xmlns:a16="http://schemas.microsoft.com/office/drawing/2014/main" id="{384E8CCC-7773-19D8-0D07-C657E12B87A3}"/>
              </a:ext>
            </a:extLst>
          </p:cNvPr>
          <p:cNvSpPr txBox="1"/>
          <p:nvPr/>
        </p:nvSpPr>
        <p:spPr>
          <a:xfrm>
            <a:off x="9755282" y="1573320"/>
            <a:ext cx="1952137" cy="646331"/>
          </a:xfrm>
          <a:prstGeom prst="rect">
            <a:avLst/>
          </a:prstGeom>
          <a:noFill/>
        </p:spPr>
        <p:txBody>
          <a:bodyPr wrap="none" rtlCol="0">
            <a:spAutoFit/>
          </a:bodyPr>
          <a:lstStyle/>
          <a:p>
            <a:pPr algn="ctr"/>
            <a:r>
              <a:rPr lang="de-AT" noProof="0" dirty="0">
                <a:solidFill>
                  <a:srgbClr val="F3DE2C"/>
                </a:solidFill>
              </a:rPr>
              <a:t>Ökosphäre</a:t>
            </a:r>
          </a:p>
          <a:p>
            <a:pPr algn="ctr"/>
            <a:r>
              <a:rPr lang="de-AT" dirty="0">
                <a:solidFill>
                  <a:srgbClr val="F3DE2C"/>
                </a:solidFill>
              </a:rPr>
              <a:t>(Elementarflüsse)</a:t>
            </a:r>
            <a:endParaRPr lang="de-AT" noProof="0" dirty="0">
              <a:solidFill>
                <a:srgbClr val="F3DE2C"/>
              </a:solidFill>
            </a:endParaRPr>
          </a:p>
        </p:txBody>
      </p:sp>
      <p:sp>
        <p:nvSpPr>
          <p:cNvPr id="10" name="Rounded Rectangle 5">
            <a:extLst>
              <a:ext uri="{FF2B5EF4-FFF2-40B4-BE49-F238E27FC236}">
                <a16:creationId xmlns:a16="http://schemas.microsoft.com/office/drawing/2014/main" id="{1B95C68F-46E0-1BE5-6FD6-05243776928D}"/>
              </a:ext>
            </a:extLst>
          </p:cNvPr>
          <p:cNvSpPr/>
          <p:nvPr/>
        </p:nvSpPr>
        <p:spPr>
          <a:xfrm>
            <a:off x="1513834" y="3504625"/>
            <a:ext cx="1691995" cy="344246"/>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Infrastruktur</a:t>
            </a:r>
          </a:p>
        </p:txBody>
      </p:sp>
      <p:sp>
        <p:nvSpPr>
          <p:cNvPr id="17" name="Rounded Rectangle 5">
            <a:extLst>
              <a:ext uri="{FF2B5EF4-FFF2-40B4-BE49-F238E27FC236}">
                <a16:creationId xmlns:a16="http://schemas.microsoft.com/office/drawing/2014/main" id="{509AC32B-7D1A-6ADD-80CD-AB385D4B409E}"/>
              </a:ext>
            </a:extLst>
          </p:cNvPr>
          <p:cNvSpPr/>
          <p:nvPr/>
        </p:nvSpPr>
        <p:spPr>
          <a:xfrm>
            <a:off x="1513834" y="3924309"/>
            <a:ext cx="1691995" cy="344246"/>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Wasser</a:t>
            </a:r>
          </a:p>
        </p:txBody>
      </p:sp>
      <p:sp>
        <p:nvSpPr>
          <p:cNvPr id="19" name="Rounded Rectangle 5">
            <a:extLst>
              <a:ext uri="{FF2B5EF4-FFF2-40B4-BE49-F238E27FC236}">
                <a16:creationId xmlns:a16="http://schemas.microsoft.com/office/drawing/2014/main" id="{E3D94BB2-2B17-C476-32FA-A954A072E9BB}"/>
              </a:ext>
            </a:extLst>
          </p:cNvPr>
          <p:cNvSpPr/>
          <p:nvPr/>
        </p:nvSpPr>
        <p:spPr>
          <a:xfrm>
            <a:off x="1513833" y="4341054"/>
            <a:ext cx="1691995" cy="344246"/>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noProof="0" dirty="0">
                <a:solidFill>
                  <a:schemeClr val="tx1"/>
                </a:solidFill>
              </a:rPr>
              <a:t>Transport</a:t>
            </a:r>
          </a:p>
        </p:txBody>
      </p:sp>
      <p:grpSp>
        <p:nvGrpSpPr>
          <p:cNvPr id="49" name="Gruppieren 48">
            <a:extLst>
              <a:ext uri="{FF2B5EF4-FFF2-40B4-BE49-F238E27FC236}">
                <a16:creationId xmlns:a16="http://schemas.microsoft.com/office/drawing/2014/main" id="{DB73C473-BBC8-AB31-DD1D-0DDE9EF7D091}"/>
              </a:ext>
            </a:extLst>
          </p:cNvPr>
          <p:cNvGrpSpPr/>
          <p:nvPr/>
        </p:nvGrpSpPr>
        <p:grpSpPr>
          <a:xfrm>
            <a:off x="3205828" y="2847598"/>
            <a:ext cx="1550656" cy="1665579"/>
            <a:chOff x="3205828" y="2847598"/>
            <a:chExt cx="2216830" cy="1665579"/>
          </a:xfrm>
        </p:grpSpPr>
        <p:cxnSp>
          <p:nvCxnSpPr>
            <p:cNvPr id="13" name="Straight Arrow Connector 12">
              <a:extLst>
                <a:ext uri="{FF2B5EF4-FFF2-40B4-BE49-F238E27FC236}">
                  <a16:creationId xmlns:a16="http://schemas.microsoft.com/office/drawing/2014/main" id="{5CDEFA20-9E22-B5B1-75A4-249F9B76BCD0}"/>
                </a:ext>
              </a:extLst>
            </p:cNvPr>
            <p:cNvCxnSpPr>
              <a:cxnSpLocks/>
              <a:stCxn id="5" idx="3"/>
            </p:cNvCxnSpPr>
            <p:nvPr/>
          </p:nvCxnSpPr>
          <p:spPr>
            <a:xfrm flipV="1">
              <a:off x="3205829" y="2847598"/>
              <a:ext cx="2216829"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998981B-0A7F-8174-47D7-AA5D06C81721}"/>
                </a:ext>
              </a:extLst>
            </p:cNvPr>
            <p:cNvCxnSpPr>
              <a:cxnSpLocks/>
            </p:cNvCxnSpPr>
            <p:nvPr/>
          </p:nvCxnSpPr>
          <p:spPr>
            <a:xfrm>
              <a:off x="3205830" y="4096432"/>
              <a:ext cx="22168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2">
              <a:extLst>
                <a:ext uri="{FF2B5EF4-FFF2-40B4-BE49-F238E27FC236}">
                  <a16:creationId xmlns:a16="http://schemas.microsoft.com/office/drawing/2014/main" id="{3192EA7E-F41C-6F71-FB42-7F9B8843DF33}"/>
                </a:ext>
              </a:extLst>
            </p:cNvPr>
            <p:cNvCxnSpPr>
              <a:cxnSpLocks/>
              <a:stCxn id="6" idx="3"/>
            </p:cNvCxnSpPr>
            <p:nvPr/>
          </p:nvCxnSpPr>
          <p:spPr>
            <a:xfrm>
              <a:off x="3205830" y="3268965"/>
              <a:ext cx="221682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13">
              <a:extLst>
                <a:ext uri="{FF2B5EF4-FFF2-40B4-BE49-F238E27FC236}">
                  <a16:creationId xmlns:a16="http://schemas.microsoft.com/office/drawing/2014/main" id="{A1077EC9-D87F-A176-5543-88D5FA7D5643}"/>
                </a:ext>
              </a:extLst>
            </p:cNvPr>
            <p:cNvCxnSpPr>
              <a:cxnSpLocks/>
            </p:cNvCxnSpPr>
            <p:nvPr/>
          </p:nvCxnSpPr>
          <p:spPr>
            <a:xfrm>
              <a:off x="3205830" y="3676748"/>
              <a:ext cx="22168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13">
              <a:extLst>
                <a:ext uri="{FF2B5EF4-FFF2-40B4-BE49-F238E27FC236}">
                  <a16:creationId xmlns:a16="http://schemas.microsoft.com/office/drawing/2014/main" id="{A6370B85-32A5-C5BF-AEB7-F3860291A6C1}"/>
                </a:ext>
              </a:extLst>
            </p:cNvPr>
            <p:cNvCxnSpPr>
              <a:cxnSpLocks/>
            </p:cNvCxnSpPr>
            <p:nvPr/>
          </p:nvCxnSpPr>
          <p:spPr>
            <a:xfrm>
              <a:off x="3205828" y="4513177"/>
              <a:ext cx="22168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8578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5" grpId="0" animBg="1"/>
      <p:bldP spid="26" grpId="0"/>
      <p:bldP spid="28" grpId="0" animBg="1"/>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2B47D-AB26-B3F8-2FD1-1E1B4EF3E43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BFBB54-7D25-B995-25DF-663FEF0A6B59}"/>
              </a:ext>
            </a:extLst>
          </p:cNvPr>
          <p:cNvSpPr>
            <a:spLocks noGrp="1"/>
          </p:cNvSpPr>
          <p:nvPr>
            <p:ph type="title"/>
          </p:nvPr>
        </p:nvSpPr>
        <p:spPr/>
        <p:txBody>
          <a:bodyPr/>
          <a:lstStyle/>
          <a:p>
            <a:r>
              <a:rPr lang="de-AT" noProof="0" dirty="0"/>
              <a:t>Beispiel Wein- oder Obstbau </a:t>
            </a:r>
          </a:p>
        </p:txBody>
      </p:sp>
      <p:sp>
        <p:nvSpPr>
          <p:cNvPr id="7" name="Textfeld 6">
            <a:extLst>
              <a:ext uri="{FF2B5EF4-FFF2-40B4-BE49-F238E27FC236}">
                <a16:creationId xmlns:a16="http://schemas.microsoft.com/office/drawing/2014/main" id="{06C24E68-0781-20CA-C286-2A250009532F}"/>
              </a:ext>
            </a:extLst>
          </p:cNvPr>
          <p:cNvSpPr txBox="1"/>
          <p:nvPr/>
        </p:nvSpPr>
        <p:spPr>
          <a:xfrm>
            <a:off x="10417324" y="3572636"/>
            <a:ext cx="1350236" cy="923330"/>
          </a:xfrm>
          <a:prstGeom prst="rect">
            <a:avLst/>
          </a:prstGeom>
          <a:noFill/>
        </p:spPr>
        <p:txBody>
          <a:bodyPr wrap="square" rtlCol="0">
            <a:spAutoFit/>
          </a:bodyPr>
          <a:lstStyle/>
          <a:p>
            <a:r>
              <a:rPr lang="de-AT" dirty="0"/>
              <a:t>Mengen pro Hektar und Jahr</a:t>
            </a:r>
          </a:p>
        </p:txBody>
      </p:sp>
      <p:graphicFrame>
        <p:nvGraphicFramePr>
          <p:cNvPr id="3" name="Tabelle 2">
            <a:extLst>
              <a:ext uri="{FF2B5EF4-FFF2-40B4-BE49-F238E27FC236}">
                <a16:creationId xmlns:a16="http://schemas.microsoft.com/office/drawing/2014/main" id="{8EA1345B-B868-C41F-D12C-778B2D884DB1}"/>
              </a:ext>
            </a:extLst>
          </p:cNvPr>
          <p:cNvGraphicFramePr>
            <a:graphicFrameLocks noGrp="1"/>
          </p:cNvGraphicFramePr>
          <p:nvPr>
            <p:extLst>
              <p:ext uri="{D42A27DB-BD31-4B8C-83A1-F6EECF244321}">
                <p14:modId xmlns:p14="http://schemas.microsoft.com/office/powerpoint/2010/main" val="1252365931"/>
              </p:ext>
            </p:extLst>
          </p:nvPr>
        </p:nvGraphicFramePr>
        <p:xfrm>
          <a:off x="1237860" y="1444328"/>
          <a:ext cx="5597708" cy="4758001"/>
        </p:xfrm>
        <a:graphic>
          <a:graphicData uri="http://schemas.openxmlformats.org/drawingml/2006/table">
            <a:tbl>
              <a:tblPr firstRow="1" firstCol="1" bandRow="1">
                <a:tableStyleId>{5C22544A-7EE6-4342-B048-85BDC9FD1C3A}</a:tableStyleId>
              </a:tblPr>
              <a:tblGrid>
                <a:gridCol w="1582153">
                  <a:extLst>
                    <a:ext uri="{9D8B030D-6E8A-4147-A177-3AD203B41FA5}">
                      <a16:colId xmlns:a16="http://schemas.microsoft.com/office/drawing/2014/main" val="1223395895"/>
                    </a:ext>
                  </a:extLst>
                </a:gridCol>
                <a:gridCol w="2614302">
                  <a:extLst>
                    <a:ext uri="{9D8B030D-6E8A-4147-A177-3AD203B41FA5}">
                      <a16:colId xmlns:a16="http://schemas.microsoft.com/office/drawing/2014/main" val="4014382864"/>
                    </a:ext>
                  </a:extLst>
                </a:gridCol>
                <a:gridCol w="722119">
                  <a:extLst>
                    <a:ext uri="{9D8B030D-6E8A-4147-A177-3AD203B41FA5}">
                      <a16:colId xmlns:a16="http://schemas.microsoft.com/office/drawing/2014/main" val="3212616502"/>
                    </a:ext>
                  </a:extLst>
                </a:gridCol>
                <a:gridCol w="679134">
                  <a:extLst>
                    <a:ext uri="{9D8B030D-6E8A-4147-A177-3AD203B41FA5}">
                      <a16:colId xmlns:a16="http://schemas.microsoft.com/office/drawing/2014/main" val="3717849148"/>
                    </a:ext>
                  </a:extLst>
                </a:gridCol>
              </a:tblGrid>
              <a:tr h="640080">
                <a:tc gridSpan="2">
                  <a:txBody>
                    <a:bodyPr/>
                    <a:lstStyle/>
                    <a:p>
                      <a:pPr algn="l" fontAlgn="b">
                        <a:buNone/>
                      </a:pPr>
                      <a:r>
                        <a:rPr lang="de-AT" sz="1200" u="none" strike="noStrike" dirty="0">
                          <a:effectLst/>
                        </a:rPr>
                        <a:t>Material</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hMerge="1">
                  <a:txBody>
                    <a:bodyPr/>
                    <a:lstStyle/>
                    <a:p>
                      <a:endParaRPr lang="de-AT"/>
                    </a:p>
                  </a:txBody>
                  <a:tcPr/>
                </a:tc>
                <a:tc>
                  <a:txBody>
                    <a:bodyPr/>
                    <a:lstStyle/>
                    <a:p>
                      <a:pPr algn="l" fontAlgn="b">
                        <a:buNone/>
                      </a:pPr>
                      <a:r>
                        <a:rPr lang="de-AT" sz="1200" u="none" strike="noStrike" dirty="0">
                          <a:effectLst/>
                        </a:rPr>
                        <a:t>Menge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dirty="0">
                          <a:effectLst/>
                        </a:rPr>
                        <a:t>Einheit</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extLst>
                  <a:ext uri="{0D108BD9-81ED-4DB2-BD59-A6C34878D82A}">
                    <a16:rowId xmlns:a16="http://schemas.microsoft.com/office/drawing/2014/main" val="1745545880"/>
                  </a:ext>
                </a:extLst>
              </a:tr>
              <a:tr h="274528">
                <a:tc rowSpan="6">
                  <a:txBody>
                    <a:bodyPr/>
                    <a:lstStyle/>
                    <a:p>
                      <a:pPr algn="l" fontAlgn="ctr">
                        <a:buNone/>
                      </a:pPr>
                      <a:r>
                        <a:rPr lang="de-AT" sz="1200" u="none" strike="noStrike" dirty="0">
                          <a:effectLst/>
                        </a:rPr>
                        <a:t>Düngemittel</a:t>
                      </a:r>
                      <a:endParaRPr lang="de-AT" sz="1200" b="0" i="0" u="none" strike="noStrike" dirty="0">
                        <a:solidFill>
                          <a:srgbClr val="000000"/>
                        </a:solidFill>
                        <a:effectLst/>
                        <a:latin typeface="Calibri" panose="020F0502020204030204" pitchFamily="34" charset="0"/>
                      </a:endParaRPr>
                    </a:p>
                  </a:txBody>
                  <a:tcPr marL="45720" marR="45720" anchor="ctr">
                    <a:solidFill>
                      <a:srgbClr val="1DA281"/>
                    </a:solidFill>
                  </a:tcPr>
                </a:tc>
                <a:tc>
                  <a:txBody>
                    <a:bodyPr/>
                    <a:lstStyle/>
                    <a:p>
                      <a:pPr algn="l" fontAlgn="b">
                        <a:buNone/>
                      </a:pPr>
                      <a:r>
                        <a:rPr lang="de-AT" sz="1200" u="none" strike="noStrike">
                          <a:effectLst/>
                        </a:rPr>
                        <a:t>Stickstoff (N)</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kern="1200" dirty="0">
                          <a:solidFill>
                            <a:schemeClr val="dk1"/>
                          </a:solidFill>
                          <a:effectLst/>
                          <a:latin typeface="+mn-lt"/>
                          <a:ea typeface="+mn-ea"/>
                          <a:cs typeface="+mn-cs"/>
                        </a:rPr>
                        <a:t>45,6</a:t>
                      </a:r>
                    </a:p>
                  </a:txBody>
                  <a:tcPr marL="45720" marR="4572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AT" sz="1200" b="0" i="0" u="none" strike="noStrike" kern="1200" cap="none" spc="0" normalizeH="0" baseline="0" noProof="0">
                          <a:ln>
                            <a:noFill/>
                          </a:ln>
                          <a:solidFill>
                            <a:prstClr val="black"/>
                          </a:solidFill>
                          <a:effectLst/>
                          <a:uLnTx/>
                          <a:uFillTx/>
                          <a:latin typeface="Aptos" panose="02110004020202020204"/>
                          <a:ea typeface="+mn-ea"/>
                          <a:cs typeface="+mn-cs"/>
                        </a:rPr>
                        <a:t>kg</a:t>
                      </a:r>
                      <a:endParaRPr kumimoji="0" lang="de-AT"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nchor="b"/>
                </a:tc>
                <a:extLst>
                  <a:ext uri="{0D108BD9-81ED-4DB2-BD59-A6C34878D82A}">
                    <a16:rowId xmlns:a16="http://schemas.microsoft.com/office/drawing/2014/main" val="2245641478"/>
                  </a:ext>
                </a:extLst>
              </a:tr>
              <a:tr h="274528">
                <a:tc vMerge="1">
                  <a:txBody>
                    <a:bodyPr/>
                    <a:lstStyle/>
                    <a:p>
                      <a:endParaRPr lang="de-AT"/>
                    </a:p>
                  </a:txBody>
                  <a:tcPr/>
                </a:tc>
                <a:tc>
                  <a:txBody>
                    <a:bodyPr/>
                    <a:lstStyle/>
                    <a:p>
                      <a:pPr algn="l" fontAlgn="b">
                        <a:buNone/>
                      </a:pPr>
                      <a:r>
                        <a:rPr lang="de-AT" sz="1200" u="none" strike="noStrike">
                          <a:effectLst/>
                        </a:rPr>
                        <a:t>Phosphor (P2O5)</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kern="1200" dirty="0">
                          <a:solidFill>
                            <a:schemeClr val="dk1"/>
                          </a:solidFill>
                          <a:effectLst/>
                          <a:latin typeface="+mn-lt"/>
                          <a:ea typeface="+mn-ea"/>
                          <a:cs typeface="+mn-cs"/>
                        </a:rPr>
                        <a:t>25,6</a:t>
                      </a:r>
                    </a:p>
                  </a:txBody>
                  <a:tcPr marL="45720" marR="4572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AT" sz="1200" b="0" i="0" u="none" strike="noStrike" kern="1200" cap="none" spc="0" normalizeH="0" baseline="0" noProof="0">
                          <a:ln>
                            <a:noFill/>
                          </a:ln>
                          <a:solidFill>
                            <a:prstClr val="black"/>
                          </a:solidFill>
                          <a:effectLst/>
                          <a:uLnTx/>
                          <a:uFillTx/>
                          <a:latin typeface="Aptos" panose="02110004020202020204"/>
                          <a:ea typeface="+mn-ea"/>
                          <a:cs typeface="+mn-cs"/>
                        </a:rPr>
                        <a:t>kg</a:t>
                      </a:r>
                      <a:endParaRPr kumimoji="0" lang="de-AT"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nchor="b"/>
                </a:tc>
                <a:extLst>
                  <a:ext uri="{0D108BD9-81ED-4DB2-BD59-A6C34878D82A}">
                    <a16:rowId xmlns:a16="http://schemas.microsoft.com/office/drawing/2014/main" val="4255542036"/>
                  </a:ext>
                </a:extLst>
              </a:tr>
              <a:tr h="274528">
                <a:tc vMerge="1">
                  <a:txBody>
                    <a:bodyPr/>
                    <a:lstStyle/>
                    <a:p>
                      <a:endParaRPr lang="de-AT"/>
                    </a:p>
                  </a:txBody>
                  <a:tcPr/>
                </a:tc>
                <a:tc>
                  <a:txBody>
                    <a:bodyPr/>
                    <a:lstStyle/>
                    <a:p>
                      <a:pPr algn="l" fontAlgn="b">
                        <a:buNone/>
                      </a:pPr>
                      <a:r>
                        <a:rPr lang="de-AT" sz="1200" u="none" strike="noStrike">
                          <a:effectLst/>
                        </a:rPr>
                        <a:t>Kalium (K2O)</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kern="1200" dirty="0">
                          <a:solidFill>
                            <a:schemeClr val="dk1"/>
                          </a:solidFill>
                          <a:effectLst/>
                          <a:latin typeface="+mn-lt"/>
                          <a:ea typeface="+mn-ea"/>
                          <a:cs typeface="+mn-cs"/>
                        </a:rPr>
                        <a:t>10,4</a:t>
                      </a:r>
                    </a:p>
                  </a:txBody>
                  <a:tcPr marL="45720" marR="4572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AT" sz="1200" b="0" i="0" u="none" strike="noStrike" kern="1200" cap="none" spc="0" normalizeH="0" baseline="0" noProof="0">
                          <a:ln>
                            <a:noFill/>
                          </a:ln>
                          <a:solidFill>
                            <a:prstClr val="black"/>
                          </a:solidFill>
                          <a:effectLst/>
                          <a:uLnTx/>
                          <a:uFillTx/>
                          <a:latin typeface="Aptos" panose="02110004020202020204"/>
                          <a:ea typeface="+mn-ea"/>
                          <a:cs typeface="+mn-cs"/>
                        </a:rPr>
                        <a:t>kg</a:t>
                      </a:r>
                      <a:endParaRPr kumimoji="0" lang="de-AT"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nchor="b"/>
                </a:tc>
                <a:extLst>
                  <a:ext uri="{0D108BD9-81ED-4DB2-BD59-A6C34878D82A}">
                    <a16:rowId xmlns:a16="http://schemas.microsoft.com/office/drawing/2014/main" val="4224539763"/>
                  </a:ext>
                </a:extLst>
              </a:tr>
              <a:tr h="274528">
                <a:tc vMerge="1">
                  <a:txBody>
                    <a:bodyPr/>
                    <a:lstStyle/>
                    <a:p>
                      <a:endParaRPr lang="de-AT"/>
                    </a:p>
                  </a:txBody>
                  <a:tcPr/>
                </a:tc>
                <a:tc>
                  <a:txBody>
                    <a:bodyPr/>
                    <a:lstStyle/>
                    <a:p>
                      <a:pPr algn="l" fontAlgn="b">
                        <a:buNone/>
                      </a:pPr>
                      <a:r>
                        <a:rPr lang="de-AT" sz="1200" u="none" strike="noStrike">
                          <a:effectLst/>
                        </a:rPr>
                        <a:t>Kalk (CaO)</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kern="1200" dirty="0">
                          <a:solidFill>
                            <a:schemeClr val="dk1"/>
                          </a:solidFill>
                          <a:effectLst/>
                          <a:latin typeface="+mn-lt"/>
                          <a:ea typeface="+mn-ea"/>
                          <a:cs typeface="+mn-cs"/>
                        </a:rPr>
                        <a:t>45,6</a:t>
                      </a:r>
                    </a:p>
                  </a:txBody>
                  <a:tcPr marL="45720" marR="4572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e-AT" sz="1200" b="0" i="0" u="none" strike="noStrike" kern="1200" cap="none" spc="0" normalizeH="0" baseline="0" noProof="0" dirty="0">
                          <a:ln>
                            <a:noFill/>
                          </a:ln>
                          <a:solidFill>
                            <a:prstClr val="black"/>
                          </a:solidFill>
                          <a:effectLst/>
                          <a:uLnTx/>
                          <a:uFillTx/>
                          <a:latin typeface="Aptos" panose="02110004020202020204"/>
                          <a:ea typeface="+mn-ea"/>
                          <a:cs typeface="+mn-cs"/>
                        </a:rPr>
                        <a:t>kg</a:t>
                      </a:r>
                      <a:endParaRPr kumimoji="0" lang="de-AT"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nchor="b"/>
                </a:tc>
                <a:extLst>
                  <a:ext uri="{0D108BD9-81ED-4DB2-BD59-A6C34878D82A}">
                    <a16:rowId xmlns:a16="http://schemas.microsoft.com/office/drawing/2014/main" val="82637299"/>
                  </a:ext>
                </a:extLst>
              </a:tr>
              <a:tr h="274528">
                <a:tc vMerge="1">
                  <a:txBody>
                    <a:bodyPr/>
                    <a:lstStyle/>
                    <a:p>
                      <a:endParaRPr lang="de-AT"/>
                    </a:p>
                  </a:txBody>
                  <a:tcPr/>
                </a:tc>
                <a:tc>
                  <a:txBody>
                    <a:bodyPr/>
                    <a:lstStyle/>
                    <a:p>
                      <a:pPr algn="l" fontAlgn="b">
                        <a:buNone/>
                      </a:pPr>
                      <a:r>
                        <a:rPr lang="de-AT" sz="1200" u="none" strike="noStrike" dirty="0">
                          <a:solidFill>
                            <a:schemeClr val="tx1">
                              <a:lumMod val="50000"/>
                              <a:lumOff val="50000"/>
                            </a:schemeClr>
                          </a:solidFill>
                          <a:effectLst/>
                        </a:rPr>
                        <a:t>Kompost </a:t>
                      </a:r>
                      <a:r>
                        <a:rPr lang="de-AT" sz="1200" u="none" strike="noStrike" dirty="0" err="1">
                          <a:solidFill>
                            <a:schemeClr val="tx1">
                              <a:lumMod val="50000"/>
                              <a:lumOff val="50000"/>
                            </a:schemeClr>
                          </a:solidFill>
                          <a:effectLst/>
                        </a:rPr>
                        <a:t>u.ä.</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r" fontAlgn="b">
                        <a:buNone/>
                      </a:pPr>
                      <a:r>
                        <a:rPr lang="de-AT" sz="1200" u="none" strike="noStrike" kern="1200" dirty="0">
                          <a:solidFill>
                            <a:schemeClr val="tx1">
                              <a:lumMod val="50000"/>
                              <a:lumOff val="50000"/>
                            </a:schemeClr>
                          </a:solidFill>
                          <a:effectLst/>
                          <a:latin typeface="+mn-lt"/>
                          <a:ea typeface="+mn-ea"/>
                          <a:cs typeface="+mn-cs"/>
                        </a:rPr>
                        <a:t>0</a:t>
                      </a:r>
                    </a:p>
                  </a:txBody>
                  <a:tcPr marL="45720" marR="45720" anchor="b"/>
                </a:tc>
                <a:tc>
                  <a:txBody>
                    <a:bodyPr/>
                    <a:lstStyle/>
                    <a:p>
                      <a:pPr algn="l" fontAlgn="b">
                        <a:buNone/>
                      </a:pPr>
                      <a:r>
                        <a:rPr lang="de-AT" sz="1200" u="none" strike="noStrike">
                          <a:solidFill>
                            <a:schemeClr val="tx1">
                              <a:lumMod val="50000"/>
                              <a:lumOff val="50000"/>
                            </a:schemeClr>
                          </a:solidFill>
                          <a:effectLst/>
                        </a:rPr>
                        <a:t>m³</a:t>
                      </a:r>
                      <a:endParaRPr lang="de-AT" sz="1200" b="0" i="0" u="none" strike="noStrike">
                        <a:solidFill>
                          <a:schemeClr val="tx1">
                            <a:lumMod val="50000"/>
                            <a:lumOff val="50000"/>
                          </a:schemeClr>
                        </a:solidFill>
                        <a:effectLst/>
                        <a:latin typeface="Calibri" panose="020F0502020204030204" pitchFamily="34" charset="0"/>
                      </a:endParaRPr>
                    </a:p>
                  </a:txBody>
                  <a:tcPr marL="45720" marR="45720" anchor="b"/>
                </a:tc>
                <a:extLst>
                  <a:ext uri="{0D108BD9-81ED-4DB2-BD59-A6C34878D82A}">
                    <a16:rowId xmlns:a16="http://schemas.microsoft.com/office/drawing/2014/main" val="3307596100"/>
                  </a:ext>
                </a:extLst>
              </a:tr>
              <a:tr h="274528">
                <a:tc vMerge="1">
                  <a:txBody>
                    <a:bodyPr/>
                    <a:lstStyle/>
                    <a:p>
                      <a:endParaRPr lang="de-AT"/>
                    </a:p>
                  </a:txBody>
                  <a:tcPr/>
                </a:tc>
                <a:tc>
                  <a:txBody>
                    <a:bodyPr/>
                    <a:lstStyle/>
                    <a:p>
                      <a:pPr algn="l" fontAlgn="b">
                        <a:buNone/>
                      </a:pPr>
                      <a:r>
                        <a:rPr lang="de-AT" sz="1200" u="none" strike="noStrike" dirty="0">
                          <a:solidFill>
                            <a:schemeClr val="tx1">
                              <a:lumMod val="50000"/>
                              <a:lumOff val="50000"/>
                            </a:schemeClr>
                          </a:solidFill>
                          <a:effectLst/>
                        </a:rPr>
                        <a:t>Sonstige Düngemittel</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r" fontAlgn="b">
                        <a:buNone/>
                      </a:pPr>
                      <a:r>
                        <a:rPr lang="de-AT" sz="1200" u="none" strike="noStrike" kern="1200" dirty="0">
                          <a:solidFill>
                            <a:schemeClr val="tx1">
                              <a:lumMod val="50000"/>
                              <a:lumOff val="50000"/>
                            </a:schemeClr>
                          </a:solidFill>
                          <a:effectLst/>
                          <a:latin typeface="+mn-lt"/>
                          <a:ea typeface="+mn-ea"/>
                          <a:cs typeface="+mn-cs"/>
                        </a:rPr>
                        <a:t>0</a:t>
                      </a:r>
                    </a:p>
                  </a:txBody>
                  <a:tcPr marL="45720" marR="45720" anchor="b"/>
                </a:tc>
                <a:tc>
                  <a:txBody>
                    <a:bodyPr/>
                    <a:lstStyle/>
                    <a:p>
                      <a:pPr algn="l" fontAlgn="b">
                        <a:buNone/>
                      </a:pPr>
                      <a:r>
                        <a:rPr lang="de-AT" sz="1200" u="none" strike="noStrike" dirty="0">
                          <a:solidFill>
                            <a:schemeClr val="tx1">
                              <a:lumMod val="50000"/>
                              <a:lumOff val="50000"/>
                            </a:schemeClr>
                          </a:solidFill>
                          <a:effectLst/>
                        </a:rPr>
                        <a:t>kg, l</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extLst>
                  <a:ext uri="{0D108BD9-81ED-4DB2-BD59-A6C34878D82A}">
                    <a16:rowId xmlns:a16="http://schemas.microsoft.com/office/drawing/2014/main" val="1611291524"/>
                  </a:ext>
                </a:extLst>
              </a:tr>
              <a:tr h="457547">
                <a:tc>
                  <a:txBody>
                    <a:bodyPr/>
                    <a:lstStyle/>
                    <a:p>
                      <a:pPr algn="l" fontAlgn="b">
                        <a:buNone/>
                      </a:pPr>
                      <a:r>
                        <a:rPr lang="de-AT" sz="1200" u="none" strike="noStrike" dirty="0">
                          <a:effectLst/>
                        </a:rPr>
                        <a:t>Pestizide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Pflanzenschutz</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kern="1200" dirty="0">
                          <a:solidFill>
                            <a:schemeClr val="dk1"/>
                          </a:solidFill>
                          <a:effectLst/>
                          <a:latin typeface="+mn-lt"/>
                          <a:ea typeface="+mn-ea"/>
                          <a:cs typeface="+mn-cs"/>
                        </a:rPr>
                        <a:t>7,5</a:t>
                      </a:r>
                    </a:p>
                  </a:txBody>
                  <a:tcPr marL="45720" marR="45720" anchor="b"/>
                </a:tc>
                <a:tc>
                  <a:txBody>
                    <a:bodyPr/>
                    <a:lstStyle/>
                    <a:p>
                      <a:pPr algn="l" fontAlgn="b">
                        <a:buNone/>
                      </a:pPr>
                      <a:r>
                        <a:rPr lang="de-AT" sz="1200" u="none" strike="noStrike" dirty="0">
                          <a:effectLst/>
                        </a:rPr>
                        <a:t>kg</a:t>
                      </a:r>
                      <a:endParaRPr lang="de-AT" sz="12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924059810"/>
                  </a:ext>
                </a:extLst>
              </a:tr>
              <a:tr h="640566">
                <a:tc>
                  <a:txBody>
                    <a:bodyPr/>
                    <a:lstStyle/>
                    <a:p>
                      <a:pPr algn="l" fontAlgn="b">
                        <a:buNone/>
                      </a:pPr>
                      <a:r>
                        <a:rPr lang="de-AT" sz="1200" u="none" strike="noStrike" dirty="0">
                          <a:effectLst/>
                        </a:rPr>
                        <a:t>Maschinenstunden</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Traktoren, Maschinen, Aggregate</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kern="1200" dirty="0">
                          <a:solidFill>
                            <a:schemeClr val="dk1"/>
                          </a:solidFill>
                          <a:effectLst/>
                          <a:latin typeface="+mn-lt"/>
                          <a:ea typeface="+mn-ea"/>
                          <a:cs typeface="+mn-cs"/>
                        </a:rPr>
                        <a:t>84,8</a:t>
                      </a:r>
                    </a:p>
                  </a:txBody>
                  <a:tcPr marL="45720" marR="45720" anchor="b"/>
                </a:tc>
                <a:tc>
                  <a:txBody>
                    <a:bodyPr/>
                    <a:lstStyle/>
                    <a:p>
                      <a:pPr algn="l" fontAlgn="b">
                        <a:buNone/>
                      </a:pPr>
                      <a:r>
                        <a:rPr lang="de-AT" sz="1200" u="none" strike="noStrike">
                          <a:effectLst/>
                        </a:rPr>
                        <a:t>h</a:t>
                      </a:r>
                      <a:endParaRPr lang="de-AT" sz="12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563861799"/>
                  </a:ext>
                </a:extLst>
              </a:tr>
              <a:tr h="274528">
                <a:tc rowSpan="2">
                  <a:txBody>
                    <a:bodyPr/>
                    <a:lstStyle/>
                    <a:p>
                      <a:pPr algn="l" fontAlgn="ctr">
                        <a:buNone/>
                      </a:pPr>
                      <a:r>
                        <a:rPr lang="de-AT" sz="1200" u="none" strike="noStrike" dirty="0">
                          <a:effectLst/>
                        </a:rPr>
                        <a:t>Energie</a:t>
                      </a:r>
                      <a:endParaRPr lang="de-AT" sz="1200" b="0" i="0" u="none" strike="noStrike" dirty="0">
                        <a:solidFill>
                          <a:srgbClr val="000000"/>
                        </a:solidFill>
                        <a:effectLst/>
                        <a:latin typeface="Calibri" panose="020F0502020204030204" pitchFamily="34" charset="0"/>
                      </a:endParaRPr>
                    </a:p>
                  </a:txBody>
                  <a:tcPr marL="45720" marR="45720" anchor="ctr">
                    <a:solidFill>
                      <a:srgbClr val="1DA281"/>
                    </a:solidFill>
                  </a:tcPr>
                </a:tc>
                <a:tc>
                  <a:txBody>
                    <a:bodyPr/>
                    <a:lstStyle/>
                    <a:p>
                      <a:pPr algn="l" fontAlgn="b">
                        <a:buNone/>
                      </a:pPr>
                      <a:r>
                        <a:rPr lang="de-AT" sz="1200" u="none" strike="noStrike" dirty="0">
                          <a:solidFill>
                            <a:schemeClr val="tx1">
                              <a:lumMod val="50000"/>
                              <a:lumOff val="50000"/>
                            </a:schemeClr>
                          </a:solidFill>
                          <a:effectLst/>
                        </a:rPr>
                        <a:t>Diesel für Bewässerung, Maschinen</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Liter</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extLst>
                  <a:ext uri="{0D108BD9-81ED-4DB2-BD59-A6C34878D82A}">
                    <a16:rowId xmlns:a16="http://schemas.microsoft.com/office/drawing/2014/main" val="213839121"/>
                  </a:ext>
                </a:extLst>
              </a:tr>
              <a:tr h="274528">
                <a:tc vMerge="1">
                  <a:txBody>
                    <a:bodyPr/>
                    <a:lstStyle/>
                    <a:p>
                      <a:endParaRPr lang="de-AT"/>
                    </a:p>
                  </a:txBody>
                  <a:tcPr/>
                </a:tc>
                <a:tc>
                  <a:txBody>
                    <a:bodyPr/>
                    <a:lstStyle/>
                    <a:p>
                      <a:pPr algn="l" fontAlgn="b">
                        <a:buNone/>
                      </a:pPr>
                      <a:r>
                        <a:rPr lang="de-DE" sz="1200" u="none" strike="noStrike" dirty="0">
                          <a:solidFill>
                            <a:schemeClr val="tx1">
                              <a:lumMod val="50000"/>
                              <a:lumOff val="50000"/>
                            </a:schemeClr>
                          </a:solidFill>
                          <a:effectLst/>
                        </a:rPr>
                        <a:t>Strom</a:t>
                      </a:r>
                      <a:endParaRPr lang="de-DE"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kWh</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extLst>
                  <a:ext uri="{0D108BD9-81ED-4DB2-BD59-A6C34878D82A}">
                    <a16:rowId xmlns:a16="http://schemas.microsoft.com/office/drawing/2014/main" val="113952997"/>
                  </a:ext>
                </a:extLst>
              </a:tr>
              <a:tr h="274528">
                <a:tc>
                  <a:txBody>
                    <a:bodyPr/>
                    <a:lstStyle/>
                    <a:p>
                      <a:pPr algn="l" fontAlgn="b">
                        <a:buNone/>
                      </a:pPr>
                      <a:r>
                        <a:rPr lang="de-AT" sz="1200" u="none" strike="noStrike" dirty="0">
                          <a:effectLst/>
                        </a:rPr>
                        <a:t>Wasser</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dirty="0">
                          <a:solidFill>
                            <a:schemeClr val="tx1">
                              <a:lumMod val="50000"/>
                              <a:lumOff val="50000"/>
                            </a:schemeClr>
                          </a:solidFill>
                          <a:effectLst/>
                        </a:rPr>
                        <a:t>Wasserverbrauch</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m3</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extLst>
                  <a:ext uri="{0D108BD9-81ED-4DB2-BD59-A6C34878D82A}">
                    <a16:rowId xmlns:a16="http://schemas.microsoft.com/office/drawing/2014/main" val="4158127432"/>
                  </a:ext>
                </a:extLst>
              </a:tr>
              <a:tr h="274528">
                <a:tc>
                  <a:txBody>
                    <a:bodyPr/>
                    <a:lstStyle/>
                    <a:p>
                      <a:pPr algn="l" fontAlgn="b">
                        <a:buNone/>
                      </a:pPr>
                      <a:r>
                        <a:rPr lang="de-AT" sz="1200" u="none" strike="noStrike" dirty="0">
                          <a:effectLst/>
                        </a:rPr>
                        <a:t>Fläche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Anbaufläche</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1</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ha</a:t>
                      </a:r>
                      <a:endParaRPr lang="de-AT" sz="12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601594373"/>
                  </a:ext>
                </a:extLst>
              </a:tr>
              <a:tr h="274528">
                <a:tc>
                  <a:txBody>
                    <a:bodyPr/>
                    <a:lstStyle/>
                    <a:p>
                      <a:pPr algn="l" fontAlgn="b">
                        <a:buNone/>
                      </a:pPr>
                      <a:r>
                        <a:rPr lang="de-AT" sz="1200" u="none" strike="noStrike" dirty="0">
                          <a:effectLst/>
                        </a:rPr>
                        <a:t>Ertrag</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Ertrag</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a:effectLst/>
                        </a:rPr>
                        <a:t>8000</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kg/ha</a:t>
                      </a:r>
                      <a:endParaRPr lang="de-AT" sz="12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686571565"/>
                  </a:ext>
                </a:extLst>
              </a:tr>
            </a:tbl>
          </a:graphicData>
        </a:graphic>
      </p:graphicFrame>
    </p:spTree>
    <p:extLst>
      <p:ext uri="{BB962C8B-B14F-4D97-AF65-F5344CB8AC3E}">
        <p14:creationId xmlns:p14="http://schemas.microsoft.com/office/powerpoint/2010/main" val="2884691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AD21D-8262-F51B-2CDB-04304E7EF6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8ED5E2-DDF2-2F31-34D9-A31A969CB615}"/>
              </a:ext>
            </a:extLst>
          </p:cNvPr>
          <p:cNvSpPr>
            <a:spLocks noGrp="1"/>
          </p:cNvSpPr>
          <p:nvPr>
            <p:ph type="title"/>
          </p:nvPr>
        </p:nvSpPr>
        <p:spPr/>
        <p:txBody>
          <a:bodyPr/>
          <a:lstStyle/>
          <a:p>
            <a:r>
              <a:rPr lang="de-AT" noProof="0" dirty="0"/>
              <a:t>Beispiel Wein- oder Obstbau </a:t>
            </a:r>
          </a:p>
        </p:txBody>
      </p:sp>
      <p:sp>
        <p:nvSpPr>
          <p:cNvPr id="7" name="Textfeld 6">
            <a:extLst>
              <a:ext uri="{FF2B5EF4-FFF2-40B4-BE49-F238E27FC236}">
                <a16:creationId xmlns:a16="http://schemas.microsoft.com/office/drawing/2014/main" id="{36B612BC-145B-C43A-6375-E6BEBD55964D}"/>
              </a:ext>
            </a:extLst>
          </p:cNvPr>
          <p:cNvSpPr txBox="1"/>
          <p:nvPr/>
        </p:nvSpPr>
        <p:spPr>
          <a:xfrm>
            <a:off x="10417324" y="3572636"/>
            <a:ext cx="1350236" cy="646331"/>
          </a:xfrm>
          <a:prstGeom prst="rect">
            <a:avLst/>
          </a:prstGeom>
          <a:noFill/>
        </p:spPr>
        <p:txBody>
          <a:bodyPr wrap="square" rtlCol="0">
            <a:spAutoFit/>
          </a:bodyPr>
          <a:lstStyle/>
          <a:p>
            <a:r>
              <a:rPr lang="de-AT" dirty="0"/>
              <a:t>Mengen pro kg Produkt</a:t>
            </a:r>
          </a:p>
        </p:txBody>
      </p:sp>
      <p:graphicFrame>
        <p:nvGraphicFramePr>
          <p:cNvPr id="3" name="Tabelle 2">
            <a:extLst>
              <a:ext uri="{FF2B5EF4-FFF2-40B4-BE49-F238E27FC236}">
                <a16:creationId xmlns:a16="http://schemas.microsoft.com/office/drawing/2014/main" id="{C3D537AA-1D2E-CBCA-528E-BEB8F337A1D6}"/>
              </a:ext>
            </a:extLst>
          </p:cNvPr>
          <p:cNvGraphicFramePr>
            <a:graphicFrameLocks noGrp="1"/>
          </p:cNvGraphicFramePr>
          <p:nvPr/>
        </p:nvGraphicFramePr>
        <p:xfrm>
          <a:off x="1237860" y="1444328"/>
          <a:ext cx="5597708" cy="4758001"/>
        </p:xfrm>
        <a:graphic>
          <a:graphicData uri="http://schemas.openxmlformats.org/drawingml/2006/table">
            <a:tbl>
              <a:tblPr firstRow="1" firstCol="1" bandRow="1">
                <a:tableStyleId>{5C22544A-7EE6-4342-B048-85BDC9FD1C3A}</a:tableStyleId>
              </a:tblPr>
              <a:tblGrid>
                <a:gridCol w="1582153">
                  <a:extLst>
                    <a:ext uri="{9D8B030D-6E8A-4147-A177-3AD203B41FA5}">
                      <a16:colId xmlns:a16="http://schemas.microsoft.com/office/drawing/2014/main" val="1223395895"/>
                    </a:ext>
                  </a:extLst>
                </a:gridCol>
                <a:gridCol w="2614302">
                  <a:extLst>
                    <a:ext uri="{9D8B030D-6E8A-4147-A177-3AD203B41FA5}">
                      <a16:colId xmlns:a16="http://schemas.microsoft.com/office/drawing/2014/main" val="4014382864"/>
                    </a:ext>
                  </a:extLst>
                </a:gridCol>
                <a:gridCol w="722119">
                  <a:extLst>
                    <a:ext uri="{9D8B030D-6E8A-4147-A177-3AD203B41FA5}">
                      <a16:colId xmlns:a16="http://schemas.microsoft.com/office/drawing/2014/main" val="3212616502"/>
                    </a:ext>
                  </a:extLst>
                </a:gridCol>
                <a:gridCol w="679134">
                  <a:extLst>
                    <a:ext uri="{9D8B030D-6E8A-4147-A177-3AD203B41FA5}">
                      <a16:colId xmlns:a16="http://schemas.microsoft.com/office/drawing/2014/main" val="3717849148"/>
                    </a:ext>
                  </a:extLst>
                </a:gridCol>
              </a:tblGrid>
              <a:tr h="640080">
                <a:tc gridSpan="2">
                  <a:txBody>
                    <a:bodyPr/>
                    <a:lstStyle/>
                    <a:p>
                      <a:pPr algn="l" fontAlgn="b">
                        <a:buNone/>
                      </a:pPr>
                      <a:r>
                        <a:rPr lang="de-AT" sz="1200" u="none" strike="noStrike" dirty="0">
                          <a:effectLst/>
                        </a:rPr>
                        <a:t>Material</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hMerge="1">
                  <a:txBody>
                    <a:bodyPr/>
                    <a:lstStyle/>
                    <a:p>
                      <a:endParaRPr lang="de-AT"/>
                    </a:p>
                  </a:txBody>
                  <a:tcPr/>
                </a:tc>
                <a:tc>
                  <a:txBody>
                    <a:bodyPr/>
                    <a:lstStyle/>
                    <a:p>
                      <a:pPr algn="l" fontAlgn="b">
                        <a:buNone/>
                      </a:pPr>
                      <a:r>
                        <a:rPr lang="de-AT" sz="1200" u="none" strike="noStrike" dirty="0">
                          <a:effectLst/>
                        </a:rPr>
                        <a:t>Menge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dirty="0">
                          <a:effectLst/>
                        </a:rPr>
                        <a:t>Einheit</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extLst>
                  <a:ext uri="{0D108BD9-81ED-4DB2-BD59-A6C34878D82A}">
                    <a16:rowId xmlns:a16="http://schemas.microsoft.com/office/drawing/2014/main" val="1745545880"/>
                  </a:ext>
                </a:extLst>
              </a:tr>
              <a:tr h="274528">
                <a:tc rowSpan="6">
                  <a:txBody>
                    <a:bodyPr/>
                    <a:lstStyle/>
                    <a:p>
                      <a:pPr algn="l" fontAlgn="ctr">
                        <a:buNone/>
                      </a:pPr>
                      <a:r>
                        <a:rPr lang="de-AT" sz="1200" u="none" strike="noStrike" dirty="0">
                          <a:effectLst/>
                        </a:rPr>
                        <a:t>Düngemittel</a:t>
                      </a:r>
                      <a:endParaRPr lang="de-AT" sz="1200" b="0" i="0" u="none" strike="noStrike" dirty="0">
                        <a:solidFill>
                          <a:srgbClr val="000000"/>
                        </a:solidFill>
                        <a:effectLst/>
                        <a:latin typeface="Calibri" panose="020F0502020204030204" pitchFamily="34" charset="0"/>
                      </a:endParaRPr>
                    </a:p>
                  </a:txBody>
                  <a:tcPr marL="45720" marR="45720" anchor="ctr">
                    <a:solidFill>
                      <a:srgbClr val="1DA281"/>
                    </a:solidFill>
                  </a:tcPr>
                </a:tc>
                <a:tc>
                  <a:txBody>
                    <a:bodyPr/>
                    <a:lstStyle/>
                    <a:p>
                      <a:pPr algn="l" fontAlgn="b">
                        <a:buNone/>
                      </a:pPr>
                      <a:r>
                        <a:rPr lang="de-AT" sz="1200" u="none" strike="noStrike">
                          <a:effectLst/>
                        </a:rPr>
                        <a:t>Stickstoff (N)</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5,7</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245641478"/>
                  </a:ext>
                </a:extLst>
              </a:tr>
              <a:tr h="274528">
                <a:tc vMerge="1">
                  <a:txBody>
                    <a:bodyPr/>
                    <a:lstStyle/>
                    <a:p>
                      <a:endParaRPr lang="de-AT"/>
                    </a:p>
                  </a:txBody>
                  <a:tcPr/>
                </a:tc>
                <a:tc>
                  <a:txBody>
                    <a:bodyPr/>
                    <a:lstStyle/>
                    <a:p>
                      <a:pPr algn="l" fontAlgn="b">
                        <a:buNone/>
                      </a:pPr>
                      <a:r>
                        <a:rPr lang="de-AT" sz="1200" u="none" strike="noStrike">
                          <a:effectLst/>
                        </a:rPr>
                        <a:t>Phosphor (P2O5)</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3,2</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4255542036"/>
                  </a:ext>
                </a:extLst>
              </a:tr>
              <a:tr h="274528">
                <a:tc vMerge="1">
                  <a:txBody>
                    <a:bodyPr/>
                    <a:lstStyle/>
                    <a:p>
                      <a:endParaRPr lang="de-AT"/>
                    </a:p>
                  </a:txBody>
                  <a:tcPr/>
                </a:tc>
                <a:tc>
                  <a:txBody>
                    <a:bodyPr/>
                    <a:lstStyle/>
                    <a:p>
                      <a:pPr algn="l" fontAlgn="b">
                        <a:buNone/>
                      </a:pPr>
                      <a:r>
                        <a:rPr lang="de-AT" sz="1200" u="none" strike="noStrike">
                          <a:effectLst/>
                        </a:rPr>
                        <a:t>Kalium (K2O)</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1,3</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4224539763"/>
                  </a:ext>
                </a:extLst>
              </a:tr>
              <a:tr h="274528">
                <a:tc vMerge="1">
                  <a:txBody>
                    <a:bodyPr/>
                    <a:lstStyle/>
                    <a:p>
                      <a:endParaRPr lang="de-AT"/>
                    </a:p>
                  </a:txBody>
                  <a:tcPr/>
                </a:tc>
                <a:tc>
                  <a:txBody>
                    <a:bodyPr/>
                    <a:lstStyle/>
                    <a:p>
                      <a:pPr algn="l" fontAlgn="b">
                        <a:buNone/>
                      </a:pPr>
                      <a:r>
                        <a:rPr lang="de-AT" sz="1200" u="none" strike="noStrike">
                          <a:effectLst/>
                        </a:rPr>
                        <a:t>Kalk (CaO)</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5,7</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82637299"/>
                  </a:ext>
                </a:extLst>
              </a:tr>
              <a:tr h="274528">
                <a:tc vMerge="1">
                  <a:txBody>
                    <a:bodyPr/>
                    <a:lstStyle/>
                    <a:p>
                      <a:endParaRPr lang="de-AT"/>
                    </a:p>
                  </a:txBody>
                  <a:tcPr/>
                </a:tc>
                <a:tc>
                  <a:txBody>
                    <a:bodyPr/>
                    <a:lstStyle/>
                    <a:p>
                      <a:pPr algn="l" fontAlgn="b">
                        <a:buNone/>
                      </a:pPr>
                      <a:r>
                        <a:rPr lang="de-AT" sz="1200" u="none" strike="noStrike" dirty="0">
                          <a:solidFill>
                            <a:schemeClr val="tx1">
                              <a:lumMod val="50000"/>
                              <a:lumOff val="50000"/>
                            </a:schemeClr>
                          </a:solidFill>
                          <a:effectLst/>
                        </a:rPr>
                        <a:t>Kompost </a:t>
                      </a:r>
                      <a:r>
                        <a:rPr lang="de-AT" sz="1200" u="none" strike="noStrike" dirty="0" err="1">
                          <a:solidFill>
                            <a:schemeClr val="tx1">
                              <a:lumMod val="50000"/>
                              <a:lumOff val="50000"/>
                            </a:schemeClr>
                          </a:solidFill>
                          <a:effectLst/>
                        </a:rPr>
                        <a:t>u.ä.</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m³</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extLst>
                  <a:ext uri="{0D108BD9-81ED-4DB2-BD59-A6C34878D82A}">
                    <a16:rowId xmlns:a16="http://schemas.microsoft.com/office/drawing/2014/main" val="3307596100"/>
                  </a:ext>
                </a:extLst>
              </a:tr>
              <a:tr h="274528">
                <a:tc vMerge="1">
                  <a:txBody>
                    <a:bodyPr/>
                    <a:lstStyle/>
                    <a:p>
                      <a:endParaRPr lang="de-AT"/>
                    </a:p>
                  </a:txBody>
                  <a:tcPr/>
                </a:tc>
                <a:tc>
                  <a:txBody>
                    <a:bodyPr/>
                    <a:lstStyle/>
                    <a:p>
                      <a:pPr algn="l" fontAlgn="b">
                        <a:buNone/>
                      </a:pPr>
                      <a:r>
                        <a:rPr lang="de-AT" sz="1200" u="none" strike="noStrike" dirty="0">
                          <a:solidFill>
                            <a:schemeClr val="tx1">
                              <a:lumMod val="50000"/>
                              <a:lumOff val="50000"/>
                            </a:schemeClr>
                          </a:solidFill>
                          <a:effectLst/>
                        </a:rPr>
                        <a:t>Sonstige Düngemittel</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kg, l</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extLst>
                  <a:ext uri="{0D108BD9-81ED-4DB2-BD59-A6C34878D82A}">
                    <a16:rowId xmlns:a16="http://schemas.microsoft.com/office/drawing/2014/main" val="1611291524"/>
                  </a:ext>
                </a:extLst>
              </a:tr>
              <a:tr h="457547">
                <a:tc>
                  <a:txBody>
                    <a:bodyPr/>
                    <a:lstStyle/>
                    <a:p>
                      <a:pPr algn="l" fontAlgn="b">
                        <a:buNone/>
                      </a:pPr>
                      <a:r>
                        <a:rPr lang="de-AT" sz="1200" u="none" strike="noStrike" dirty="0">
                          <a:effectLst/>
                        </a:rPr>
                        <a:t>Pestizide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Pflanzenschutz</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0,94</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a:effectLst/>
                        </a:rPr>
                        <a:t>kg</a:t>
                      </a:r>
                      <a:endParaRPr lang="de-AT" sz="12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924059810"/>
                  </a:ext>
                </a:extLst>
              </a:tr>
              <a:tr h="640566">
                <a:tc>
                  <a:txBody>
                    <a:bodyPr/>
                    <a:lstStyle/>
                    <a:p>
                      <a:pPr algn="l" fontAlgn="b">
                        <a:buNone/>
                      </a:pPr>
                      <a:r>
                        <a:rPr lang="de-AT" sz="1200" u="none" strike="noStrike" dirty="0">
                          <a:effectLst/>
                        </a:rPr>
                        <a:t>Maschinenstunden</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Traktoren, Maschinen, Aggregate</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0,0106</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h</a:t>
                      </a:r>
                      <a:endParaRPr lang="de-AT" sz="12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563861799"/>
                  </a:ext>
                </a:extLst>
              </a:tr>
              <a:tr h="274528">
                <a:tc rowSpan="2">
                  <a:txBody>
                    <a:bodyPr/>
                    <a:lstStyle/>
                    <a:p>
                      <a:pPr algn="l" fontAlgn="ctr">
                        <a:buNone/>
                      </a:pPr>
                      <a:r>
                        <a:rPr lang="de-AT" sz="1200" u="none" strike="noStrike" dirty="0">
                          <a:effectLst/>
                        </a:rPr>
                        <a:t>Energie</a:t>
                      </a:r>
                      <a:endParaRPr lang="de-AT" sz="1200" b="0" i="0" u="none" strike="noStrike" dirty="0">
                        <a:solidFill>
                          <a:srgbClr val="000000"/>
                        </a:solidFill>
                        <a:effectLst/>
                        <a:latin typeface="Calibri" panose="020F0502020204030204" pitchFamily="34" charset="0"/>
                      </a:endParaRPr>
                    </a:p>
                  </a:txBody>
                  <a:tcPr marL="45720" marR="45720" anchor="ctr">
                    <a:solidFill>
                      <a:srgbClr val="1DA281"/>
                    </a:solidFill>
                  </a:tcPr>
                </a:tc>
                <a:tc>
                  <a:txBody>
                    <a:bodyPr/>
                    <a:lstStyle/>
                    <a:p>
                      <a:pPr algn="l" fontAlgn="b">
                        <a:buNone/>
                      </a:pPr>
                      <a:r>
                        <a:rPr lang="de-AT" sz="1200" u="none" strike="noStrike" dirty="0">
                          <a:solidFill>
                            <a:schemeClr val="tx1">
                              <a:lumMod val="50000"/>
                              <a:lumOff val="50000"/>
                            </a:schemeClr>
                          </a:solidFill>
                          <a:effectLst/>
                        </a:rPr>
                        <a:t>Diesel für Bewässerung, Maschinen</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a:solidFill>
                            <a:schemeClr val="tx1">
                              <a:lumMod val="50000"/>
                              <a:lumOff val="50000"/>
                            </a:schemeClr>
                          </a:solidFill>
                          <a:effectLst/>
                        </a:rPr>
                        <a:t>Liter</a:t>
                      </a:r>
                      <a:endParaRPr lang="de-AT" sz="1200" b="0" i="0" u="none" strike="noStrike">
                        <a:solidFill>
                          <a:schemeClr val="tx1">
                            <a:lumMod val="50000"/>
                            <a:lumOff val="50000"/>
                          </a:schemeClr>
                        </a:solidFill>
                        <a:effectLst/>
                        <a:latin typeface="Calibri" panose="020F0502020204030204" pitchFamily="34" charset="0"/>
                      </a:endParaRPr>
                    </a:p>
                  </a:txBody>
                  <a:tcPr marL="45720" marR="45720" anchor="b"/>
                </a:tc>
                <a:extLst>
                  <a:ext uri="{0D108BD9-81ED-4DB2-BD59-A6C34878D82A}">
                    <a16:rowId xmlns:a16="http://schemas.microsoft.com/office/drawing/2014/main" val="213839121"/>
                  </a:ext>
                </a:extLst>
              </a:tr>
              <a:tr h="274528">
                <a:tc vMerge="1">
                  <a:txBody>
                    <a:bodyPr/>
                    <a:lstStyle/>
                    <a:p>
                      <a:endParaRPr lang="de-AT"/>
                    </a:p>
                  </a:txBody>
                  <a:tcPr/>
                </a:tc>
                <a:tc>
                  <a:txBody>
                    <a:bodyPr/>
                    <a:lstStyle/>
                    <a:p>
                      <a:pPr algn="l" fontAlgn="b">
                        <a:buNone/>
                      </a:pPr>
                      <a:r>
                        <a:rPr lang="de-DE" sz="1200" u="none" strike="noStrike" dirty="0">
                          <a:solidFill>
                            <a:schemeClr val="tx1">
                              <a:lumMod val="50000"/>
                              <a:lumOff val="50000"/>
                            </a:schemeClr>
                          </a:solidFill>
                          <a:effectLst/>
                        </a:rPr>
                        <a:t>Strom</a:t>
                      </a:r>
                      <a:endParaRPr lang="de-DE"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kWh</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extLst>
                  <a:ext uri="{0D108BD9-81ED-4DB2-BD59-A6C34878D82A}">
                    <a16:rowId xmlns:a16="http://schemas.microsoft.com/office/drawing/2014/main" val="113952997"/>
                  </a:ext>
                </a:extLst>
              </a:tr>
              <a:tr h="274528">
                <a:tc>
                  <a:txBody>
                    <a:bodyPr/>
                    <a:lstStyle/>
                    <a:p>
                      <a:pPr algn="l" fontAlgn="b">
                        <a:buNone/>
                      </a:pPr>
                      <a:r>
                        <a:rPr lang="de-AT" sz="1200" u="none" strike="noStrike" dirty="0">
                          <a:effectLst/>
                        </a:rPr>
                        <a:t>Wasser</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dirty="0">
                          <a:solidFill>
                            <a:schemeClr val="tx1">
                              <a:lumMod val="50000"/>
                              <a:lumOff val="50000"/>
                            </a:schemeClr>
                          </a:solidFill>
                          <a:effectLst/>
                        </a:rPr>
                        <a:t>Wasserverbrauch</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m3</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extLst>
                  <a:ext uri="{0D108BD9-81ED-4DB2-BD59-A6C34878D82A}">
                    <a16:rowId xmlns:a16="http://schemas.microsoft.com/office/drawing/2014/main" val="4158127432"/>
                  </a:ext>
                </a:extLst>
              </a:tr>
              <a:tr h="274528">
                <a:tc>
                  <a:txBody>
                    <a:bodyPr/>
                    <a:lstStyle/>
                    <a:p>
                      <a:pPr algn="l" fontAlgn="b">
                        <a:buNone/>
                      </a:pPr>
                      <a:r>
                        <a:rPr lang="de-AT" sz="1200" u="none" strike="noStrike" dirty="0">
                          <a:effectLst/>
                        </a:rPr>
                        <a:t>Fläche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Anbaufläche</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0,000125</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a:effectLst/>
                        </a:rPr>
                        <a:t>ha</a:t>
                      </a:r>
                      <a:endParaRPr lang="de-AT" sz="12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601594373"/>
                  </a:ext>
                </a:extLst>
              </a:tr>
              <a:tr h="274528">
                <a:tc>
                  <a:txBody>
                    <a:bodyPr/>
                    <a:lstStyle/>
                    <a:p>
                      <a:pPr algn="l" fontAlgn="b">
                        <a:buNone/>
                      </a:pPr>
                      <a:r>
                        <a:rPr lang="de-AT" sz="1200" u="none" strike="noStrike" dirty="0">
                          <a:effectLst/>
                        </a:rPr>
                        <a:t>Ertrag</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Ertrag</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a:effectLst/>
                        </a:rPr>
                        <a:t>8000</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kg/ha</a:t>
                      </a:r>
                      <a:endParaRPr lang="de-AT" sz="12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686571565"/>
                  </a:ext>
                </a:extLst>
              </a:tr>
            </a:tbl>
          </a:graphicData>
        </a:graphic>
      </p:graphicFrame>
    </p:spTree>
    <p:extLst>
      <p:ext uri="{BB962C8B-B14F-4D97-AF65-F5344CB8AC3E}">
        <p14:creationId xmlns:p14="http://schemas.microsoft.com/office/powerpoint/2010/main" val="4197973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4FC2C-8A66-382C-A894-91CA31C2768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738616F-B7B7-F864-9BC2-C6CD9E0FCA8B}"/>
              </a:ext>
            </a:extLst>
          </p:cNvPr>
          <p:cNvSpPr>
            <a:spLocks noGrp="1"/>
          </p:cNvSpPr>
          <p:nvPr>
            <p:ph type="title"/>
          </p:nvPr>
        </p:nvSpPr>
        <p:spPr/>
        <p:txBody>
          <a:bodyPr/>
          <a:lstStyle/>
          <a:p>
            <a:r>
              <a:rPr lang="de-AT" noProof="0" dirty="0"/>
              <a:t>Beispiel Wein- oder Obstbau </a:t>
            </a:r>
          </a:p>
        </p:txBody>
      </p:sp>
      <p:sp>
        <p:nvSpPr>
          <p:cNvPr id="7" name="Textfeld 6">
            <a:extLst>
              <a:ext uri="{FF2B5EF4-FFF2-40B4-BE49-F238E27FC236}">
                <a16:creationId xmlns:a16="http://schemas.microsoft.com/office/drawing/2014/main" id="{51B85F33-7F3E-877F-94C7-1EEB55C94819}"/>
              </a:ext>
            </a:extLst>
          </p:cNvPr>
          <p:cNvSpPr txBox="1"/>
          <p:nvPr/>
        </p:nvSpPr>
        <p:spPr>
          <a:xfrm>
            <a:off x="10417324" y="3572636"/>
            <a:ext cx="1350236" cy="646331"/>
          </a:xfrm>
          <a:prstGeom prst="rect">
            <a:avLst/>
          </a:prstGeom>
          <a:noFill/>
        </p:spPr>
        <p:txBody>
          <a:bodyPr wrap="square" rtlCol="0">
            <a:spAutoFit/>
          </a:bodyPr>
          <a:lstStyle/>
          <a:p>
            <a:r>
              <a:rPr lang="de-AT" dirty="0"/>
              <a:t>Mengen pro kg Produkt</a:t>
            </a:r>
          </a:p>
        </p:txBody>
      </p:sp>
      <p:graphicFrame>
        <p:nvGraphicFramePr>
          <p:cNvPr id="3" name="Tabelle 2">
            <a:extLst>
              <a:ext uri="{FF2B5EF4-FFF2-40B4-BE49-F238E27FC236}">
                <a16:creationId xmlns:a16="http://schemas.microsoft.com/office/drawing/2014/main" id="{34E01B40-F0E2-7CD9-71B7-CE6AD03A6975}"/>
              </a:ext>
            </a:extLst>
          </p:cNvPr>
          <p:cNvGraphicFramePr>
            <a:graphicFrameLocks noGrp="1"/>
          </p:cNvGraphicFramePr>
          <p:nvPr/>
        </p:nvGraphicFramePr>
        <p:xfrm>
          <a:off x="1237860" y="1444328"/>
          <a:ext cx="6620711" cy="4758001"/>
        </p:xfrm>
        <a:graphic>
          <a:graphicData uri="http://schemas.openxmlformats.org/drawingml/2006/table">
            <a:tbl>
              <a:tblPr firstRow="1" firstCol="1" bandRow="1">
                <a:tableStyleId>{5C22544A-7EE6-4342-B048-85BDC9FD1C3A}</a:tableStyleId>
              </a:tblPr>
              <a:tblGrid>
                <a:gridCol w="1582153">
                  <a:extLst>
                    <a:ext uri="{9D8B030D-6E8A-4147-A177-3AD203B41FA5}">
                      <a16:colId xmlns:a16="http://schemas.microsoft.com/office/drawing/2014/main" val="1223395895"/>
                    </a:ext>
                  </a:extLst>
                </a:gridCol>
                <a:gridCol w="2614302">
                  <a:extLst>
                    <a:ext uri="{9D8B030D-6E8A-4147-A177-3AD203B41FA5}">
                      <a16:colId xmlns:a16="http://schemas.microsoft.com/office/drawing/2014/main" val="4014382864"/>
                    </a:ext>
                  </a:extLst>
                </a:gridCol>
                <a:gridCol w="722119">
                  <a:extLst>
                    <a:ext uri="{9D8B030D-6E8A-4147-A177-3AD203B41FA5}">
                      <a16:colId xmlns:a16="http://schemas.microsoft.com/office/drawing/2014/main" val="3212616502"/>
                    </a:ext>
                  </a:extLst>
                </a:gridCol>
                <a:gridCol w="679134">
                  <a:extLst>
                    <a:ext uri="{9D8B030D-6E8A-4147-A177-3AD203B41FA5}">
                      <a16:colId xmlns:a16="http://schemas.microsoft.com/office/drawing/2014/main" val="3717849148"/>
                    </a:ext>
                  </a:extLst>
                </a:gridCol>
                <a:gridCol w="1023003">
                  <a:extLst>
                    <a:ext uri="{9D8B030D-6E8A-4147-A177-3AD203B41FA5}">
                      <a16:colId xmlns:a16="http://schemas.microsoft.com/office/drawing/2014/main" val="1946738594"/>
                    </a:ext>
                  </a:extLst>
                </a:gridCol>
              </a:tblGrid>
              <a:tr h="274528">
                <a:tc gridSpan="2">
                  <a:txBody>
                    <a:bodyPr/>
                    <a:lstStyle/>
                    <a:p>
                      <a:pPr algn="l" fontAlgn="b">
                        <a:buNone/>
                      </a:pPr>
                      <a:r>
                        <a:rPr lang="de-AT" sz="1200" u="none" strike="noStrike" dirty="0">
                          <a:effectLst/>
                        </a:rPr>
                        <a:t>Material</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hMerge="1">
                  <a:txBody>
                    <a:bodyPr/>
                    <a:lstStyle/>
                    <a:p>
                      <a:endParaRPr lang="de-AT"/>
                    </a:p>
                  </a:txBody>
                  <a:tcPr/>
                </a:tc>
                <a:tc>
                  <a:txBody>
                    <a:bodyPr/>
                    <a:lstStyle/>
                    <a:p>
                      <a:pPr algn="l" fontAlgn="b">
                        <a:buNone/>
                      </a:pPr>
                      <a:r>
                        <a:rPr lang="de-AT" sz="1200" u="none" strike="noStrike" dirty="0">
                          <a:effectLst/>
                        </a:rPr>
                        <a:t>Menge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dirty="0">
                          <a:effectLst/>
                        </a:rPr>
                        <a:t>Einheit</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b="1" u="none" strike="noStrike" kern="1200" dirty="0">
                          <a:solidFill>
                            <a:schemeClr val="lt1"/>
                          </a:solidFill>
                          <a:effectLst/>
                          <a:latin typeface="+mn-lt"/>
                          <a:ea typeface="+mn-ea"/>
                          <a:cs typeface="+mn-cs"/>
                        </a:rPr>
                        <a:t>Spez. Fußabdruck [m2/Einheit]</a:t>
                      </a:r>
                    </a:p>
                  </a:txBody>
                  <a:tcPr marL="45720" marR="45720" anchor="b">
                    <a:solidFill>
                      <a:srgbClr val="1DA281"/>
                    </a:solidFill>
                  </a:tcPr>
                </a:tc>
                <a:extLst>
                  <a:ext uri="{0D108BD9-81ED-4DB2-BD59-A6C34878D82A}">
                    <a16:rowId xmlns:a16="http://schemas.microsoft.com/office/drawing/2014/main" val="1745545880"/>
                  </a:ext>
                </a:extLst>
              </a:tr>
              <a:tr h="274528">
                <a:tc rowSpan="6">
                  <a:txBody>
                    <a:bodyPr/>
                    <a:lstStyle/>
                    <a:p>
                      <a:pPr algn="l" fontAlgn="ctr">
                        <a:buNone/>
                      </a:pPr>
                      <a:r>
                        <a:rPr lang="de-AT" sz="1200" u="none" strike="noStrike" dirty="0">
                          <a:effectLst/>
                        </a:rPr>
                        <a:t>Düngemittel</a:t>
                      </a:r>
                      <a:endParaRPr lang="de-AT" sz="1200" b="0" i="0" u="none" strike="noStrike" dirty="0">
                        <a:solidFill>
                          <a:srgbClr val="000000"/>
                        </a:solidFill>
                        <a:effectLst/>
                        <a:latin typeface="Calibri" panose="020F0502020204030204" pitchFamily="34" charset="0"/>
                      </a:endParaRPr>
                    </a:p>
                  </a:txBody>
                  <a:tcPr marL="45720" marR="45720" anchor="ctr">
                    <a:solidFill>
                      <a:srgbClr val="1DA281"/>
                    </a:solidFill>
                  </a:tcPr>
                </a:tc>
                <a:tc>
                  <a:txBody>
                    <a:bodyPr/>
                    <a:lstStyle/>
                    <a:p>
                      <a:pPr algn="l" fontAlgn="b">
                        <a:buNone/>
                      </a:pPr>
                      <a:r>
                        <a:rPr lang="de-AT" sz="1200" u="none" strike="noStrike">
                          <a:effectLst/>
                        </a:rPr>
                        <a:t>Stickstoff (N)</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5,7</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2245641478"/>
                  </a:ext>
                </a:extLst>
              </a:tr>
              <a:tr h="274528">
                <a:tc vMerge="1">
                  <a:txBody>
                    <a:bodyPr/>
                    <a:lstStyle/>
                    <a:p>
                      <a:endParaRPr lang="de-AT"/>
                    </a:p>
                  </a:txBody>
                  <a:tcPr/>
                </a:tc>
                <a:tc>
                  <a:txBody>
                    <a:bodyPr/>
                    <a:lstStyle/>
                    <a:p>
                      <a:pPr algn="l" fontAlgn="b">
                        <a:buNone/>
                      </a:pPr>
                      <a:r>
                        <a:rPr lang="de-AT" sz="1200" u="none" strike="noStrike">
                          <a:effectLst/>
                        </a:rPr>
                        <a:t>Phosphor (P2O5)</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3,2</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4255542036"/>
                  </a:ext>
                </a:extLst>
              </a:tr>
              <a:tr h="274528">
                <a:tc vMerge="1">
                  <a:txBody>
                    <a:bodyPr/>
                    <a:lstStyle/>
                    <a:p>
                      <a:endParaRPr lang="de-AT"/>
                    </a:p>
                  </a:txBody>
                  <a:tcPr/>
                </a:tc>
                <a:tc>
                  <a:txBody>
                    <a:bodyPr/>
                    <a:lstStyle/>
                    <a:p>
                      <a:pPr algn="l" fontAlgn="b">
                        <a:buNone/>
                      </a:pPr>
                      <a:r>
                        <a:rPr lang="de-AT" sz="1200" u="none" strike="noStrike">
                          <a:effectLst/>
                        </a:rPr>
                        <a:t>Kalium (K2O)</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1,3</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4224539763"/>
                  </a:ext>
                </a:extLst>
              </a:tr>
              <a:tr h="274528">
                <a:tc vMerge="1">
                  <a:txBody>
                    <a:bodyPr/>
                    <a:lstStyle/>
                    <a:p>
                      <a:endParaRPr lang="de-AT"/>
                    </a:p>
                  </a:txBody>
                  <a:tcPr/>
                </a:tc>
                <a:tc>
                  <a:txBody>
                    <a:bodyPr/>
                    <a:lstStyle/>
                    <a:p>
                      <a:pPr algn="l" fontAlgn="b">
                        <a:buNone/>
                      </a:pPr>
                      <a:r>
                        <a:rPr lang="de-AT" sz="1200" u="none" strike="noStrike">
                          <a:effectLst/>
                        </a:rPr>
                        <a:t>Kalk (CaO)</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5,7</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82637299"/>
                  </a:ext>
                </a:extLst>
              </a:tr>
              <a:tr h="274528">
                <a:tc vMerge="1">
                  <a:txBody>
                    <a:bodyPr/>
                    <a:lstStyle/>
                    <a:p>
                      <a:endParaRPr lang="de-AT"/>
                    </a:p>
                  </a:txBody>
                  <a:tcPr/>
                </a:tc>
                <a:tc>
                  <a:txBody>
                    <a:bodyPr/>
                    <a:lstStyle/>
                    <a:p>
                      <a:pPr algn="l" fontAlgn="b">
                        <a:buNone/>
                      </a:pPr>
                      <a:r>
                        <a:rPr lang="de-AT" sz="1200" u="none" strike="noStrike" dirty="0">
                          <a:solidFill>
                            <a:schemeClr val="tx1">
                              <a:lumMod val="50000"/>
                              <a:lumOff val="50000"/>
                            </a:schemeClr>
                          </a:solidFill>
                          <a:effectLst/>
                        </a:rPr>
                        <a:t>Kompost </a:t>
                      </a:r>
                      <a:r>
                        <a:rPr lang="de-AT" sz="1200" u="none" strike="noStrike" dirty="0" err="1">
                          <a:solidFill>
                            <a:schemeClr val="tx1">
                              <a:lumMod val="50000"/>
                              <a:lumOff val="50000"/>
                            </a:schemeClr>
                          </a:solidFill>
                          <a:effectLst/>
                        </a:rPr>
                        <a:t>u.ä.</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m³</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3307596100"/>
                  </a:ext>
                </a:extLst>
              </a:tr>
              <a:tr h="274528">
                <a:tc vMerge="1">
                  <a:txBody>
                    <a:bodyPr/>
                    <a:lstStyle/>
                    <a:p>
                      <a:endParaRPr lang="de-AT"/>
                    </a:p>
                  </a:txBody>
                  <a:tcPr/>
                </a:tc>
                <a:tc>
                  <a:txBody>
                    <a:bodyPr/>
                    <a:lstStyle/>
                    <a:p>
                      <a:pPr algn="l" fontAlgn="b">
                        <a:buNone/>
                      </a:pPr>
                      <a:r>
                        <a:rPr lang="de-AT" sz="1200" u="none" strike="noStrike" dirty="0">
                          <a:solidFill>
                            <a:schemeClr val="tx1">
                              <a:lumMod val="50000"/>
                              <a:lumOff val="50000"/>
                            </a:schemeClr>
                          </a:solidFill>
                          <a:effectLst/>
                        </a:rPr>
                        <a:t>Sonstige Düngemittel</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kg, l</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1611291524"/>
                  </a:ext>
                </a:extLst>
              </a:tr>
              <a:tr h="457547">
                <a:tc>
                  <a:txBody>
                    <a:bodyPr/>
                    <a:lstStyle/>
                    <a:p>
                      <a:pPr algn="l" fontAlgn="b">
                        <a:buNone/>
                      </a:pPr>
                      <a:r>
                        <a:rPr lang="de-AT" sz="1200" u="none" strike="noStrike" dirty="0">
                          <a:effectLst/>
                        </a:rPr>
                        <a:t>Pestizide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Pflanzenschutz</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0,94</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a:effectLst/>
                        </a:rPr>
                        <a:t>kg</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3924059810"/>
                  </a:ext>
                </a:extLst>
              </a:tr>
              <a:tr h="640566">
                <a:tc>
                  <a:txBody>
                    <a:bodyPr/>
                    <a:lstStyle/>
                    <a:p>
                      <a:pPr algn="l" fontAlgn="b">
                        <a:buNone/>
                      </a:pPr>
                      <a:r>
                        <a:rPr lang="de-AT" sz="1200" u="none" strike="noStrike" dirty="0">
                          <a:effectLst/>
                        </a:rPr>
                        <a:t>Maschinenstunden</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Traktoren, Maschinen, Aggregate</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0,0106</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h</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3563861799"/>
                  </a:ext>
                </a:extLst>
              </a:tr>
              <a:tr h="274528">
                <a:tc rowSpan="2">
                  <a:txBody>
                    <a:bodyPr/>
                    <a:lstStyle/>
                    <a:p>
                      <a:pPr algn="l" fontAlgn="ctr">
                        <a:buNone/>
                      </a:pPr>
                      <a:r>
                        <a:rPr lang="de-AT" sz="1200" u="none" strike="noStrike" dirty="0">
                          <a:effectLst/>
                        </a:rPr>
                        <a:t>Energie</a:t>
                      </a:r>
                      <a:endParaRPr lang="de-AT" sz="1200" b="0" i="0" u="none" strike="noStrike" dirty="0">
                        <a:solidFill>
                          <a:srgbClr val="000000"/>
                        </a:solidFill>
                        <a:effectLst/>
                        <a:latin typeface="Calibri" panose="020F0502020204030204" pitchFamily="34" charset="0"/>
                      </a:endParaRPr>
                    </a:p>
                  </a:txBody>
                  <a:tcPr marL="45720" marR="45720" anchor="ctr">
                    <a:solidFill>
                      <a:srgbClr val="1DA281"/>
                    </a:solidFill>
                  </a:tcPr>
                </a:tc>
                <a:tc>
                  <a:txBody>
                    <a:bodyPr/>
                    <a:lstStyle/>
                    <a:p>
                      <a:pPr algn="l" fontAlgn="b">
                        <a:buNone/>
                      </a:pPr>
                      <a:r>
                        <a:rPr lang="de-AT" sz="1200" u="none" strike="noStrike" dirty="0">
                          <a:solidFill>
                            <a:schemeClr val="tx1">
                              <a:lumMod val="50000"/>
                              <a:lumOff val="50000"/>
                            </a:schemeClr>
                          </a:solidFill>
                          <a:effectLst/>
                        </a:rPr>
                        <a:t>Diesel für Bewässerung, Maschinen</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a:solidFill>
                            <a:schemeClr val="tx1">
                              <a:lumMod val="50000"/>
                              <a:lumOff val="50000"/>
                            </a:schemeClr>
                          </a:solidFill>
                          <a:effectLst/>
                        </a:rPr>
                        <a:t>Liter</a:t>
                      </a:r>
                      <a:endParaRPr lang="de-AT" sz="1200" b="0" i="0" u="none" strike="noStrike">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213839121"/>
                  </a:ext>
                </a:extLst>
              </a:tr>
              <a:tr h="274528">
                <a:tc vMerge="1">
                  <a:txBody>
                    <a:bodyPr/>
                    <a:lstStyle/>
                    <a:p>
                      <a:endParaRPr lang="de-AT"/>
                    </a:p>
                  </a:txBody>
                  <a:tcPr/>
                </a:tc>
                <a:tc>
                  <a:txBody>
                    <a:bodyPr/>
                    <a:lstStyle/>
                    <a:p>
                      <a:pPr algn="l" fontAlgn="b">
                        <a:buNone/>
                      </a:pPr>
                      <a:r>
                        <a:rPr lang="de-DE" sz="1200" u="none" strike="noStrike" dirty="0">
                          <a:solidFill>
                            <a:schemeClr val="tx1">
                              <a:lumMod val="50000"/>
                              <a:lumOff val="50000"/>
                            </a:schemeClr>
                          </a:solidFill>
                          <a:effectLst/>
                        </a:rPr>
                        <a:t>Strom</a:t>
                      </a:r>
                      <a:endParaRPr lang="de-DE"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kWh</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113952997"/>
                  </a:ext>
                </a:extLst>
              </a:tr>
              <a:tr h="274528">
                <a:tc>
                  <a:txBody>
                    <a:bodyPr/>
                    <a:lstStyle/>
                    <a:p>
                      <a:pPr algn="l" fontAlgn="b">
                        <a:buNone/>
                      </a:pPr>
                      <a:r>
                        <a:rPr lang="de-AT" sz="1200" u="none" strike="noStrike" dirty="0">
                          <a:effectLst/>
                        </a:rPr>
                        <a:t>Wasser</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dirty="0">
                          <a:solidFill>
                            <a:schemeClr val="tx1">
                              <a:lumMod val="50000"/>
                              <a:lumOff val="50000"/>
                            </a:schemeClr>
                          </a:solidFill>
                          <a:effectLst/>
                        </a:rPr>
                        <a:t>Wasserverbrauch</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m3</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4158127432"/>
                  </a:ext>
                </a:extLst>
              </a:tr>
              <a:tr h="274528">
                <a:tc>
                  <a:txBody>
                    <a:bodyPr/>
                    <a:lstStyle/>
                    <a:p>
                      <a:pPr algn="l" fontAlgn="b">
                        <a:buNone/>
                      </a:pPr>
                      <a:r>
                        <a:rPr lang="de-AT" sz="1200" u="none" strike="noStrike" dirty="0">
                          <a:effectLst/>
                        </a:rPr>
                        <a:t>Fläche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Anbaufläche</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0,000125</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a:effectLst/>
                        </a:rPr>
                        <a:t>ha</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1601594373"/>
                  </a:ext>
                </a:extLst>
              </a:tr>
              <a:tr h="274528">
                <a:tc>
                  <a:txBody>
                    <a:bodyPr/>
                    <a:lstStyle/>
                    <a:p>
                      <a:pPr algn="l" fontAlgn="b">
                        <a:buNone/>
                      </a:pPr>
                      <a:r>
                        <a:rPr lang="de-AT" sz="1200" u="none" strike="noStrike" dirty="0">
                          <a:effectLst/>
                        </a:rPr>
                        <a:t>Ertrag</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Ertrag</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a:effectLst/>
                        </a:rPr>
                        <a:t>8000</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kg/ha</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686571565"/>
                  </a:ext>
                </a:extLst>
              </a:tr>
            </a:tbl>
          </a:graphicData>
        </a:graphic>
      </p:graphicFrame>
    </p:spTree>
    <p:extLst>
      <p:ext uri="{BB962C8B-B14F-4D97-AF65-F5344CB8AC3E}">
        <p14:creationId xmlns:p14="http://schemas.microsoft.com/office/powerpoint/2010/main" val="1280743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DD4FC-DAD4-5700-F2B8-1CA748E5DF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D52276B-4DEE-0994-0B30-53DB4630B76C}"/>
              </a:ext>
            </a:extLst>
          </p:cNvPr>
          <p:cNvSpPr>
            <a:spLocks noGrp="1"/>
          </p:cNvSpPr>
          <p:nvPr>
            <p:ph type="title"/>
          </p:nvPr>
        </p:nvSpPr>
        <p:spPr/>
        <p:txBody>
          <a:bodyPr/>
          <a:lstStyle/>
          <a:p>
            <a:r>
              <a:rPr lang="de-AT" noProof="0" dirty="0"/>
              <a:t>Beispiel Wein- oder Obstbau </a:t>
            </a:r>
          </a:p>
        </p:txBody>
      </p:sp>
      <p:sp>
        <p:nvSpPr>
          <p:cNvPr id="7" name="Textfeld 6">
            <a:extLst>
              <a:ext uri="{FF2B5EF4-FFF2-40B4-BE49-F238E27FC236}">
                <a16:creationId xmlns:a16="http://schemas.microsoft.com/office/drawing/2014/main" id="{13C91B18-FA1F-E7F0-CB30-154D573AFDFB}"/>
              </a:ext>
            </a:extLst>
          </p:cNvPr>
          <p:cNvSpPr txBox="1"/>
          <p:nvPr/>
        </p:nvSpPr>
        <p:spPr>
          <a:xfrm>
            <a:off x="10417324" y="3572636"/>
            <a:ext cx="1350236" cy="646331"/>
          </a:xfrm>
          <a:prstGeom prst="rect">
            <a:avLst/>
          </a:prstGeom>
          <a:noFill/>
        </p:spPr>
        <p:txBody>
          <a:bodyPr wrap="square" rtlCol="0">
            <a:spAutoFit/>
          </a:bodyPr>
          <a:lstStyle/>
          <a:p>
            <a:r>
              <a:rPr lang="de-AT" dirty="0"/>
              <a:t>Mengen pro kg Produkt</a:t>
            </a:r>
          </a:p>
        </p:txBody>
      </p:sp>
      <p:graphicFrame>
        <p:nvGraphicFramePr>
          <p:cNvPr id="3" name="Tabelle 2">
            <a:extLst>
              <a:ext uri="{FF2B5EF4-FFF2-40B4-BE49-F238E27FC236}">
                <a16:creationId xmlns:a16="http://schemas.microsoft.com/office/drawing/2014/main" id="{8E6E690A-DC37-8709-5B7C-EADDD0926F01}"/>
              </a:ext>
            </a:extLst>
          </p:cNvPr>
          <p:cNvGraphicFramePr>
            <a:graphicFrameLocks noGrp="1"/>
          </p:cNvGraphicFramePr>
          <p:nvPr/>
        </p:nvGraphicFramePr>
        <p:xfrm>
          <a:off x="1237860" y="1444328"/>
          <a:ext cx="6620711" cy="4758001"/>
        </p:xfrm>
        <a:graphic>
          <a:graphicData uri="http://schemas.openxmlformats.org/drawingml/2006/table">
            <a:tbl>
              <a:tblPr firstRow="1" firstCol="1" bandRow="1">
                <a:tableStyleId>{5C22544A-7EE6-4342-B048-85BDC9FD1C3A}</a:tableStyleId>
              </a:tblPr>
              <a:tblGrid>
                <a:gridCol w="1582153">
                  <a:extLst>
                    <a:ext uri="{9D8B030D-6E8A-4147-A177-3AD203B41FA5}">
                      <a16:colId xmlns:a16="http://schemas.microsoft.com/office/drawing/2014/main" val="1223395895"/>
                    </a:ext>
                  </a:extLst>
                </a:gridCol>
                <a:gridCol w="2614302">
                  <a:extLst>
                    <a:ext uri="{9D8B030D-6E8A-4147-A177-3AD203B41FA5}">
                      <a16:colId xmlns:a16="http://schemas.microsoft.com/office/drawing/2014/main" val="4014382864"/>
                    </a:ext>
                  </a:extLst>
                </a:gridCol>
                <a:gridCol w="722119">
                  <a:extLst>
                    <a:ext uri="{9D8B030D-6E8A-4147-A177-3AD203B41FA5}">
                      <a16:colId xmlns:a16="http://schemas.microsoft.com/office/drawing/2014/main" val="3212616502"/>
                    </a:ext>
                  </a:extLst>
                </a:gridCol>
                <a:gridCol w="679134">
                  <a:extLst>
                    <a:ext uri="{9D8B030D-6E8A-4147-A177-3AD203B41FA5}">
                      <a16:colId xmlns:a16="http://schemas.microsoft.com/office/drawing/2014/main" val="3717849148"/>
                    </a:ext>
                  </a:extLst>
                </a:gridCol>
                <a:gridCol w="1023003">
                  <a:extLst>
                    <a:ext uri="{9D8B030D-6E8A-4147-A177-3AD203B41FA5}">
                      <a16:colId xmlns:a16="http://schemas.microsoft.com/office/drawing/2014/main" val="1946738594"/>
                    </a:ext>
                  </a:extLst>
                </a:gridCol>
              </a:tblGrid>
              <a:tr h="274528">
                <a:tc gridSpan="2">
                  <a:txBody>
                    <a:bodyPr/>
                    <a:lstStyle/>
                    <a:p>
                      <a:pPr algn="l" fontAlgn="b">
                        <a:buNone/>
                      </a:pPr>
                      <a:r>
                        <a:rPr lang="de-AT" sz="1200" u="none" strike="noStrike" dirty="0">
                          <a:effectLst/>
                        </a:rPr>
                        <a:t>Material</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hMerge="1">
                  <a:txBody>
                    <a:bodyPr/>
                    <a:lstStyle/>
                    <a:p>
                      <a:endParaRPr lang="de-AT"/>
                    </a:p>
                  </a:txBody>
                  <a:tcPr/>
                </a:tc>
                <a:tc>
                  <a:txBody>
                    <a:bodyPr/>
                    <a:lstStyle/>
                    <a:p>
                      <a:pPr algn="l" fontAlgn="b">
                        <a:buNone/>
                      </a:pPr>
                      <a:r>
                        <a:rPr lang="de-AT" sz="1200" u="none" strike="noStrike" dirty="0">
                          <a:effectLst/>
                        </a:rPr>
                        <a:t>Menge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dirty="0">
                          <a:effectLst/>
                        </a:rPr>
                        <a:t>Einheit</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b="1" u="none" strike="noStrike" kern="1200" dirty="0">
                          <a:solidFill>
                            <a:schemeClr val="lt1"/>
                          </a:solidFill>
                          <a:effectLst/>
                          <a:latin typeface="+mn-lt"/>
                          <a:ea typeface="+mn-ea"/>
                          <a:cs typeface="+mn-cs"/>
                        </a:rPr>
                        <a:t>Spez. Fußabdruck [m2/Einheit]</a:t>
                      </a:r>
                    </a:p>
                  </a:txBody>
                  <a:tcPr marL="45720" marR="45720" anchor="b">
                    <a:solidFill>
                      <a:srgbClr val="1DA281"/>
                    </a:solidFill>
                  </a:tcPr>
                </a:tc>
                <a:extLst>
                  <a:ext uri="{0D108BD9-81ED-4DB2-BD59-A6C34878D82A}">
                    <a16:rowId xmlns:a16="http://schemas.microsoft.com/office/drawing/2014/main" val="1745545880"/>
                  </a:ext>
                </a:extLst>
              </a:tr>
              <a:tr h="274528">
                <a:tc rowSpan="6">
                  <a:txBody>
                    <a:bodyPr/>
                    <a:lstStyle/>
                    <a:p>
                      <a:pPr algn="l" fontAlgn="ctr">
                        <a:buNone/>
                      </a:pPr>
                      <a:r>
                        <a:rPr lang="de-AT" sz="1200" u="none" strike="noStrike" dirty="0">
                          <a:effectLst/>
                        </a:rPr>
                        <a:t>Düngemittel</a:t>
                      </a:r>
                      <a:endParaRPr lang="de-AT" sz="1200" b="0" i="0" u="none" strike="noStrike" dirty="0">
                        <a:solidFill>
                          <a:srgbClr val="000000"/>
                        </a:solidFill>
                        <a:effectLst/>
                        <a:latin typeface="Calibri" panose="020F0502020204030204" pitchFamily="34" charset="0"/>
                      </a:endParaRPr>
                    </a:p>
                  </a:txBody>
                  <a:tcPr marL="45720" marR="45720" anchor="ctr">
                    <a:solidFill>
                      <a:srgbClr val="1DA281"/>
                    </a:solidFill>
                  </a:tcPr>
                </a:tc>
                <a:tc>
                  <a:txBody>
                    <a:bodyPr/>
                    <a:lstStyle/>
                    <a:p>
                      <a:pPr algn="l" fontAlgn="b">
                        <a:buNone/>
                      </a:pPr>
                      <a:r>
                        <a:rPr lang="de-AT" sz="1200" u="none" strike="noStrike">
                          <a:effectLst/>
                        </a:rPr>
                        <a:t>Stickstoff (N)</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5,7</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1,27</a:t>
                      </a:r>
                    </a:p>
                  </a:txBody>
                  <a:tcPr marL="45720" marR="45720" anchor="b"/>
                </a:tc>
                <a:extLst>
                  <a:ext uri="{0D108BD9-81ED-4DB2-BD59-A6C34878D82A}">
                    <a16:rowId xmlns:a16="http://schemas.microsoft.com/office/drawing/2014/main" val="2245641478"/>
                  </a:ext>
                </a:extLst>
              </a:tr>
              <a:tr h="274528">
                <a:tc vMerge="1">
                  <a:txBody>
                    <a:bodyPr/>
                    <a:lstStyle/>
                    <a:p>
                      <a:endParaRPr lang="de-AT"/>
                    </a:p>
                  </a:txBody>
                  <a:tcPr/>
                </a:tc>
                <a:tc>
                  <a:txBody>
                    <a:bodyPr/>
                    <a:lstStyle/>
                    <a:p>
                      <a:pPr algn="l" fontAlgn="b">
                        <a:buNone/>
                      </a:pPr>
                      <a:r>
                        <a:rPr lang="de-AT" sz="1200" u="none" strike="noStrike">
                          <a:effectLst/>
                        </a:rPr>
                        <a:t>Phosphor (P2O5)</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3,2</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0,95</a:t>
                      </a:r>
                    </a:p>
                  </a:txBody>
                  <a:tcPr marL="45720" marR="45720" anchor="b"/>
                </a:tc>
                <a:extLst>
                  <a:ext uri="{0D108BD9-81ED-4DB2-BD59-A6C34878D82A}">
                    <a16:rowId xmlns:a16="http://schemas.microsoft.com/office/drawing/2014/main" val="4255542036"/>
                  </a:ext>
                </a:extLst>
              </a:tr>
              <a:tr h="274528">
                <a:tc vMerge="1">
                  <a:txBody>
                    <a:bodyPr/>
                    <a:lstStyle/>
                    <a:p>
                      <a:endParaRPr lang="de-AT"/>
                    </a:p>
                  </a:txBody>
                  <a:tcPr/>
                </a:tc>
                <a:tc>
                  <a:txBody>
                    <a:bodyPr/>
                    <a:lstStyle/>
                    <a:p>
                      <a:pPr algn="l" fontAlgn="b">
                        <a:buNone/>
                      </a:pPr>
                      <a:r>
                        <a:rPr lang="de-AT" sz="1200" u="none" strike="noStrike">
                          <a:effectLst/>
                        </a:rPr>
                        <a:t>Kalium (K2O)</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1,3</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0,25</a:t>
                      </a:r>
                    </a:p>
                  </a:txBody>
                  <a:tcPr marL="45720" marR="45720" anchor="b"/>
                </a:tc>
                <a:extLst>
                  <a:ext uri="{0D108BD9-81ED-4DB2-BD59-A6C34878D82A}">
                    <a16:rowId xmlns:a16="http://schemas.microsoft.com/office/drawing/2014/main" val="4224539763"/>
                  </a:ext>
                </a:extLst>
              </a:tr>
              <a:tr h="274528">
                <a:tc vMerge="1">
                  <a:txBody>
                    <a:bodyPr/>
                    <a:lstStyle/>
                    <a:p>
                      <a:endParaRPr lang="de-AT"/>
                    </a:p>
                  </a:txBody>
                  <a:tcPr/>
                </a:tc>
                <a:tc>
                  <a:txBody>
                    <a:bodyPr/>
                    <a:lstStyle/>
                    <a:p>
                      <a:pPr algn="l" fontAlgn="b">
                        <a:buNone/>
                      </a:pPr>
                      <a:r>
                        <a:rPr lang="de-AT" sz="1200" u="none" strike="noStrike">
                          <a:effectLst/>
                        </a:rPr>
                        <a:t>Kalk (CaO)</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5,7</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0,05</a:t>
                      </a:r>
                    </a:p>
                  </a:txBody>
                  <a:tcPr marL="45720" marR="45720" anchor="b"/>
                </a:tc>
                <a:extLst>
                  <a:ext uri="{0D108BD9-81ED-4DB2-BD59-A6C34878D82A}">
                    <a16:rowId xmlns:a16="http://schemas.microsoft.com/office/drawing/2014/main" val="82637299"/>
                  </a:ext>
                </a:extLst>
              </a:tr>
              <a:tr h="274528">
                <a:tc vMerge="1">
                  <a:txBody>
                    <a:bodyPr/>
                    <a:lstStyle/>
                    <a:p>
                      <a:endParaRPr lang="de-AT"/>
                    </a:p>
                  </a:txBody>
                  <a:tcPr/>
                </a:tc>
                <a:tc>
                  <a:txBody>
                    <a:bodyPr/>
                    <a:lstStyle/>
                    <a:p>
                      <a:pPr algn="l" fontAlgn="b">
                        <a:buNone/>
                      </a:pPr>
                      <a:r>
                        <a:rPr lang="de-AT" sz="1200" u="none" strike="noStrike" dirty="0">
                          <a:solidFill>
                            <a:schemeClr val="tx1">
                              <a:lumMod val="50000"/>
                              <a:lumOff val="50000"/>
                            </a:schemeClr>
                          </a:solidFill>
                          <a:effectLst/>
                        </a:rPr>
                        <a:t>Kompost </a:t>
                      </a:r>
                      <a:r>
                        <a:rPr lang="de-AT" sz="1200" u="none" strike="noStrike" dirty="0" err="1">
                          <a:solidFill>
                            <a:schemeClr val="tx1">
                              <a:lumMod val="50000"/>
                              <a:lumOff val="50000"/>
                            </a:schemeClr>
                          </a:solidFill>
                          <a:effectLst/>
                        </a:rPr>
                        <a:t>u.ä.</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m³</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3307596100"/>
                  </a:ext>
                </a:extLst>
              </a:tr>
              <a:tr h="274528">
                <a:tc vMerge="1">
                  <a:txBody>
                    <a:bodyPr/>
                    <a:lstStyle/>
                    <a:p>
                      <a:endParaRPr lang="de-AT"/>
                    </a:p>
                  </a:txBody>
                  <a:tcPr/>
                </a:tc>
                <a:tc>
                  <a:txBody>
                    <a:bodyPr/>
                    <a:lstStyle/>
                    <a:p>
                      <a:pPr algn="l" fontAlgn="b">
                        <a:buNone/>
                      </a:pPr>
                      <a:r>
                        <a:rPr lang="de-AT" sz="1200" u="none" strike="noStrike" dirty="0">
                          <a:solidFill>
                            <a:schemeClr val="tx1">
                              <a:lumMod val="50000"/>
                              <a:lumOff val="50000"/>
                            </a:schemeClr>
                          </a:solidFill>
                          <a:effectLst/>
                        </a:rPr>
                        <a:t>Sonstige Düngemittel</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kg, l</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1611291524"/>
                  </a:ext>
                </a:extLst>
              </a:tr>
              <a:tr h="457547">
                <a:tc>
                  <a:txBody>
                    <a:bodyPr/>
                    <a:lstStyle/>
                    <a:p>
                      <a:pPr algn="l" fontAlgn="b">
                        <a:buNone/>
                      </a:pPr>
                      <a:r>
                        <a:rPr lang="de-AT" sz="1200" u="none" strike="noStrike" dirty="0">
                          <a:effectLst/>
                        </a:rPr>
                        <a:t>Pestizide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Pflanzenschutz</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0,94</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a:effectLst/>
                        </a:rPr>
                        <a:t>kg</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5,81</a:t>
                      </a:r>
                    </a:p>
                  </a:txBody>
                  <a:tcPr marL="45720" marR="45720" anchor="b"/>
                </a:tc>
                <a:extLst>
                  <a:ext uri="{0D108BD9-81ED-4DB2-BD59-A6C34878D82A}">
                    <a16:rowId xmlns:a16="http://schemas.microsoft.com/office/drawing/2014/main" val="3924059810"/>
                  </a:ext>
                </a:extLst>
              </a:tr>
              <a:tr h="640566">
                <a:tc>
                  <a:txBody>
                    <a:bodyPr/>
                    <a:lstStyle/>
                    <a:p>
                      <a:pPr algn="l" fontAlgn="b">
                        <a:buNone/>
                      </a:pPr>
                      <a:r>
                        <a:rPr lang="de-AT" sz="1200" u="none" strike="noStrike" dirty="0">
                          <a:effectLst/>
                        </a:rPr>
                        <a:t>Maschinenstunden</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Traktoren, Maschinen, Aggregate</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0,0106</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h</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4264,71</a:t>
                      </a:r>
                    </a:p>
                  </a:txBody>
                  <a:tcPr marL="45720" marR="45720" anchor="b"/>
                </a:tc>
                <a:extLst>
                  <a:ext uri="{0D108BD9-81ED-4DB2-BD59-A6C34878D82A}">
                    <a16:rowId xmlns:a16="http://schemas.microsoft.com/office/drawing/2014/main" val="3563861799"/>
                  </a:ext>
                </a:extLst>
              </a:tr>
              <a:tr h="274528">
                <a:tc rowSpan="2">
                  <a:txBody>
                    <a:bodyPr/>
                    <a:lstStyle/>
                    <a:p>
                      <a:pPr algn="l" fontAlgn="ctr">
                        <a:buNone/>
                      </a:pPr>
                      <a:r>
                        <a:rPr lang="de-AT" sz="1200" u="none" strike="noStrike" dirty="0">
                          <a:effectLst/>
                        </a:rPr>
                        <a:t>Energie</a:t>
                      </a:r>
                      <a:endParaRPr lang="de-AT" sz="1200" b="0" i="0" u="none" strike="noStrike" dirty="0">
                        <a:solidFill>
                          <a:srgbClr val="000000"/>
                        </a:solidFill>
                        <a:effectLst/>
                        <a:latin typeface="Calibri" panose="020F0502020204030204" pitchFamily="34" charset="0"/>
                      </a:endParaRPr>
                    </a:p>
                  </a:txBody>
                  <a:tcPr marL="45720" marR="45720" anchor="ctr">
                    <a:solidFill>
                      <a:srgbClr val="1DA281"/>
                    </a:solidFill>
                  </a:tcPr>
                </a:tc>
                <a:tc>
                  <a:txBody>
                    <a:bodyPr/>
                    <a:lstStyle/>
                    <a:p>
                      <a:pPr algn="l" fontAlgn="b">
                        <a:buNone/>
                      </a:pPr>
                      <a:r>
                        <a:rPr lang="de-AT" sz="1200" u="none" strike="noStrike" dirty="0">
                          <a:solidFill>
                            <a:schemeClr val="tx1">
                              <a:lumMod val="50000"/>
                              <a:lumOff val="50000"/>
                            </a:schemeClr>
                          </a:solidFill>
                          <a:effectLst/>
                        </a:rPr>
                        <a:t>Diesel für Bewässerung, Maschinen</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a:solidFill>
                            <a:schemeClr val="tx1">
                              <a:lumMod val="50000"/>
                              <a:lumOff val="50000"/>
                            </a:schemeClr>
                          </a:solidFill>
                          <a:effectLst/>
                        </a:rPr>
                        <a:t>Liter</a:t>
                      </a:r>
                      <a:endParaRPr lang="de-AT" sz="1200" b="0" i="0" u="none" strike="noStrike">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213839121"/>
                  </a:ext>
                </a:extLst>
              </a:tr>
              <a:tr h="274528">
                <a:tc vMerge="1">
                  <a:txBody>
                    <a:bodyPr/>
                    <a:lstStyle/>
                    <a:p>
                      <a:endParaRPr lang="de-AT"/>
                    </a:p>
                  </a:txBody>
                  <a:tcPr/>
                </a:tc>
                <a:tc>
                  <a:txBody>
                    <a:bodyPr/>
                    <a:lstStyle/>
                    <a:p>
                      <a:pPr algn="l" fontAlgn="b">
                        <a:buNone/>
                      </a:pPr>
                      <a:r>
                        <a:rPr lang="de-DE" sz="1200" u="none" strike="noStrike" dirty="0">
                          <a:solidFill>
                            <a:schemeClr val="tx1">
                              <a:lumMod val="50000"/>
                              <a:lumOff val="50000"/>
                            </a:schemeClr>
                          </a:solidFill>
                          <a:effectLst/>
                        </a:rPr>
                        <a:t>Strom</a:t>
                      </a:r>
                      <a:endParaRPr lang="de-DE"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kWh</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113952997"/>
                  </a:ext>
                </a:extLst>
              </a:tr>
              <a:tr h="274528">
                <a:tc>
                  <a:txBody>
                    <a:bodyPr/>
                    <a:lstStyle/>
                    <a:p>
                      <a:pPr algn="l" fontAlgn="b">
                        <a:buNone/>
                      </a:pPr>
                      <a:r>
                        <a:rPr lang="de-AT" sz="1200" u="none" strike="noStrike" dirty="0">
                          <a:effectLst/>
                        </a:rPr>
                        <a:t>Wasser</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dirty="0">
                          <a:solidFill>
                            <a:schemeClr val="tx1">
                              <a:lumMod val="50000"/>
                              <a:lumOff val="50000"/>
                            </a:schemeClr>
                          </a:solidFill>
                          <a:effectLst/>
                        </a:rPr>
                        <a:t>Wasserverbrauch</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m3</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4158127432"/>
                  </a:ext>
                </a:extLst>
              </a:tr>
              <a:tr h="274528">
                <a:tc>
                  <a:txBody>
                    <a:bodyPr/>
                    <a:lstStyle/>
                    <a:p>
                      <a:pPr algn="l" fontAlgn="b">
                        <a:buNone/>
                      </a:pPr>
                      <a:r>
                        <a:rPr lang="de-AT" sz="1200" u="none" strike="noStrike" dirty="0">
                          <a:effectLst/>
                        </a:rPr>
                        <a:t>Fläche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Anbaufläche</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0,000125</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a:effectLst/>
                        </a:rPr>
                        <a:t>ha</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10000</a:t>
                      </a:r>
                    </a:p>
                  </a:txBody>
                  <a:tcPr marL="45720" marR="45720" anchor="b"/>
                </a:tc>
                <a:extLst>
                  <a:ext uri="{0D108BD9-81ED-4DB2-BD59-A6C34878D82A}">
                    <a16:rowId xmlns:a16="http://schemas.microsoft.com/office/drawing/2014/main" val="1601594373"/>
                  </a:ext>
                </a:extLst>
              </a:tr>
              <a:tr h="274528">
                <a:tc>
                  <a:txBody>
                    <a:bodyPr/>
                    <a:lstStyle/>
                    <a:p>
                      <a:pPr algn="l" fontAlgn="b">
                        <a:buNone/>
                      </a:pPr>
                      <a:r>
                        <a:rPr lang="de-AT" sz="1200" u="none" strike="noStrike" dirty="0">
                          <a:effectLst/>
                        </a:rPr>
                        <a:t>Ertrag</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Ertrag</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a:effectLst/>
                        </a:rPr>
                        <a:t>8000</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kg/ha</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686571565"/>
                  </a:ext>
                </a:extLst>
              </a:tr>
            </a:tbl>
          </a:graphicData>
        </a:graphic>
      </p:graphicFrame>
    </p:spTree>
    <p:extLst>
      <p:ext uri="{BB962C8B-B14F-4D97-AF65-F5344CB8AC3E}">
        <p14:creationId xmlns:p14="http://schemas.microsoft.com/office/powerpoint/2010/main" val="3530637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9FACE-F194-F1B3-378C-34818F9989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563108D-D4F2-4A70-4E8A-ED2EF1C2F11F}"/>
              </a:ext>
            </a:extLst>
          </p:cNvPr>
          <p:cNvSpPr>
            <a:spLocks noGrp="1"/>
          </p:cNvSpPr>
          <p:nvPr>
            <p:ph type="title"/>
          </p:nvPr>
        </p:nvSpPr>
        <p:spPr/>
        <p:txBody>
          <a:bodyPr/>
          <a:lstStyle/>
          <a:p>
            <a:r>
              <a:rPr lang="de-AT" noProof="0" dirty="0"/>
              <a:t>Beispiel Wein- oder Obstbau </a:t>
            </a:r>
          </a:p>
        </p:txBody>
      </p:sp>
      <p:sp>
        <p:nvSpPr>
          <p:cNvPr id="7" name="Textfeld 6">
            <a:extLst>
              <a:ext uri="{FF2B5EF4-FFF2-40B4-BE49-F238E27FC236}">
                <a16:creationId xmlns:a16="http://schemas.microsoft.com/office/drawing/2014/main" id="{47E963B4-E957-4950-9760-E317213598A0}"/>
              </a:ext>
            </a:extLst>
          </p:cNvPr>
          <p:cNvSpPr txBox="1"/>
          <p:nvPr/>
        </p:nvSpPr>
        <p:spPr>
          <a:xfrm>
            <a:off x="10417324" y="3572636"/>
            <a:ext cx="1350236" cy="646331"/>
          </a:xfrm>
          <a:prstGeom prst="rect">
            <a:avLst/>
          </a:prstGeom>
          <a:noFill/>
        </p:spPr>
        <p:txBody>
          <a:bodyPr wrap="square" rtlCol="0">
            <a:spAutoFit/>
          </a:bodyPr>
          <a:lstStyle/>
          <a:p>
            <a:r>
              <a:rPr lang="de-AT" dirty="0"/>
              <a:t>Mengen pro kg Produkt</a:t>
            </a:r>
          </a:p>
        </p:txBody>
      </p:sp>
      <p:graphicFrame>
        <p:nvGraphicFramePr>
          <p:cNvPr id="3" name="Tabelle 2">
            <a:extLst>
              <a:ext uri="{FF2B5EF4-FFF2-40B4-BE49-F238E27FC236}">
                <a16:creationId xmlns:a16="http://schemas.microsoft.com/office/drawing/2014/main" id="{5F693E5D-D8C2-E82A-05A2-5168EEF1D26C}"/>
              </a:ext>
            </a:extLst>
          </p:cNvPr>
          <p:cNvGraphicFramePr>
            <a:graphicFrameLocks noGrp="1"/>
          </p:cNvGraphicFramePr>
          <p:nvPr/>
        </p:nvGraphicFramePr>
        <p:xfrm>
          <a:off x="1237860" y="1444328"/>
          <a:ext cx="7643714" cy="4758001"/>
        </p:xfrm>
        <a:graphic>
          <a:graphicData uri="http://schemas.openxmlformats.org/drawingml/2006/table">
            <a:tbl>
              <a:tblPr firstRow="1" firstCol="1" bandRow="1">
                <a:tableStyleId>{5C22544A-7EE6-4342-B048-85BDC9FD1C3A}</a:tableStyleId>
              </a:tblPr>
              <a:tblGrid>
                <a:gridCol w="1582153">
                  <a:extLst>
                    <a:ext uri="{9D8B030D-6E8A-4147-A177-3AD203B41FA5}">
                      <a16:colId xmlns:a16="http://schemas.microsoft.com/office/drawing/2014/main" val="1223395895"/>
                    </a:ext>
                  </a:extLst>
                </a:gridCol>
                <a:gridCol w="2614302">
                  <a:extLst>
                    <a:ext uri="{9D8B030D-6E8A-4147-A177-3AD203B41FA5}">
                      <a16:colId xmlns:a16="http://schemas.microsoft.com/office/drawing/2014/main" val="4014382864"/>
                    </a:ext>
                  </a:extLst>
                </a:gridCol>
                <a:gridCol w="722119">
                  <a:extLst>
                    <a:ext uri="{9D8B030D-6E8A-4147-A177-3AD203B41FA5}">
                      <a16:colId xmlns:a16="http://schemas.microsoft.com/office/drawing/2014/main" val="3212616502"/>
                    </a:ext>
                  </a:extLst>
                </a:gridCol>
                <a:gridCol w="679134">
                  <a:extLst>
                    <a:ext uri="{9D8B030D-6E8A-4147-A177-3AD203B41FA5}">
                      <a16:colId xmlns:a16="http://schemas.microsoft.com/office/drawing/2014/main" val="3717849148"/>
                    </a:ext>
                  </a:extLst>
                </a:gridCol>
                <a:gridCol w="1023003">
                  <a:extLst>
                    <a:ext uri="{9D8B030D-6E8A-4147-A177-3AD203B41FA5}">
                      <a16:colId xmlns:a16="http://schemas.microsoft.com/office/drawing/2014/main" val="1946738594"/>
                    </a:ext>
                  </a:extLst>
                </a:gridCol>
                <a:gridCol w="1023003">
                  <a:extLst>
                    <a:ext uri="{9D8B030D-6E8A-4147-A177-3AD203B41FA5}">
                      <a16:colId xmlns:a16="http://schemas.microsoft.com/office/drawing/2014/main" val="763069322"/>
                    </a:ext>
                  </a:extLst>
                </a:gridCol>
              </a:tblGrid>
              <a:tr h="274528">
                <a:tc gridSpan="2">
                  <a:txBody>
                    <a:bodyPr/>
                    <a:lstStyle/>
                    <a:p>
                      <a:pPr algn="l" fontAlgn="b">
                        <a:buNone/>
                      </a:pPr>
                      <a:r>
                        <a:rPr lang="de-AT" sz="1200" u="none" strike="noStrike" dirty="0">
                          <a:effectLst/>
                        </a:rPr>
                        <a:t>Material</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hMerge="1">
                  <a:txBody>
                    <a:bodyPr/>
                    <a:lstStyle/>
                    <a:p>
                      <a:endParaRPr lang="de-AT"/>
                    </a:p>
                  </a:txBody>
                  <a:tcPr/>
                </a:tc>
                <a:tc>
                  <a:txBody>
                    <a:bodyPr/>
                    <a:lstStyle/>
                    <a:p>
                      <a:pPr algn="l" fontAlgn="b">
                        <a:buNone/>
                      </a:pPr>
                      <a:r>
                        <a:rPr lang="de-AT" sz="1200" u="none" strike="noStrike" dirty="0">
                          <a:effectLst/>
                        </a:rPr>
                        <a:t>Menge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dirty="0">
                          <a:effectLst/>
                        </a:rPr>
                        <a:t>Einheit</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b="1" u="none" strike="noStrike" kern="1200" dirty="0">
                          <a:solidFill>
                            <a:schemeClr val="lt1"/>
                          </a:solidFill>
                          <a:effectLst/>
                          <a:latin typeface="+mn-lt"/>
                          <a:ea typeface="+mn-ea"/>
                          <a:cs typeface="+mn-cs"/>
                        </a:rPr>
                        <a:t>Spez. Fußabdruck [m2/Einheit]</a:t>
                      </a:r>
                    </a:p>
                  </a:txBody>
                  <a:tcPr marL="45720" marR="45720" anchor="b">
                    <a:solidFill>
                      <a:srgbClr val="1DA281"/>
                    </a:solidFill>
                  </a:tcPr>
                </a:tc>
                <a:tc>
                  <a:txBody>
                    <a:bodyPr/>
                    <a:lstStyle/>
                    <a:p>
                      <a:pPr algn="l" fontAlgn="b">
                        <a:buNone/>
                      </a:pPr>
                      <a:r>
                        <a:rPr lang="de-AT" sz="1200" b="1" u="none" strike="noStrike" kern="1200" dirty="0">
                          <a:solidFill>
                            <a:schemeClr val="lt1"/>
                          </a:solidFill>
                          <a:effectLst/>
                          <a:latin typeface="+mn-lt"/>
                          <a:ea typeface="+mn-ea"/>
                          <a:cs typeface="+mn-cs"/>
                        </a:rPr>
                        <a:t>Fußabdruck * Menge </a:t>
                      </a:r>
                    </a:p>
                    <a:p>
                      <a:pPr algn="l" fontAlgn="b">
                        <a:buNone/>
                      </a:pPr>
                      <a:r>
                        <a:rPr lang="de-AT" sz="1200" b="1" u="none" strike="noStrike" kern="1200" dirty="0">
                          <a:solidFill>
                            <a:schemeClr val="lt1"/>
                          </a:solidFill>
                          <a:effectLst/>
                          <a:latin typeface="+mn-lt"/>
                          <a:ea typeface="+mn-ea"/>
                          <a:cs typeface="+mn-cs"/>
                        </a:rPr>
                        <a:t>[m2]</a:t>
                      </a:r>
                    </a:p>
                  </a:txBody>
                  <a:tcPr marL="45720" marR="45720" anchor="b">
                    <a:solidFill>
                      <a:srgbClr val="1DA281"/>
                    </a:solidFill>
                  </a:tcPr>
                </a:tc>
                <a:extLst>
                  <a:ext uri="{0D108BD9-81ED-4DB2-BD59-A6C34878D82A}">
                    <a16:rowId xmlns:a16="http://schemas.microsoft.com/office/drawing/2014/main" val="1745545880"/>
                  </a:ext>
                </a:extLst>
              </a:tr>
              <a:tr h="274528">
                <a:tc rowSpan="6">
                  <a:txBody>
                    <a:bodyPr/>
                    <a:lstStyle/>
                    <a:p>
                      <a:pPr algn="l" fontAlgn="ctr">
                        <a:buNone/>
                      </a:pPr>
                      <a:r>
                        <a:rPr lang="de-AT" sz="1200" u="none" strike="noStrike" dirty="0">
                          <a:effectLst/>
                        </a:rPr>
                        <a:t>Düngemittel</a:t>
                      </a:r>
                      <a:endParaRPr lang="de-AT" sz="1200" b="0" i="0" u="none" strike="noStrike" dirty="0">
                        <a:solidFill>
                          <a:srgbClr val="000000"/>
                        </a:solidFill>
                        <a:effectLst/>
                        <a:latin typeface="Calibri" panose="020F0502020204030204" pitchFamily="34" charset="0"/>
                      </a:endParaRPr>
                    </a:p>
                  </a:txBody>
                  <a:tcPr marL="45720" marR="45720" anchor="ctr">
                    <a:solidFill>
                      <a:srgbClr val="1DA281"/>
                    </a:solidFill>
                  </a:tcPr>
                </a:tc>
                <a:tc>
                  <a:txBody>
                    <a:bodyPr/>
                    <a:lstStyle/>
                    <a:p>
                      <a:pPr algn="l" fontAlgn="b">
                        <a:buNone/>
                      </a:pPr>
                      <a:r>
                        <a:rPr lang="de-AT" sz="1200" u="none" strike="noStrike">
                          <a:effectLst/>
                        </a:rPr>
                        <a:t>Stickstoff (N)</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5,7</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1,27</a:t>
                      </a:r>
                    </a:p>
                  </a:txBody>
                  <a:tcPr marL="45720" marR="45720" anchor="b"/>
                </a:tc>
                <a:tc>
                  <a:txBody>
                    <a:bodyPr/>
                    <a:lstStyle/>
                    <a:p>
                      <a:pPr marL="0" algn="r" defTabSz="914400" rtl="0" eaLnBrk="1" fontAlgn="b" latinLnBrk="0" hangingPunct="1">
                        <a:buNone/>
                      </a:pPr>
                      <a:endParaRPr lang="de-AT" sz="12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2245641478"/>
                  </a:ext>
                </a:extLst>
              </a:tr>
              <a:tr h="274528">
                <a:tc vMerge="1">
                  <a:txBody>
                    <a:bodyPr/>
                    <a:lstStyle/>
                    <a:p>
                      <a:endParaRPr lang="de-AT"/>
                    </a:p>
                  </a:txBody>
                  <a:tcPr/>
                </a:tc>
                <a:tc>
                  <a:txBody>
                    <a:bodyPr/>
                    <a:lstStyle/>
                    <a:p>
                      <a:pPr algn="l" fontAlgn="b">
                        <a:buNone/>
                      </a:pPr>
                      <a:r>
                        <a:rPr lang="de-AT" sz="1200" u="none" strike="noStrike">
                          <a:effectLst/>
                        </a:rPr>
                        <a:t>Phosphor (P2O5)</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3,2</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0,95</a:t>
                      </a:r>
                    </a:p>
                  </a:txBody>
                  <a:tcPr marL="45720" marR="45720" anchor="b"/>
                </a:tc>
                <a:tc>
                  <a:txBody>
                    <a:bodyPr/>
                    <a:lstStyle/>
                    <a:p>
                      <a:pPr marL="0" algn="r" defTabSz="914400" rtl="0" eaLnBrk="1" fontAlgn="b" latinLnBrk="0" hangingPunct="1">
                        <a:buNone/>
                      </a:pPr>
                      <a:endParaRPr lang="de-AT" sz="12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4255542036"/>
                  </a:ext>
                </a:extLst>
              </a:tr>
              <a:tr h="274528">
                <a:tc vMerge="1">
                  <a:txBody>
                    <a:bodyPr/>
                    <a:lstStyle/>
                    <a:p>
                      <a:endParaRPr lang="de-AT"/>
                    </a:p>
                  </a:txBody>
                  <a:tcPr/>
                </a:tc>
                <a:tc>
                  <a:txBody>
                    <a:bodyPr/>
                    <a:lstStyle/>
                    <a:p>
                      <a:pPr algn="l" fontAlgn="b">
                        <a:buNone/>
                      </a:pPr>
                      <a:r>
                        <a:rPr lang="de-AT" sz="1200" u="none" strike="noStrike">
                          <a:effectLst/>
                        </a:rPr>
                        <a:t>Kalium (K2O)</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1,3</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0,25</a:t>
                      </a:r>
                    </a:p>
                  </a:txBody>
                  <a:tcPr marL="45720" marR="45720" anchor="b"/>
                </a:tc>
                <a:tc>
                  <a:txBody>
                    <a:bodyPr/>
                    <a:lstStyle/>
                    <a:p>
                      <a:pPr marL="0" algn="r" defTabSz="914400" rtl="0" eaLnBrk="1" fontAlgn="b" latinLnBrk="0" hangingPunct="1">
                        <a:buNone/>
                      </a:pPr>
                      <a:endParaRPr lang="de-AT" sz="12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4224539763"/>
                  </a:ext>
                </a:extLst>
              </a:tr>
              <a:tr h="274528">
                <a:tc vMerge="1">
                  <a:txBody>
                    <a:bodyPr/>
                    <a:lstStyle/>
                    <a:p>
                      <a:endParaRPr lang="de-AT"/>
                    </a:p>
                  </a:txBody>
                  <a:tcPr/>
                </a:tc>
                <a:tc>
                  <a:txBody>
                    <a:bodyPr/>
                    <a:lstStyle/>
                    <a:p>
                      <a:pPr algn="l" fontAlgn="b">
                        <a:buNone/>
                      </a:pPr>
                      <a:r>
                        <a:rPr lang="de-AT" sz="1200" u="none" strike="noStrike">
                          <a:effectLst/>
                        </a:rPr>
                        <a:t>Kalk (CaO)</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5,7</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0,05</a:t>
                      </a:r>
                    </a:p>
                  </a:txBody>
                  <a:tcPr marL="45720" marR="45720" anchor="b"/>
                </a:tc>
                <a:tc>
                  <a:txBody>
                    <a:bodyPr/>
                    <a:lstStyle/>
                    <a:p>
                      <a:pPr marL="0" algn="r" defTabSz="914400" rtl="0" eaLnBrk="1" fontAlgn="b" latinLnBrk="0" hangingPunct="1">
                        <a:buNone/>
                      </a:pPr>
                      <a:endParaRPr lang="de-AT" sz="12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82637299"/>
                  </a:ext>
                </a:extLst>
              </a:tr>
              <a:tr h="274528">
                <a:tc vMerge="1">
                  <a:txBody>
                    <a:bodyPr/>
                    <a:lstStyle/>
                    <a:p>
                      <a:endParaRPr lang="de-AT"/>
                    </a:p>
                  </a:txBody>
                  <a:tcPr/>
                </a:tc>
                <a:tc>
                  <a:txBody>
                    <a:bodyPr/>
                    <a:lstStyle/>
                    <a:p>
                      <a:pPr algn="l" fontAlgn="b">
                        <a:buNone/>
                      </a:pPr>
                      <a:r>
                        <a:rPr lang="de-AT" sz="1200" u="none" strike="noStrike" dirty="0">
                          <a:solidFill>
                            <a:schemeClr val="tx1">
                              <a:lumMod val="50000"/>
                              <a:lumOff val="50000"/>
                            </a:schemeClr>
                          </a:solidFill>
                          <a:effectLst/>
                        </a:rPr>
                        <a:t>Kompost </a:t>
                      </a:r>
                      <a:r>
                        <a:rPr lang="de-AT" sz="1200" u="none" strike="noStrike" dirty="0" err="1">
                          <a:solidFill>
                            <a:schemeClr val="tx1">
                              <a:lumMod val="50000"/>
                              <a:lumOff val="50000"/>
                            </a:schemeClr>
                          </a:solidFill>
                          <a:effectLst/>
                        </a:rPr>
                        <a:t>u.ä.</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m³</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3307596100"/>
                  </a:ext>
                </a:extLst>
              </a:tr>
              <a:tr h="274528">
                <a:tc vMerge="1">
                  <a:txBody>
                    <a:bodyPr/>
                    <a:lstStyle/>
                    <a:p>
                      <a:endParaRPr lang="de-AT"/>
                    </a:p>
                  </a:txBody>
                  <a:tcPr/>
                </a:tc>
                <a:tc>
                  <a:txBody>
                    <a:bodyPr/>
                    <a:lstStyle/>
                    <a:p>
                      <a:pPr algn="l" fontAlgn="b">
                        <a:buNone/>
                      </a:pPr>
                      <a:r>
                        <a:rPr lang="de-AT" sz="1200" u="none" strike="noStrike" dirty="0">
                          <a:solidFill>
                            <a:schemeClr val="tx1">
                              <a:lumMod val="50000"/>
                              <a:lumOff val="50000"/>
                            </a:schemeClr>
                          </a:solidFill>
                          <a:effectLst/>
                        </a:rPr>
                        <a:t>Sonstige Düngemittel</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kg, l</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1611291524"/>
                  </a:ext>
                </a:extLst>
              </a:tr>
              <a:tr h="457547">
                <a:tc>
                  <a:txBody>
                    <a:bodyPr/>
                    <a:lstStyle/>
                    <a:p>
                      <a:pPr algn="l" fontAlgn="b">
                        <a:buNone/>
                      </a:pPr>
                      <a:r>
                        <a:rPr lang="de-AT" sz="1200" u="none" strike="noStrike" dirty="0">
                          <a:effectLst/>
                        </a:rPr>
                        <a:t>Pestizide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Pflanzenschutz</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0,94</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a:effectLst/>
                        </a:rPr>
                        <a:t>kg</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5,81</a:t>
                      </a:r>
                    </a:p>
                  </a:txBody>
                  <a:tcPr marL="45720" marR="45720" anchor="b"/>
                </a:tc>
                <a:tc>
                  <a:txBody>
                    <a:bodyPr/>
                    <a:lstStyle/>
                    <a:p>
                      <a:pPr marL="0" algn="r" defTabSz="914400" rtl="0" eaLnBrk="1" fontAlgn="b" latinLnBrk="0" hangingPunct="1">
                        <a:buNone/>
                      </a:pPr>
                      <a:endParaRPr lang="de-AT" sz="12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3924059810"/>
                  </a:ext>
                </a:extLst>
              </a:tr>
              <a:tr h="640566">
                <a:tc>
                  <a:txBody>
                    <a:bodyPr/>
                    <a:lstStyle/>
                    <a:p>
                      <a:pPr algn="l" fontAlgn="b">
                        <a:buNone/>
                      </a:pPr>
                      <a:r>
                        <a:rPr lang="de-AT" sz="1200" u="none" strike="noStrike" dirty="0">
                          <a:effectLst/>
                        </a:rPr>
                        <a:t>Maschinenstunden</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Traktoren, Maschinen, Aggregate</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0,0106</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h</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4264,71</a:t>
                      </a:r>
                    </a:p>
                  </a:txBody>
                  <a:tcPr marL="45720" marR="45720" anchor="b"/>
                </a:tc>
                <a:tc>
                  <a:txBody>
                    <a:bodyPr/>
                    <a:lstStyle/>
                    <a:p>
                      <a:pPr marL="0" algn="r" defTabSz="914400" rtl="0" eaLnBrk="1" fontAlgn="b" latinLnBrk="0" hangingPunct="1">
                        <a:buNone/>
                      </a:pPr>
                      <a:endParaRPr lang="de-AT" sz="12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3563861799"/>
                  </a:ext>
                </a:extLst>
              </a:tr>
              <a:tr h="274528">
                <a:tc rowSpan="2">
                  <a:txBody>
                    <a:bodyPr/>
                    <a:lstStyle/>
                    <a:p>
                      <a:pPr algn="l" fontAlgn="ctr">
                        <a:buNone/>
                      </a:pPr>
                      <a:r>
                        <a:rPr lang="de-AT" sz="1200" u="none" strike="noStrike" dirty="0">
                          <a:effectLst/>
                        </a:rPr>
                        <a:t>Energie</a:t>
                      </a:r>
                      <a:endParaRPr lang="de-AT" sz="1200" b="0" i="0" u="none" strike="noStrike" dirty="0">
                        <a:solidFill>
                          <a:srgbClr val="000000"/>
                        </a:solidFill>
                        <a:effectLst/>
                        <a:latin typeface="Calibri" panose="020F0502020204030204" pitchFamily="34" charset="0"/>
                      </a:endParaRPr>
                    </a:p>
                  </a:txBody>
                  <a:tcPr marL="45720" marR="45720" anchor="ctr">
                    <a:solidFill>
                      <a:srgbClr val="1DA281"/>
                    </a:solidFill>
                  </a:tcPr>
                </a:tc>
                <a:tc>
                  <a:txBody>
                    <a:bodyPr/>
                    <a:lstStyle/>
                    <a:p>
                      <a:pPr algn="l" fontAlgn="b">
                        <a:buNone/>
                      </a:pPr>
                      <a:r>
                        <a:rPr lang="de-AT" sz="1200" u="none" strike="noStrike" dirty="0">
                          <a:solidFill>
                            <a:schemeClr val="tx1">
                              <a:lumMod val="50000"/>
                              <a:lumOff val="50000"/>
                            </a:schemeClr>
                          </a:solidFill>
                          <a:effectLst/>
                        </a:rPr>
                        <a:t>Diesel für Bewässerung, Maschinen</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a:solidFill>
                            <a:schemeClr val="tx1">
                              <a:lumMod val="50000"/>
                              <a:lumOff val="50000"/>
                            </a:schemeClr>
                          </a:solidFill>
                          <a:effectLst/>
                        </a:rPr>
                        <a:t>Liter</a:t>
                      </a:r>
                      <a:endParaRPr lang="de-AT" sz="1200" b="0" i="0" u="none" strike="noStrike">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213839121"/>
                  </a:ext>
                </a:extLst>
              </a:tr>
              <a:tr h="274528">
                <a:tc vMerge="1">
                  <a:txBody>
                    <a:bodyPr/>
                    <a:lstStyle/>
                    <a:p>
                      <a:endParaRPr lang="de-AT"/>
                    </a:p>
                  </a:txBody>
                  <a:tcPr/>
                </a:tc>
                <a:tc>
                  <a:txBody>
                    <a:bodyPr/>
                    <a:lstStyle/>
                    <a:p>
                      <a:pPr algn="l" fontAlgn="b">
                        <a:buNone/>
                      </a:pPr>
                      <a:r>
                        <a:rPr lang="de-DE" sz="1200" u="none" strike="noStrike" dirty="0">
                          <a:solidFill>
                            <a:schemeClr val="tx1">
                              <a:lumMod val="50000"/>
                              <a:lumOff val="50000"/>
                            </a:schemeClr>
                          </a:solidFill>
                          <a:effectLst/>
                        </a:rPr>
                        <a:t>Strom</a:t>
                      </a:r>
                      <a:endParaRPr lang="de-DE"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kWh</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113952997"/>
                  </a:ext>
                </a:extLst>
              </a:tr>
              <a:tr h="274528">
                <a:tc>
                  <a:txBody>
                    <a:bodyPr/>
                    <a:lstStyle/>
                    <a:p>
                      <a:pPr algn="l" fontAlgn="b">
                        <a:buNone/>
                      </a:pPr>
                      <a:r>
                        <a:rPr lang="de-AT" sz="1200" u="none" strike="noStrike" dirty="0">
                          <a:effectLst/>
                        </a:rPr>
                        <a:t>Wasser</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dirty="0">
                          <a:solidFill>
                            <a:schemeClr val="tx1">
                              <a:lumMod val="50000"/>
                              <a:lumOff val="50000"/>
                            </a:schemeClr>
                          </a:solidFill>
                          <a:effectLst/>
                        </a:rPr>
                        <a:t>Wasserverbrauch</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m3</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4158127432"/>
                  </a:ext>
                </a:extLst>
              </a:tr>
              <a:tr h="274528">
                <a:tc>
                  <a:txBody>
                    <a:bodyPr/>
                    <a:lstStyle/>
                    <a:p>
                      <a:pPr algn="l" fontAlgn="b">
                        <a:buNone/>
                      </a:pPr>
                      <a:r>
                        <a:rPr lang="de-AT" sz="1200" u="none" strike="noStrike" dirty="0">
                          <a:effectLst/>
                        </a:rPr>
                        <a:t>Fläche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Anbaufläche</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0,000125</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a:effectLst/>
                        </a:rPr>
                        <a:t>ha</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10000</a:t>
                      </a:r>
                    </a:p>
                  </a:txBody>
                  <a:tcPr marL="45720" marR="45720" anchor="b"/>
                </a:tc>
                <a:tc>
                  <a:txBody>
                    <a:bodyPr/>
                    <a:lstStyle/>
                    <a:p>
                      <a:pPr marL="0" algn="r" defTabSz="914400" rtl="0" eaLnBrk="1" fontAlgn="b" latinLnBrk="0" hangingPunct="1">
                        <a:buNone/>
                      </a:pPr>
                      <a:endParaRPr lang="de-AT" sz="12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1601594373"/>
                  </a:ext>
                </a:extLst>
              </a:tr>
              <a:tr h="274528">
                <a:tc>
                  <a:txBody>
                    <a:bodyPr/>
                    <a:lstStyle/>
                    <a:p>
                      <a:pPr algn="l" fontAlgn="b">
                        <a:buNone/>
                      </a:pPr>
                      <a:r>
                        <a:rPr lang="de-AT" sz="1200" u="none" strike="noStrike" dirty="0">
                          <a:effectLst/>
                        </a:rPr>
                        <a:t>Ertrag</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Ertrag</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a:effectLst/>
                        </a:rPr>
                        <a:t>8000</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kg/ha</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686571565"/>
                  </a:ext>
                </a:extLst>
              </a:tr>
            </a:tbl>
          </a:graphicData>
        </a:graphic>
      </p:graphicFrame>
    </p:spTree>
    <p:extLst>
      <p:ext uri="{BB962C8B-B14F-4D97-AF65-F5344CB8AC3E}">
        <p14:creationId xmlns:p14="http://schemas.microsoft.com/office/powerpoint/2010/main" val="798066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D701D-A3F0-BFEF-E4E7-02983D26C47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E9FB652-781E-5993-FA02-40577EFE269A}"/>
              </a:ext>
            </a:extLst>
          </p:cNvPr>
          <p:cNvSpPr>
            <a:spLocks noGrp="1"/>
          </p:cNvSpPr>
          <p:nvPr>
            <p:ph type="title"/>
          </p:nvPr>
        </p:nvSpPr>
        <p:spPr/>
        <p:txBody>
          <a:bodyPr/>
          <a:lstStyle/>
          <a:p>
            <a:r>
              <a:rPr lang="de-AT" noProof="0" dirty="0"/>
              <a:t>Beispiel Wein- oder Obstbau </a:t>
            </a:r>
          </a:p>
        </p:txBody>
      </p:sp>
      <p:sp>
        <p:nvSpPr>
          <p:cNvPr id="7" name="Textfeld 6">
            <a:extLst>
              <a:ext uri="{FF2B5EF4-FFF2-40B4-BE49-F238E27FC236}">
                <a16:creationId xmlns:a16="http://schemas.microsoft.com/office/drawing/2014/main" id="{1A24D570-E792-6964-93B1-55DBAD7740D4}"/>
              </a:ext>
            </a:extLst>
          </p:cNvPr>
          <p:cNvSpPr txBox="1"/>
          <p:nvPr/>
        </p:nvSpPr>
        <p:spPr>
          <a:xfrm>
            <a:off x="10417324" y="3572636"/>
            <a:ext cx="1350236" cy="646331"/>
          </a:xfrm>
          <a:prstGeom prst="rect">
            <a:avLst/>
          </a:prstGeom>
          <a:noFill/>
        </p:spPr>
        <p:txBody>
          <a:bodyPr wrap="square" rtlCol="0">
            <a:spAutoFit/>
          </a:bodyPr>
          <a:lstStyle/>
          <a:p>
            <a:r>
              <a:rPr lang="de-AT" dirty="0"/>
              <a:t>Mengen pro kg Produkt</a:t>
            </a:r>
          </a:p>
        </p:txBody>
      </p:sp>
      <p:graphicFrame>
        <p:nvGraphicFramePr>
          <p:cNvPr id="3" name="Tabelle 2">
            <a:extLst>
              <a:ext uri="{FF2B5EF4-FFF2-40B4-BE49-F238E27FC236}">
                <a16:creationId xmlns:a16="http://schemas.microsoft.com/office/drawing/2014/main" id="{EFC6E263-5FFD-153D-F782-FFB3242A86C8}"/>
              </a:ext>
            </a:extLst>
          </p:cNvPr>
          <p:cNvGraphicFramePr>
            <a:graphicFrameLocks noGrp="1"/>
          </p:cNvGraphicFramePr>
          <p:nvPr/>
        </p:nvGraphicFramePr>
        <p:xfrm>
          <a:off x="1237860" y="1444328"/>
          <a:ext cx="7643714" cy="4758001"/>
        </p:xfrm>
        <a:graphic>
          <a:graphicData uri="http://schemas.openxmlformats.org/drawingml/2006/table">
            <a:tbl>
              <a:tblPr firstRow="1" firstCol="1" bandRow="1">
                <a:tableStyleId>{5C22544A-7EE6-4342-B048-85BDC9FD1C3A}</a:tableStyleId>
              </a:tblPr>
              <a:tblGrid>
                <a:gridCol w="1582153">
                  <a:extLst>
                    <a:ext uri="{9D8B030D-6E8A-4147-A177-3AD203B41FA5}">
                      <a16:colId xmlns:a16="http://schemas.microsoft.com/office/drawing/2014/main" val="1223395895"/>
                    </a:ext>
                  </a:extLst>
                </a:gridCol>
                <a:gridCol w="2614302">
                  <a:extLst>
                    <a:ext uri="{9D8B030D-6E8A-4147-A177-3AD203B41FA5}">
                      <a16:colId xmlns:a16="http://schemas.microsoft.com/office/drawing/2014/main" val="4014382864"/>
                    </a:ext>
                  </a:extLst>
                </a:gridCol>
                <a:gridCol w="722119">
                  <a:extLst>
                    <a:ext uri="{9D8B030D-6E8A-4147-A177-3AD203B41FA5}">
                      <a16:colId xmlns:a16="http://schemas.microsoft.com/office/drawing/2014/main" val="3212616502"/>
                    </a:ext>
                  </a:extLst>
                </a:gridCol>
                <a:gridCol w="679134">
                  <a:extLst>
                    <a:ext uri="{9D8B030D-6E8A-4147-A177-3AD203B41FA5}">
                      <a16:colId xmlns:a16="http://schemas.microsoft.com/office/drawing/2014/main" val="3717849148"/>
                    </a:ext>
                  </a:extLst>
                </a:gridCol>
                <a:gridCol w="1023003">
                  <a:extLst>
                    <a:ext uri="{9D8B030D-6E8A-4147-A177-3AD203B41FA5}">
                      <a16:colId xmlns:a16="http://schemas.microsoft.com/office/drawing/2014/main" val="1946738594"/>
                    </a:ext>
                  </a:extLst>
                </a:gridCol>
                <a:gridCol w="1023003">
                  <a:extLst>
                    <a:ext uri="{9D8B030D-6E8A-4147-A177-3AD203B41FA5}">
                      <a16:colId xmlns:a16="http://schemas.microsoft.com/office/drawing/2014/main" val="763069322"/>
                    </a:ext>
                  </a:extLst>
                </a:gridCol>
              </a:tblGrid>
              <a:tr h="274528">
                <a:tc gridSpan="2">
                  <a:txBody>
                    <a:bodyPr/>
                    <a:lstStyle/>
                    <a:p>
                      <a:pPr algn="l" fontAlgn="b">
                        <a:buNone/>
                      </a:pPr>
                      <a:r>
                        <a:rPr lang="de-AT" sz="1200" u="none" strike="noStrike" dirty="0">
                          <a:effectLst/>
                        </a:rPr>
                        <a:t>Material</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hMerge="1">
                  <a:txBody>
                    <a:bodyPr/>
                    <a:lstStyle/>
                    <a:p>
                      <a:endParaRPr lang="de-AT"/>
                    </a:p>
                  </a:txBody>
                  <a:tcPr/>
                </a:tc>
                <a:tc>
                  <a:txBody>
                    <a:bodyPr/>
                    <a:lstStyle/>
                    <a:p>
                      <a:pPr algn="l" fontAlgn="b">
                        <a:buNone/>
                      </a:pPr>
                      <a:r>
                        <a:rPr lang="de-AT" sz="1200" u="none" strike="noStrike" dirty="0">
                          <a:effectLst/>
                        </a:rPr>
                        <a:t>Menge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dirty="0">
                          <a:effectLst/>
                        </a:rPr>
                        <a:t>Einheit</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b="1" u="none" strike="noStrike" kern="1200" dirty="0">
                          <a:solidFill>
                            <a:schemeClr val="lt1"/>
                          </a:solidFill>
                          <a:effectLst/>
                          <a:latin typeface="+mn-lt"/>
                          <a:ea typeface="+mn-ea"/>
                          <a:cs typeface="+mn-cs"/>
                        </a:rPr>
                        <a:t>Spez. Fußabdruck [m2/Einheit]</a:t>
                      </a:r>
                    </a:p>
                  </a:txBody>
                  <a:tcPr marL="45720" marR="45720" anchor="b">
                    <a:solidFill>
                      <a:srgbClr val="1DA281"/>
                    </a:solidFill>
                  </a:tcPr>
                </a:tc>
                <a:tc>
                  <a:txBody>
                    <a:bodyPr/>
                    <a:lstStyle/>
                    <a:p>
                      <a:pPr algn="l" fontAlgn="b">
                        <a:buNone/>
                      </a:pPr>
                      <a:r>
                        <a:rPr lang="de-AT" sz="1200" b="1" u="none" strike="noStrike" kern="1200" dirty="0">
                          <a:solidFill>
                            <a:schemeClr val="lt1"/>
                          </a:solidFill>
                          <a:effectLst/>
                          <a:latin typeface="+mn-lt"/>
                          <a:ea typeface="+mn-ea"/>
                          <a:cs typeface="+mn-cs"/>
                        </a:rPr>
                        <a:t>Fußabdruck * Menge </a:t>
                      </a:r>
                    </a:p>
                    <a:p>
                      <a:pPr algn="l" fontAlgn="b">
                        <a:buNone/>
                      </a:pPr>
                      <a:r>
                        <a:rPr lang="de-AT" sz="1200" b="1" u="none" strike="noStrike" kern="1200" dirty="0">
                          <a:solidFill>
                            <a:schemeClr val="lt1"/>
                          </a:solidFill>
                          <a:effectLst/>
                          <a:latin typeface="+mn-lt"/>
                          <a:ea typeface="+mn-ea"/>
                          <a:cs typeface="+mn-cs"/>
                        </a:rPr>
                        <a:t>[m2]</a:t>
                      </a:r>
                    </a:p>
                  </a:txBody>
                  <a:tcPr marL="45720" marR="45720" anchor="b">
                    <a:solidFill>
                      <a:srgbClr val="1DA281"/>
                    </a:solidFill>
                  </a:tcPr>
                </a:tc>
                <a:extLst>
                  <a:ext uri="{0D108BD9-81ED-4DB2-BD59-A6C34878D82A}">
                    <a16:rowId xmlns:a16="http://schemas.microsoft.com/office/drawing/2014/main" val="1745545880"/>
                  </a:ext>
                </a:extLst>
              </a:tr>
              <a:tr h="274528">
                <a:tc rowSpan="6">
                  <a:txBody>
                    <a:bodyPr/>
                    <a:lstStyle/>
                    <a:p>
                      <a:pPr algn="l" fontAlgn="ctr">
                        <a:buNone/>
                      </a:pPr>
                      <a:r>
                        <a:rPr lang="de-AT" sz="1200" u="none" strike="noStrike" dirty="0">
                          <a:effectLst/>
                        </a:rPr>
                        <a:t>Düngemittel</a:t>
                      </a:r>
                      <a:endParaRPr lang="de-AT" sz="1200" b="0" i="0" u="none" strike="noStrike" dirty="0">
                        <a:solidFill>
                          <a:srgbClr val="000000"/>
                        </a:solidFill>
                        <a:effectLst/>
                        <a:latin typeface="Calibri" panose="020F0502020204030204" pitchFamily="34" charset="0"/>
                      </a:endParaRPr>
                    </a:p>
                  </a:txBody>
                  <a:tcPr marL="45720" marR="45720" anchor="ctr">
                    <a:solidFill>
                      <a:srgbClr val="1DA281"/>
                    </a:solidFill>
                  </a:tcPr>
                </a:tc>
                <a:tc>
                  <a:txBody>
                    <a:bodyPr/>
                    <a:lstStyle/>
                    <a:p>
                      <a:pPr algn="l" fontAlgn="b">
                        <a:buNone/>
                      </a:pPr>
                      <a:r>
                        <a:rPr lang="de-AT" sz="1200" u="none" strike="noStrike">
                          <a:effectLst/>
                        </a:rPr>
                        <a:t>Stickstoff (N)</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5,7</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1,27</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7,26</a:t>
                      </a:r>
                    </a:p>
                  </a:txBody>
                  <a:tcPr marL="45720" marR="45720" anchor="b"/>
                </a:tc>
                <a:extLst>
                  <a:ext uri="{0D108BD9-81ED-4DB2-BD59-A6C34878D82A}">
                    <a16:rowId xmlns:a16="http://schemas.microsoft.com/office/drawing/2014/main" val="2245641478"/>
                  </a:ext>
                </a:extLst>
              </a:tr>
              <a:tr h="274528">
                <a:tc vMerge="1">
                  <a:txBody>
                    <a:bodyPr/>
                    <a:lstStyle/>
                    <a:p>
                      <a:endParaRPr lang="de-AT"/>
                    </a:p>
                  </a:txBody>
                  <a:tcPr/>
                </a:tc>
                <a:tc>
                  <a:txBody>
                    <a:bodyPr/>
                    <a:lstStyle/>
                    <a:p>
                      <a:pPr algn="l" fontAlgn="b">
                        <a:buNone/>
                      </a:pPr>
                      <a:r>
                        <a:rPr lang="de-AT" sz="1200" u="none" strike="noStrike">
                          <a:effectLst/>
                        </a:rPr>
                        <a:t>Phosphor (P2O5)</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3,2</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0,95</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3,03</a:t>
                      </a:r>
                    </a:p>
                  </a:txBody>
                  <a:tcPr marL="45720" marR="45720" anchor="b"/>
                </a:tc>
                <a:extLst>
                  <a:ext uri="{0D108BD9-81ED-4DB2-BD59-A6C34878D82A}">
                    <a16:rowId xmlns:a16="http://schemas.microsoft.com/office/drawing/2014/main" val="4255542036"/>
                  </a:ext>
                </a:extLst>
              </a:tr>
              <a:tr h="274528">
                <a:tc vMerge="1">
                  <a:txBody>
                    <a:bodyPr/>
                    <a:lstStyle/>
                    <a:p>
                      <a:endParaRPr lang="de-AT"/>
                    </a:p>
                  </a:txBody>
                  <a:tcPr/>
                </a:tc>
                <a:tc>
                  <a:txBody>
                    <a:bodyPr/>
                    <a:lstStyle/>
                    <a:p>
                      <a:pPr algn="l" fontAlgn="b">
                        <a:buNone/>
                      </a:pPr>
                      <a:r>
                        <a:rPr lang="de-AT" sz="1200" u="none" strike="noStrike">
                          <a:effectLst/>
                        </a:rPr>
                        <a:t>Kalium (K2O)</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1,3</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0,25</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0,33</a:t>
                      </a:r>
                    </a:p>
                  </a:txBody>
                  <a:tcPr marL="45720" marR="45720" anchor="b"/>
                </a:tc>
                <a:extLst>
                  <a:ext uri="{0D108BD9-81ED-4DB2-BD59-A6C34878D82A}">
                    <a16:rowId xmlns:a16="http://schemas.microsoft.com/office/drawing/2014/main" val="4224539763"/>
                  </a:ext>
                </a:extLst>
              </a:tr>
              <a:tr h="274528">
                <a:tc vMerge="1">
                  <a:txBody>
                    <a:bodyPr/>
                    <a:lstStyle/>
                    <a:p>
                      <a:endParaRPr lang="de-AT"/>
                    </a:p>
                  </a:txBody>
                  <a:tcPr/>
                </a:tc>
                <a:tc>
                  <a:txBody>
                    <a:bodyPr/>
                    <a:lstStyle/>
                    <a:p>
                      <a:pPr algn="l" fontAlgn="b">
                        <a:buNone/>
                      </a:pPr>
                      <a:r>
                        <a:rPr lang="de-AT" sz="1200" u="none" strike="noStrike">
                          <a:effectLst/>
                        </a:rPr>
                        <a:t>Kalk (CaO)</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5,7</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0,05</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0,29</a:t>
                      </a:r>
                    </a:p>
                  </a:txBody>
                  <a:tcPr marL="45720" marR="45720" anchor="b"/>
                </a:tc>
                <a:extLst>
                  <a:ext uri="{0D108BD9-81ED-4DB2-BD59-A6C34878D82A}">
                    <a16:rowId xmlns:a16="http://schemas.microsoft.com/office/drawing/2014/main" val="82637299"/>
                  </a:ext>
                </a:extLst>
              </a:tr>
              <a:tr h="274528">
                <a:tc vMerge="1">
                  <a:txBody>
                    <a:bodyPr/>
                    <a:lstStyle/>
                    <a:p>
                      <a:endParaRPr lang="de-AT"/>
                    </a:p>
                  </a:txBody>
                  <a:tcPr/>
                </a:tc>
                <a:tc>
                  <a:txBody>
                    <a:bodyPr/>
                    <a:lstStyle/>
                    <a:p>
                      <a:pPr algn="l" fontAlgn="b">
                        <a:buNone/>
                      </a:pPr>
                      <a:r>
                        <a:rPr lang="de-AT" sz="1200" u="none" strike="noStrike" dirty="0">
                          <a:solidFill>
                            <a:schemeClr val="tx1">
                              <a:lumMod val="50000"/>
                              <a:lumOff val="50000"/>
                            </a:schemeClr>
                          </a:solidFill>
                          <a:effectLst/>
                        </a:rPr>
                        <a:t>Kompost </a:t>
                      </a:r>
                      <a:r>
                        <a:rPr lang="de-AT" sz="1200" u="none" strike="noStrike" dirty="0" err="1">
                          <a:solidFill>
                            <a:schemeClr val="tx1">
                              <a:lumMod val="50000"/>
                              <a:lumOff val="50000"/>
                            </a:schemeClr>
                          </a:solidFill>
                          <a:effectLst/>
                        </a:rPr>
                        <a:t>u.ä.</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m³</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3307596100"/>
                  </a:ext>
                </a:extLst>
              </a:tr>
              <a:tr h="274528">
                <a:tc vMerge="1">
                  <a:txBody>
                    <a:bodyPr/>
                    <a:lstStyle/>
                    <a:p>
                      <a:endParaRPr lang="de-AT"/>
                    </a:p>
                  </a:txBody>
                  <a:tcPr/>
                </a:tc>
                <a:tc>
                  <a:txBody>
                    <a:bodyPr/>
                    <a:lstStyle/>
                    <a:p>
                      <a:pPr algn="l" fontAlgn="b">
                        <a:buNone/>
                      </a:pPr>
                      <a:r>
                        <a:rPr lang="de-AT" sz="1200" u="none" strike="noStrike" dirty="0">
                          <a:solidFill>
                            <a:schemeClr val="tx1">
                              <a:lumMod val="50000"/>
                              <a:lumOff val="50000"/>
                            </a:schemeClr>
                          </a:solidFill>
                          <a:effectLst/>
                        </a:rPr>
                        <a:t>Sonstige Düngemittel</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kg, l</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1611291524"/>
                  </a:ext>
                </a:extLst>
              </a:tr>
              <a:tr h="457547">
                <a:tc>
                  <a:txBody>
                    <a:bodyPr/>
                    <a:lstStyle/>
                    <a:p>
                      <a:pPr algn="l" fontAlgn="b">
                        <a:buNone/>
                      </a:pPr>
                      <a:r>
                        <a:rPr lang="de-AT" sz="1200" u="none" strike="noStrike" dirty="0">
                          <a:effectLst/>
                        </a:rPr>
                        <a:t>Pestizide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Pflanzenschutz</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0,94</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a:effectLst/>
                        </a:rPr>
                        <a:t>kg</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5,81</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5,44</a:t>
                      </a:r>
                    </a:p>
                  </a:txBody>
                  <a:tcPr marL="45720" marR="45720" anchor="b"/>
                </a:tc>
                <a:extLst>
                  <a:ext uri="{0D108BD9-81ED-4DB2-BD59-A6C34878D82A}">
                    <a16:rowId xmlns:a16="http://schemas.microsoft.com/office/drawing/2014/main" val="3924059810"/>
                  </a:ext>
                </a:extLst>
              </a:tr>
              <a:tr h="640566">
                <a:tc>
                  <a:txBody>
                    <a:bodyPr/>
                    <a:lstStyle/>
                    <a:p>
                      <a:pPr algn="l" fontAlgn="b">
                        <a:buNone/>
                      </a:pPr>
                      <a:r>
                        <a:rPr lang="de-AT" sz="1200" u="none" strike="noStrike" dirty="0">
                          <a:effectLst/>
                        </a:rPr>
                        <a:t>Maschinenstunden</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Traktoren, Maschinen, Aggregate</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0,0106</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h</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4264,71</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45,21</a:t>
                      </a:r>
                    </a:p>
                  </a:txBody>
                  <a:tcPr marL="45720" marR="45720" anchor="b"/>
                </a:tc>
                <a:extLst>
                  <a:ext uri="{0D108BD9-81ED-4DB2-BD59-A6C34878D82A}">
                    <a16:rowId xmlns:a16="http://schemas.microsoft.com/office/drawing/2014/main" val="3563861799"/>
                  </a:ext>
                </a:extLst>
              </a:tr>
              <a:tr h="274528">
                <a:tc rowSpan="2">
                  <a:txBody>
                    <a:bodyPr/>
                    <a:lstStyle/>
                    <a:p>
                      <a:pPr algn="l" fontAlgn="ctr">
                        <a:buNone/>
                      </a:pPr>
                      <a:r>
                        <a:rPr lang="de-AT" sz="1200" u="none" strike="noStrike" dirty="0">
                          <a:effectLst/>
                        </a:rPr>
                        <a:t>Energie</a:t>
                      </a:r>
                      <a:endParaRPr lang="de-AT" sz="1200" b="0" i="0" u="none" strike="noStrike" dirty="0">
                        <a:solidFill>
                          <a:srgbClr val="000000"/>
                        </a:solidFill>
                        <a:effectLst/>
                        <a:latin typeface="Calibri" panose="020F0502020204030204" pitchFamily="34" charset="0"/>
                      </a:endParaRPr>
                    </a:p>
                  </a:txBody>
                  <a:tcPr marL="45720" marR="45720" anchor="ctr">
                    <a:solidFill>
                      <a:srgbClr val="1DA281"/>
                    </a:solidFill>
                  </a:tcPr>
                </a:tc>
                <a:tc>
                  <a:txBody>
                    <a:bodyPr/>
                    <a:lstStyle/>
                    <a:p>
                      <a:pPr algn="l" fontAlgn="b">
                        <a:buNone/>
                      </a:pPr>
                      <a:r>
                        <a:rPr lang="de-AT" sz="1200" u="none" strike="noStrike" dirty="0">
                          <a:solidFill>
                            <a:schemeClr val="tx1">
                              <a:lumMod val="50000"/>
                              <a:lumOff val="50000"/>
                            </a:schemeClr>
                          </a:solidFill>
                          <a:effectLst/>
                        </a:rPr>
                        <a:t>Diesel für Bewässerung, Maschinen</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a:solidFill>
                            <a:schemeClr val="tx1">
                              <a:lumMod val="50000"/>
                              <a:lumOff val="50000"/>
                            </a:schemeClr>
                          </a:solidFill>
                          <a:effectLst/>
                        </a:rPr>
                        <a:t>Liter</a:t>
                      </a:r>
                      <a:endParaRPr lang="de-AT" sz="1200" b="0" i="0" u="none" strike="noStrike">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213839121"/>
                  </a:ext>
                </a:extLst>
              </a:tr>
              <a:tr h="274528">
                <a:tc vMerge="1">
                  <a:txBody>
                    <a:bodyPr/>
                    <a:lstStyle/>
                    <a:p>
                      <a:endParaRPr lang="de-AT"/>
                    </a:p>
                  </a:txBody>
                  <a:tcPr/>
                </a:tc>
                <a:tc>
                  <a:txBody>
                    <a:bodyPr/>
                    <a:lstStyle/>
                    <a:p>
                      <a:pPr algn="l" fontAlgn="b">
                        <a:buNone/>
                      </a:pPr>
                      <a:r>
                        <a:rPr lang="de-DE" sz="1200" u="none" strike="noStrike" dirty="0">
                          <a:solidFill>
                            <a:schemeClr val="tx1">
                              <a:lumMod val="50000"/>
                              <a:lumOff val="50000"/>
                            </a:schemeClr>
                          </a:solidFill>
                          <a:effectLst/>
                        </a:rPr>
                        <a:t>Strom</a:t>
                      </a:r>
                      <a:endParaRPr lang="de-DE"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kWh</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113952997"/>
                  </a:ext>
                </a:extLst>
              </a:tr>
              <a:tr h="274528">
                <a:tc>
                  <a:txBody>
                    <a:bodyPr/>
                    <a:lstStyle/>
                    <a:p>
                      <a:pPr algn="l" fontAlgn="b">
                        <a:buNone/>
                      </a:pPr>
                      <a:r>
                        <a:rPr lang="de-AT" sz="1200" u="none" strike="noStrike" dirty="0">
                          <a:effectLst/>
                        </a:rPr>
                        <a:t>Wasser</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dirty="0">
                          <a:solidFill>
                            <a:schemeClr val="tx1">
                              <a:lumMod val="50000"/>
                              <a:lumOff val="50000"/>
                            </a:schemeClr>
                          </a:solidFill>
                          <a:effectLst/>
                        </a:rPr>
                        <a:t>Wasserverbrauch</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m3</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4158127432"/>
                  </a:ext>
                </a:extLst>
              </a:tr>
              <a:tr h="274528">
                <a:tc>
                  <a:txBody>
                    <a:bodyPr/>
                    <a:lstStyle/>
                    <a:p>
                      <a:pPr algn="l" fontAlgn="b">
                        <a:buNone/>
                      </a:pPr>
                      <a:r>
                        <a:rPr lang="de-AT" sz="1200" u="none" strike="noStrike" dirty="0">
                          <a:effectLst/>
                        </a:rPr>
                        <a:t>Fläche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Anbaufläche</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0,000125</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a:effectLst/>
                        </a:rPr>
                        <a:t>ha</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10000</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1,25</a:t>
                      </a:r>
                    </a:p>
                  </a:txBody>
                  <a:tcPr marL="45720" marR="45720" anchor="b"/>
                </a:tc>
                <a:extLst>
                  <a:ext uri="{0D108BD9-81ED-4DB2-BD59-A6C34878D82A}">
                    <a16:rowId xmlns:a16="http://schemas.microsoft.com/office/drawing/2014/main" val="1601594373"/>
                  </a:ext>
                </a:extLst>
              </a:tr>
              <a:tr h="274528">
                <a:tc>
                  <a:txBody>
                    <a:bodyPr/>
                    <a:lstStyle/>
                    <a:p>
                      <a:pPr algn="l" fontAlgn="b">
                        <a:buNone/>
                      </a:pPr>
                      <a:r>
                        <a:rPr lang="de-AT" sz="1200" u="none" strike="noStrike" dirty="0">
                          <a:effectLst/>
                        </a:rPr>
                        <a:t>Ertrag</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Ertrag</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a:effectLst/>
                        </a:rPr>
                        <a:t>8000</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kg/ha</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686571565"/>
                  </a:ext>
                </a:extLst>
              </a:tr>
            </a:tbl>
          </a:graphicData>
        </a:graphic>
      </p:graphicFrame>
    </p:spTree>
    <p:extLst>
      <p:ext uri="{BB962C8B-B14F-4D97-AF65-F5344CB8AC3E}">
        <p14:creationId xmlns:p14="http://schemas.microsoft.com/office/powerpoint/2010/main" val="3648422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4A393-371D-35FA-58E0-0234F9D4757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6C80DA-D073-CB72-F792-C23CD40558E6}"/>
              </a:ext>
            </a:extLst>
          </p:cNvPr>
          <p:cNvSpPr>
            <a:spLocks noGrp="1"/>
          </p:cNvSpPr>
          <p:nvPr>
            <p:ph type="title"/>
          </p:nvPr>
        </p:nvSpPr>
        <p:spPr/>
        <p:txBody>
          <a:bodyPr/>
          <a:lstStyle/>
          <a:p>
            <a:r>
              <a:rPr lang="de-AT" noProof="0" dirty="0"/>
              <a:t>Beispiel Wein- oder Obstbau </a:t>
            </a:r>
          </a:p>
        </p:txBody>
      </p:sp>
      <p:sp>
        <p:nvSpPr>
          <p:cNvPr id="7" name="Textfeld 6">
            <a:extLst>
              <a:ext uri="{FF2B5EF4-FFF2-40B4-BE49-F238E27FC236}">
                <a16:creationId xmlns:a16="http://schemas.microsoft.com/office/drawing/2014/main" id="{8BA595F7-FC9A-1AB6-FB85-91CF165D3F7F}"/>
              </a:ext>
            </a:extLst>
          </p:cNvPr>
          <p:cNvSpPr txBox="1"/>
          <p:nvPr/>
        </p:nvSpPr>
        <p:spPr>
          <a:xfrm>
            <a:off x="10417324" y="3572636"/>
            <a:ext cx="1350236" cy="646331"/>
          </a:xfrm>
          <a:prstGeom prst="rect">
            <a:avLst/>
          </a:prstGeom>
          <a:noFill/>
        </p:spPr>
        <p:txBody>
          <a:bodyPr wrap="square" rtlCol="0">
            <a:spAutoFit/>
          </a:bodyPr>
          <a:lstStyle/>
          <a:p>
            <a:r>
              <a:rPr lang="de-AT" dirty="0"/>
              <a:t>Mengen pro kg Produkt</a:t>
            </a:r>
          </a:p>
        </p:txBody>
      </p:sp>
      <p:graphicFrame>
        <p:nvGraphicFramePr>
          <p:cNvPr id="3" name="Tabelle 2">
            <a:extLst>
              <a:ext uri="{FF2B5EF4-FFF2-40B4-BE49-F238E27FC236}">
                <a16:creationId xmlns:a16="http://schemas.microsoft.com/office/drawing/2014/main" id="{1403768D-E937-4D0D-3BDC-1154D152DED2}"/>
              </a:ext>
            </a:extLst>
          </p:cNvPr>
          <p:cNvGraphicFramePr>
            <a:graphicFrameLocks noGrp="1"/>
          </p:cNvGraphicFramePr>
          <p:nvPr/>
        </p:nvGraphicFramePr>
        <p:xfrm>
          <a:off x="1237860" y="1444328"/>
          <a:ext cx="7643714" cy="5032529"/>
        </p:xfrm>
        <a:graphic>
          <a:graphicData uri="http://schemas.openxmlformats.org/drawingml/2006/table">
            <a:tbl>
              <a:tblPr firstRow="1" firstCol="1" bandRow="1">
                <a:tableStyleId>{5C22544A-7EE6-4342-B048-85BDC9FD1C3A}</a:tableStyleId>
              </a:tblPr>
              <a:tblGrid>
                <a:gridCol w="1582153">
                  <a:extLst>
                    <a:ext uri="{9D8B030D-6E8A-4147-A177-3AD203B41FA5}">
                      <a16:colId xmlns:a16="http://schemas.microsoft.com/office/drawing/2014/main" val="1223395895"/>
                    </a:ext>
                  </a:extLst>
                </a:gridCol>
                <a:gridCol w="2614302">
                  <a:extLst>
                    <a:ext uri="{9D8B030D-6E8A-4147-A177-3AD203B41FA5}">
                      <a16:colId xmlns:a16="http://schemas.microsoft.com/office/drawing/2014/main" val="4014382864"/>
                    </a:ext>
                  </a:extLst>
                </a:gridCol>
                <a:gridCol w="722119">
                  <a:extLst>
                    <a:ext uri="{9D8B030D-6E8A-4147-A177-3AD203B41FA5}">
                      <a16:colId xmlns:a16="http://schemas.microsoft.com/office/drawing/2014/main" val="3212616502"/>
                    </a:ext>
                  </a:extLst>
                </a:gridCol>
                <a:gridCol w="679134">
                  <a:extLst>
                    <a:ext uri="{9D8B030D-6E8A-4147-A177-3AD203B41FA5}">
                      <a16:colId xmlns:a16="http://schemas.microsoft.com/office/drawing/2014/main" val="3717849148"/>
                    </a:ext>
                  </a:extLst>
                </a:gridCol>
                <a:gridCol w="1023003">
                  <a:extLst>
                    <a:ext uri="{9D8B030D-6E8A-4147-A177-3AD203B41FA5}">
                      <a16:colId xmlns:a16="http://schemas.microsoft.com/office/drawing/2014/main" val="1946738594"/>
                    </a:ext>
                  </a:extLst>
                </a:gridCol>
                <a:gridCol w="1023003">
                  <a:extLst>
                    <a:ext uri="{9D8B030D-6E8A-4147-A177-3AD203B41FA5}">
                      <a16:colId xmlns:a16="http://schemas.microsoft.com/office/drawing/2014/main" val="763069322"/>
                    </a:ext>
                  </a:extLst>
                </a:gridCol>
              </a:tblGrid>
              <a:tr h="274528">
                <a:tc gridSpan="2">
                  <a:txBody>
                    <a:bodyPr/>
                    <a:lstStyle/>
                    <a:p>
                      <a:pPr algn="l" fontAlgn="b">
                        <a:buNone/>
                      </a:pPr>
                      <a:r>
                        <a:rPr lang="de-AT" sz="1200" u="none" strike="noStrike" dirty="0">
                          <a:effectLst/>
                        </a:rPr>
                        <a:t>Material</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hMerge="1">
                  <a:txBody>
                    <a:bodyPr/>
                    <a:lstStyle/>
                    <a:p>
                      <a:endParaRPr lang="de-AT"/>
                    </a:p>
                  </a:txBody>
                  <a:tcPr/>
                </a:tc>
                <a:tc>
                  <a:txBody>
                    <a:bodyPr/>
                    <a:lstStyle/>
                    <a:p>
                      <a:pPr algn="l" fontAlgn="b">
                        <a:buNone/>
                      </a:pPr>
                      <a:r>
                        <a:rPr lang="de-AT" sz="1200" u="none" strike="noStrike" dirty="0">
                          <a:effectLst/>
                        </a:rPr>
                        <a:t>Menge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dirty="0">
                          <a:effectLst/>
                        </a:rPr>
                        <a:t>Einheit</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b="1" u="none" strike="noStrike" kern="1200" dirty="0">
                          <a:solidFill>
                            <a:schemeClr val="lt1"/>
                          </a:solidFill>
                          <a:effectLst/>
                          <a:latin typeface="+mn-lt"/>
                          <a:ea typeface="+mn-ea"/>
                          <a:cs typeface="+mn-cs"/>
                        </a:rPr>
                        <a:t>Spez. Fußabdruck [m2/Einheit]</a:t>
                      </a:r>
                    </a:p>
                  </a:txBody>
                  <a:tcPr marL="45720" marR="45720" anchor="b">
                    <a:solidFill>
                      <a:srgbClr val="1DA281"/>
                    </a:solidFill>
                  </a:tcPr>
                </a:tc>
                <a:tc>
                  <a:txBody>
                    <a:bodyPr/>
                    <a:lstStyle/>
                    <a:p>
                      <a:pPr algn="l" fontAlgn="b">
                        <a:buNone/>
                      </a:pPr>
                      <a:r>
                        <a:rPr lang="de-AT" sz="1200" b="1" u="none" strike="noStrike" kern="1200" dirty="0">
                          <a:solidFill>
                            <a:schemeClr val="lt1"/>
                          </a:solidFill>
                          <a:effectLst/>
                          <a:latin typeface="+mn-lt"/>
                          <a:ea typeface="+mn-ea"/>
                          <a:cs typeface="+mn-cs"/>
                        </a:rPr>
                        <a:t>Fußabdruck * Menge </a:t>
                      </a:r>
                    </a:p>
                    <a:p>
                      <a:pPr algn="l" fontAlgn="b">
                        <a:buNone/>
                      </a:pPr>
                      <a:r>
                        <a:rPr lang="de-AT" sz="1200" b="1" u="none" strike="noStrike" kern="1200" dirty="0">
                          <a:solidFill>
                            <a:schemeClr val="lt1"/>
                          </a:solidFill>
                          <a:effectLst/>
                          <a:latin typeface="+mn-lt"/>
                          <a:ea typeface="+mn-ea"/>
                          <a:cs typeface="+mn-cs"/>
                        </a:rPr>
                        <a:t>[m2]</a:t>
                      </a:r>
                    </a:p>
                  </a:txBody>
                  <a:tcPr marL="45720" marR="45720" anchor="b">
                    <a:solidFill>
                      <a:srgbClr val="1DA281"/>
                    </a:solidFill>
                  </a:tcPr>
                </a:tc>
                <a:extLst>
                  <a:ext uri="{0D108BD9-81ED-4DB2-BD59-A6C34878D82A}">
                    <a16:rowId xmlns:a16="http://schemas.microsoft.com/office/drawing/2014/main" val="1745545880"/>
                  </a:ext>
                </a:extLst>
              </a:tr>
              <a:tr h="274528">
                <a:tc rowSpan="6">
                  <a:txBody>
                    <a:bodyPr/>
                    <a:lstStyle/>
                    <a:p>
                      <a:pPr algn="l" fontAlgn="ctr">
                        <a:buNone/>
                      </a:pPr>
                      <a:r>
                        <a:rPr lang="de-AT" sz="1200" u="none" strike="noStrike" dirty="0">
                          <a:effectLst/>
                        </a:rPr>
                        <a:t>Düngemittel</a:t>
                      </a:r>
                      <a:endParaRPr lang="de-AT" sz="1200" b="0" i="0" u="none" strike="noStrike" dirty="0">
                        <a:solidFill>
                          <a:srgbClr val="000000"/>
                        </a:solidFill>
                        <a:effectLst/>
                        <a:latin typeface="Calibri" panose="020F0502020204030204" pitchFamily="34" charset="0"/>
                      </a:endParaRPr>
                    </a:p>
                  </a:txBody>
                  <a:tcPr marL="45720" marR="45720" anchor="ctr">
                    <a:solidFill>
                      <a:srgbClr val="1DA281"/>
                    </a:solidFill>
                  </a:tcPr>
                </a:tc>
                <a:tc>
                  <a:txBody>
                    <a:bodyPr/>
                    <a:lstStyle/>
                    <a:p>
                      <a:pPr algn="l" fontAlgn="b">
                        <a:buNone/>
                      </a:pPr>
                      <a:r>
                        <a:rPr lang="de-AT" sz="1200" u="none" strike="noStrike">
                          <a:effectLst/>
                        </a:rPr>
                        <a:t>Stickstoff (N)</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5,7</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1,27</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7,26</a:t>
                      </a:r>
                    </a:p>
                  </a:txBody>
                  <a:tcPr marL="45720" marR="45720" anchor="b"/>
                </a:tc>
                <a:extLst>
                  <a:ext uri="{0D108BD9-81ED-4DB2-BD59-A6C34878D82A}">
                    <a16:rowId xmlns:a16="http://schemas.microsoft.com/office/drawing/2014/main" val="2245641478"/>
                  </a:ext>
                </a:extLst>
              </a:tr>
              <a:tr h="274528">
                <a:tc vMerge="1">
                  <a:txBody>
                    <a:bodyPr/>
                    <a:lstStyle/>
                    <a:p>
                      <a:endParaRPr lang="de-AT"/>
                    </a:p>
                  </a:txBody>
                  <a:tcPr/>
                </a:tc>
                <a:tc>
                  <a:txBody>
                    <a:bodyPr/>
                    <a:lstStyle/>
                    <a:p>
                      <a:pPr algn="l" fontAlgn="b">
                        <a:buNone/>
                      </a:pPr>
                      <a:r>
                        <a:rPr lang="de-AT" sz="1200" u="none" strike="noStrike">
                          <a:effectLst/>
                        </a:rPr>
                        <a:t>Phosphor (P2O5)</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3,2</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0,95</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3,03</a:t>
                      </a:r>
                    </a:p>
                  </a:txBody>
                  <a:tcPr marL="45720" marR="45720" anchor="b"/>
                </a:tc>
                <a:extLst>
                  <a:ext uri="{0D108BD9-81ED-4DB2-BD59-A6C34878D82A}">
                    <a16:rowId xmlns:a16="http://schemas.microsoft.com/office/drawing/2014/main" val="4255542036"/>
                  </a:ext>
                </a:extLst>
              </a:tr>
              <a:tr h="274528">
                <a:tc vMerge="1">
                  <a:txBody>
                    <a:bodyPr/>
                    <a:lstStyle/>
                    <a:p>
                      <a:endParaRPr lang="de-AT"/>
                    </a:p>
                  </a:txBody>
                  <a:tcPr/>
                </a:tc>
                <a:tc>
                  <a:txBody>
                    <a:bodyPr/>
                    <a:lstStyle/>
                    <a:p>
                      <a:pPr algn="l" fontAlgn="b">
                        <a:buNone/>
                      </a:pPr>
                      <a:r>
                        <a:rPr lang="de-AT" sz="1200" u="none" strike="noStrike">
                          <a:effectLst/>
                        </a:rPr>
                        <a:t>Kalium (K2O)</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1,3</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0,25</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0,33</a:t>
                      </a:r>
                    </a:p>
                  </a:txBody>
                  <a:tcPr marL="45720" marR="45720" anchor="b"/>
                </a:tc>
                <a:extLst>
                  <a:ext uri="{0D108BD9-81ED-4DB2-BD59-A6C34878D82A}">
                    <a16:rowId xmlns:a16="http://schemas.microsoft.com/office/drawing/2014/main" val="4224539763"/>
                  </a:ext>
                </a:extLst>
              </a:tr>
              <a:tr h="274528">
                <a:tc vMerge="1">
                  <a:txBody>
                    <a:bodyPr/>
                    <a:lstStyle/>
                    <a:p>
                      <a:endParaRPr lang="de-AT"/>
                    </a:p>
                  </a:txBody>
                  <a:tcPr/>
                </a:tc>
                <a:tc>
                  <a:txBody>
                    <a:bodyPr/>
                    <a:lstStyle/>
                    <a:p>
                      <a:pPr algn="l" fontAlgn="b">
                        <a:buNone/>
                      </a:pPr>
                      <a:r>
                        <a:rPr lang="de-AT" sz="1200" u="none" strike="noStrike">
                          <a:effectLst/>
                        </a:rPr>
                        <a:t>Kalk (CaO)</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5,7</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0,05</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0,29</a:t>
                      </a:r>
                    </a:p>
                  </a:txBody>
                  <a:tcPr marL="45720" marR="45720" anchor="b"/>
                </a:tc>
                <a:extLst>
                  <a:ext uri="{0D108BD9-81ED-4DB2-BD59-A6C34878D82A}">
                    <a16:rowId xmlns:a16="http://schemas.microsoft.com/office/drawing/2014/main" val="82637299"/>
                  </a:ext>
                </a:extLst>
              </a:tr>
              <a:tr h="274528">
                <a:tc vMerge="1">
                  <a:txBody>
                    <a:bodyPr/>
                    <a:lstStyle/>
                    <a:p>
                      <a:endParaRPr lang="de-AT"/>
                    </a:p>
                  </a:txBody>
                  <a:tcPr/>
                </a:tc>
                <a:tc>
                  <a:txBody>
                    <a:bodyPr/>
                    <a:lstStyle/>
                    <a:p>
                      <a:pPr algn="l" fontAlgn="b">
                        <a:buNone/>
                      </a:pPr>
                      <a:r>
                        <a:rPr lang="de-AT" sz="1200" u="none" strike="noStrike" dirty="0">
                          <a:solidFill>
                            <a:schemeClr val="tx1">
                              <a:lumMod val="50000"/>
                              <a:lumOff val="50000"/>
                            </a:schemeClr>
                          </a:solidFill>
                          <a:effectLst/>
                        </a:rPr>
                        <a:t>Kompost </a:t>
                      </a:r>
                      <a:r>
                        <a:rPr lang="de-AT" sz="1200" u="none" strike="noStrike" dirty="0" err="1">
                          <a:solidFill>
                            <a:schemeClr val="tx1">
                              <a:lumMod val="50000"/>
                              <a:lumOff val="50000"/>
                            </a:schemeClr>
                          </a:solidFill>
                          <a:effectLst/>
                        </a:rPr>
                        <a:t>u.ä.</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m³</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3307596100"/>
                  </a:ext>
                </a:extLst>
              </a:tr>
              <a:tr h="274528">
                <a:tc vMerge="1">
                  <a:txBody>
                    <a:bodyPr/>
                    <a:lstStyle/>
                    <a:p>
                      <a:endParaRPr lang="de-AT"/>
                    </a:p>
                  </a:txBody>
                  <a:tcPr/>
                </a:tc>
                <a:tc>
                  <a:txBody>
                    <a:bodyPr/>
                    <a:lstStyle/>
                    <a:p>
                      <a:pPr algn="l" fontAlgn="b">
                        <a:buNone/>
                      </a:pPr>
                      <a:r>
                        <a:rPr lang="de-AT" sz="1200" u="none" strike="noStrike" dirty="0">
                          <a:solidFill>
                            <a:schemeClr val="tx1">
                              <a:lumMod val="50000"/>
                              <a:lumOff val="50000"/>
                            </a:schemeClr>
                          </a:solidFill>
                          <a:effectLst/>
                        </a:rPr>
                        <a:t>Sonstige Düngemittel</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kg, l</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1611291524"/>
                  </a:ext>
                </a:extLst>
              </a:tr>
              <a:tr h="457547">
                <a:tc>
                  <a:txBody>
                    <a:bodyPr/>
                    <a:lstStyle/>
                    <a:p>
                      <a:pPr algn="l" fontAlgn="b">
                        <a:buNone/>
                      </a:pPr>
                      <a:r>
                        <a:rPr lang="de-AT" sz="1200" u="none" strike="noStrike" dirty="0">
                          <a:effectLst/>
                        </a:rPr>
                        <a:t>Pestizide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Pflanzenschutz</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0,94</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a:effectLst/>
                        </a:rPr>
                        <a:t>kg</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5,81</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5,44</a:t>
                      </a:r>
                    </a:p>
                  </a:txBody>
                  <a:tcPr marL="45720" marR="45720" anchor="b"/>
                </a:tc>
                <a:extLst>
                  <a:ext uri="{0D108BD9-81ED-4DB2-BD59-A6C34878D82A}">
                    <a16:rowId xmlns:a16="http://schemas.microsoft.com/office/drawing/2014/main" val="3924059810"/>
                  </a:ext>
                </a:extLst>
              </a:tr>
              <a:tr h="640566">
                <a:tc>
                  <a:txBody>
                    <a:bodyPr/>
                    <a:lstStyle/>
                    <a:p>
                      <a:pPr algn="l" fontAlgn="b">
                        <a:buNone/>
                      </a:pPr>
                      <a:r>
                        <a:rPr lang="de-AT" sz="1200" u="none" strike="noStrike" dirty="0">
                          <a:effectLst/>
                        </a:rPr>
                        <a:t>Maschinenstunden</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Traktoren, Maschinen, Aggregate</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0,0106</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h</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4264,71</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45,21</a:t>
                      </a:r>
                    </a:p>
                  </a:txBody>
                  <a:tcPr marL="45720" marR="45720" anchor="b"/>
                </a:tc>
                <a:extLst>
                  <a:ext uri="{0D108BD9-81ED-4DB2-BD59-A6C34878D82A}">
                    <a16:rowId xmlns:a16="http://schemas.microsoft.com/office/drawing/2014/main" val="3563861799"/>
                  </a:ext>
                </a:extLst>
              </a:tr>
              <a:tr h="274528">
                <a:tc rowSpan="2">
                  <a:txBody>
                    <a:bodyPr/>
                    <a:lstStyle/>
                    <a:p>
                      <a:pPr algn="l" fontAlgn="ctr">
                        <a:buNone/>
                      </a:pPr>
                      <a:r>
                        <a:rPr lang="de-AT" sz="1200" u="none" strike="noStrike" dirty="0">
                          <a:effectLst/>
                        </a:rPr>
                        <a:t>Energie</a:t>
                      </a:r>
                      <a:endParaRPr lang="de-AT" sz="1200" b="0" i="0" u="none" strike="noStrike" dirty="0">
                        <a:solidFill>
                          <a:srgbClr val="000000"/>
                        </a:solidFill>
                        <a:effectLst/>
                        <a:latin typeface="Calibri" panose="020F0502020204030204" pitchFamily="34" charset="0"/>
                      </a:endParaRPr>
                    </a:p>
                  </a:txBody>
                  <a:tcPr marL="45720" marR="45720" anchor="ctr">
                    <a:solidFill>
                      <a:srgbClr val="1DA281"/>
                    </a:solidFill>
                  </a:tcPr>
                </a:tc>
                <a:tc>
                  <a:txBody>
                    <a:bodyPr/>
                    <a:lstStyle/>
                    <a:p>
                      <a:pPr algn="l" fontAlgn="b">
                        <a:buNone/>
                      </a:pPr>
                      <a:r>
                        <a:rPr lang="de-AT" sz="1200" u="none" strike="noStrike" dirty="0">
                          <a:solidFill>
                            <a:schemeClr val="tx1">
                              <a:lumMod val="50000"/>
                              <a:lumOff val="50000"/>
                            </a:schemeClr>
                          </a:solidFill>
                          <a:effectLst/>
                        </a:rPr>
                        <a:t>Diesel für Bewässerung, Maschinen</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a:solidFill>
                            <a:schemeClr val="tx1">
                              <a:lumMod val="50000"/>
                              <a:lumOff val="50000"/>
                            </a:schemeClr>
                          </a:solidFill>
                          <a:effectLst/>
                        </a:rPr>
                        <a:t>Liter</a:t>
                      </a:r>
                      <a:endParaRPr lang="de-AT" sz="1200" b="0" i="0" u="none" strike="noStrike">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213839121"/>
                  </a:ext>
                </a:extLst>
              </a:tr>
              <a:tr h="274528">
                <a:tc vMerge="1">
                  <a:txBody>
                    <a:bodyPr/>
                    <a:lstStyle/>
                    <a:p>
                      <a:endParaRPr lang="de-AT"/>
                    </a:p>
                  </a:txBody>
                  <a:tcPr/>
                </a:tc>
                <a:tc>
                  <a:txBody>
                    <a:bodyPr/>
                    <a:lstStyle/>
                    <a:p>
                      <a:pPr algn="l" fontAlgn="b">
                        <a:buNone/>
                      </a:pPr>
                      <a:r>
                        <a:rPr lang="de-DE" sz="1200" u="none" strike="noStrike" dirty="0">
                          <a:solidFill>
                            <a:schemeClr val="tx1">
                              <a:lumMod val="50000"/>
                              <a:lumOff val="50000"/>
                            </a:schemeClr>
                          </a:solidFill>
                          <a:effectLst/>
                        </a:rPr>
                        <a:t>Strom</a:t>
                      </a:r>
                      <a:endParaRPr lang="de-DE"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kWh</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113952997"/>
                  </a:ext>
                </a:extLst>
              </a:tr>
              <a:tr h="274528">
                <a:tc>
                  <a:txBody>
                    <a:bodyPr/>
                    <a:lstStyle/>
                    <a:p>
                      <a:pPr algn="l" fontAlgn="b">
                        <a:buNone/>
                      </a:pPr>
                      <a:r>
                        <a:rPr lang="de-AT" sz="1200" u="none" strike="noStrike" dirty="0">
                          <a:effectLst/>
                        </a:rPr>
                        <a:t>Wasser</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dirty="0">
                          <a:solidFill>
                            <a:schemeClr val="tx1">
                              <a:lumMod val="50000"/>
                              <a:lumOff val="50000"/>
                            </a:schemeClr>
                          </a:solidFill>
                          <a:effectLst/>
                        </a:rPr>
                        <a:t>Wasserverbrauch</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m3</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4158127432"/>
                  </a:ext>
                </a:extLst>
              </a:tr>
              <a:tr h="274528">
                <a:tc>
                  <a:txBody>
                    <a:bodyPr/>
                    <a:lstStyle/>
                    <a:p>
                      <a:pPr algn="l" fontAlgn="b">
                        <a:buNone/>
                      </a:pPr>
                      <a:r>
                        <a:rPr lang="de-AT" sz="1200" u="none" strike="noStrike" dirty="0">
                          <a:effectLst/>
                        </a:rPr>
                        <a:t>Fläche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Anbaufläche</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0,000125</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a:effectLst/>
                        </a:rPr>
                        <a:t>ha</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10000</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1,25</a:t>
                      </a:r>
                    </a:p>
                  </a:txBody>
                  <a:tcPr marL="45720" marR="45720" anchor="b"/>
                </a:tc>
                <a:extLst>
                  <a:ext uri="{0D108BD9-81ED-4DB2-BD59-A6C34878D82A}">
                    <a16:rowId xmlns:a16="http://schemas.microsoft.com/office/drawing/2014/main" val="1601594373"/>
                  </a:ext>
                </a:extLst>
              </a:tr>
              <a:tr h="274528">
                <a:tc>
                  <a:txBody>
                    <a:bodyPr/>
                    <a:lstStyle/>
                    <a:p>
                      <a:pPr algn="l" fontAlgn="b">
                        <a:buNone/>
                      </a:pPr>
                      <a:r>
                        <a:rPr lang="de-AT" sz="1200" u="none" strike="noStrike" dirty="0">
                          <a:effectLst/>
                        </a:rPr>
                        <a:t>Ertrag</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Ertrag</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a:effectLst/>
                        </a:rPr>
                        <a:t>8000</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kg/ha</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686571565"/>
                  </a:ext>
                </a:extLst>
              </a:tr>
              <a:tr h="274528">
                <a:tc>
                  <a:txBody>
                    <a:bodyPr/>
                    <a:lstStyle/>
                    <a:p>
                      <a:pPr marL="0" algn="l" defTabSz="914400" rtl="0" eaLnBrk="1" fontAlgn="b" latinLnBrk="0" hangingPunct="1">
                        <a:buNone/>
                      </a:pPr>
                      <a:r>
                        <a:rPr lang="de-AT" sz="1200" b="1" u="none" strike="noStrike" kern="1200" dirty="0">
                          <a:solidFill>
                            <a:schemeClr val="lt1"/>
                          </a:solidFill>
                          <a:effectLst/>
                          <a:latin typeface="+mn-lt"/>
                          <a:ea typeface="+mn-ea"/>
                          <a:cs typeface="+mn-cs"/>
                        </a:rPr>
                        <a:t>Summe</a:t>
                      </a:r>
                    </a:p>
                  </a:txBody>
                  <a:tcPr marL="45720" marR="45720" anchor="b">
                    <a:solidFill>
                      <a:srgbClr val="1DA281"/>
                    </a:solidFill>
                  </a:tcPr>
                </a:tc>
                <a:tc>
                  <a:txBody>
                    <a:bodyPr/>
                    <a:lstStyle/>
                    <a:p>
                      <a:pPr algn="l" fontAlgn="b">
                        <a:buNone/>
                      </a:pP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r" fontAlgn="b">
                        <a:buNone/>
                      </a:pP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b="1" u="none" strike="noStrike" kern="1200" dirty="0">
                          <a:solidFill>
                            <a:schemeClr val="bg1"/>
                          </a:solidFill>
                          <a:effectLst/>
                          <a:latin typeface="+mn-lt"/>
                          <a:ea typeface="+mn-ea"/>
                          <a:cs typeface="+mn-cs"/>
                        </a:rPr>
                        <a:t>62,81</a:t>
                      </a:r>
                    </a:p>
                  </a:txBody>
                  <a:tcPr marL="45720" marR="45720" anchor="b">
                    <a:solidFill>
                      <a:srgbClr val="1DA281"/>
                    </a:solidFill>
                  </a:tcPr>
                </a:tc>
                <a:extLst>
                  <a:ext uri="{0D108BD9-81ED-4DB2-BD59-A6C34878D82A}">
                    <a16:rowId xmlns:a16="http://schemas.microsoft.com/office/drawing/2014/main" val="4138699550"/>
                  </a:ext>
                </a:extLst>
              </a:tr>
            </a:tbl>
          </a:graphicData>
        </a:graphic>
      </p:graphicFrame>
    </p:spTree>
    <p:extLst>
      <p:ext uri="{BB962C8B-B14F-4D97-AF65-F5344CB8AC3E}">
        <p14:creationId xmlns:p14="http://schemas.microsoft.com/office/powerpoint/2010/main" val="2980943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A93FF-4DD9-B823-8622-28B8AD100C0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519886A-185F-D791-210A-2A6DF7DD5701}"/>
              </a:ext>
            </a:extLst>
          </p:cNvPr>
          <p:cNvSpPr>
            <a:spLocks noGrp="1"/>
          </p:cNvSpPr>
          <p:nvPr>
            <p:ph type="title"/>
          </p:nvPr>
        </p:nvSpPr>
        <p:spPr/>
        <p:txBody>
          <a:bodyPr/>
          <a:lstStyle/>
          <a:p>
            <a:r>
              <a:rPr lang="de-AT" noProof="0" dirty="0"/>
              <a:t>Beispiel Wein- oder Obstbau </a:t>
            </a:r>
          </a:p>
        </p:txBody>
      </p:sp>
      <p:sp>
        <p:nvSpPr>
          <p:cNvPr id="7" name="Textfeld 6">
            <a:extLst>
              <a:ext uri="{FF2B5EF4-FFF2-40B4-BE49-F238E27FC236}">
                <a16:creationId xmlns:a16="http://schemas.microsoft.com/office/drawing/2014/main" id="{4FE56295-293B-4C35-9F5A-EC3E184A8155}"/>
              </a:ext>
            </a:extLst>
          </p:cNvPr>
          <p:cNvSpPr txBox="1"/>
          <p:nvPr/>
        </p:nvSpPr>
        <p:spPr>
          <a:xfrm>
            <a:off x="10417324" y="3572636"/>
            <a:ext cx="1350236" cy="646331"/>
          </a:xfrm>
          <a:prstGeom prst="rect">
            <a:avLst/>
          </a:prstGeom>
          <a:noFill/>
        </p:spPr>
        <p:txBody>
          <a:bodyPr wrap="square" rtlCol="0">
            <a:spAutoFit/>
          </a:bodyPr>
          <a:lstStyle/>
          <a:p>
            <a:r>
              <a:rPr lang="de-AT" dirty="0"/>
              <a:t>Mengen pro kg Produkt</a:t>
            </a:r>
          </a:p>
        </p:txBody>
      </p:sp>
      <p:graphicFrame>
        <p:nvGraphicFramePr>
          <p:cNvPr id="3" name="Tabelle 2">
            <a:extLst>
              <a:ext uri="{FF2B5EF4-FFF2-40B4-BE49-F238E27FC236}">
                <a16:creationId xmlns:a16="http://schemas.microsoft.com/office/drawing/2014/main" id="{C947845B-3382-D899-5565-B0C5FC5E6EAB}"/>
              </a:ext>
            </a:extLst>
          </p:cNvPr>
          <p:cNvGraphicFramePr>
            <a:graphicFrameLocks noGrp="1"/>
          </p:cNvGraphicFramePr>
          <p:nvPr/>
        </p:nvGraphicFramePr>
        <p:xfrm>
          <a:off x="1237860" y="1444328"/>
          <a:ext cx="8666717" cy="5032529"/>
        </p:xfrm>
        <a:graphic>
          <a:graphicData uri="http://schemas.openxmlformats.org/drawingml/2006/table">
            <a:tbl>
              <a:tblPr firstRow="1" firstCol="1" bandRow="1">
                <a:tableStyleId>{5C22544A-7EE6-4342-B048-85BDC9FD1C3A}</a:tableStyleId>
              </a:tblPr>
              <a:tblGrid>
                <a:gridCol w="1582153">
                  <a:extLst>
                    <a:ext uri="{9D8B030D-6E8A-4147-A177-3AD203B41FA5}">
                      <a16:colId xmlns:a16="http://schemas.microsoft.com/office/drawing/2014/main" val="1223395895"/>
                    </a:ext>
                  </a:extLst>
                </a:gridCol>
                <a:gridCol w="2614302">
                  <a:extLst>
                    <a:ext uri="{9D8B030D-6E8A-4147-A177-3AD203B41FA5}">
                      <a16:colId xmlns:a16="http://schemas.microsoft.com/office/drawing/2014/main" val="4014382864"/>
                    </a:ext>
                  </a:extLst>
                </a:gridCol>
                <a:gridCol w="722119">
                  <a:extLst>
                    <a:ext uri="{9D8B030D-6E8A-4147-A177-3AD203B41FA5}">
                      <a16:colId xmlns:a16="http://schemas.microsoft.com/office/drawing/2014/main" val="3212616502"/>
                    </a:ext>
                  </a:extLst>
                </a:gridCol>
                <a:gridCol w="679134">
                  <a:extLst>
                    <a:ext uri="{9D8B030D-6E8A-4147-A177-3AD203B41FA5}">
                      <a16:colId xmlns:a16="http://schemas.microsoft.com/office/drawing/2014/main" val="3717849148"/>
                    </a:ext>
                  </a:extLst>
                </a:gridCol>
                <a:gridCol w="1023003">
                  <a:extLst>
                    <a:ext uri="{9D8B030D-6E8A-4147-A177-3AD203B41FA5}">
                      <a16:colId xmlns:a16="http://schemas.microsoft.com/office/drawing/2014/main" val="1946738594"/>
                    </a:ext>
                  </a:extLst>
                </a:gridCol>
                <a:gridCol w="1023003">
                  <a:extLst>
                    <a:ext uri="{9D8B030D-6E8A-4147-A177-3AD203B41FA5}">
                      <a16:colId xmlns:a16="http://schemas.microsoft.com/office/drawing/2014/main" val="763069322"/>
                    </a:ext>
                  </a:extLst>
                </a:gridCol>
                <a:gridCol w="1023003">
                  <a:extLst>
                    <a:ext uri="{9D8B030D-6E8A-4147-A177-3AD203B41FA5}">
                      <a16:colId xmlns:a16="http://schemas.microsoft.com/office/drawing/2014/main" val="953985408"/>
                    </a:ext>
                  </a:extLst>
                </a:gridCol>
              </a:tblGrid>
              <a:tr h="274528">
                <a:tc gridSpan="2">
                  <a:txBody>
                    <a:bodyPr/>
                    <a:lstStyle/>
                    <a:p>
                      <a:pPr algn="l" fontAlgn="b">
                        <a:buNone/>
                      </a:pPr>
                      <a:r>
                        <a:rPr lang="de-AT" sz="1200" u="none" strike="noStrike" dirty="0">
                          <a:effectLst/>
                        </a:rPr>
                        <a:t>Material</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hMerge="1">
                  <a:txBody>
                    <a:bodyPr/>
                    <a:lstStyle/>
                    <a:p>
                      <a:endParaRPr lang="de-AT"/>
                    </a:p>
                  </a:txBody>
                  <a:tcPr/>
                </a:tc>
                <a:tc>
                  <a:txBody>
                    <a:bodyPr/>
                    <a:lstStyle/>
                    <a:p>
                      <a:pPr algn="l" fontAlgn="b">
                        <a:buNone/>
                      </a:pPr>
                      <a:r>
                        <a:rPr lang="de-AT" sz="1200" u="none" strike="noStrike" dirty="0">
                          <a:effectLst/>
                        </a:rPr>
                        <a:t>Menge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dirty="0">
                          <a:effectLst/>
                        </a:rPr>
                        <a:t>Einheit</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b="1" u="none" strike="noStrike" kern="1200" dirty="0">
                          <a:solidFill>
                            <a:schemeClr val="lt1"/>
                          </a:solidFill>
                          <a:effectLst/>
                          <a:latin typeface="+mn-lt"/>
                          <a:ea typeface="+mn-ea"/>
                          <a:cs typeface="+mn-cs"/>
                        </a:rPr>
                        <a:t>Spez. Fußabdruck [m2/Einheit]</a:t>
                      </a:r>
                    </a:p>
                  </a:txBody>
                  <a:tcPr marL="45720" marR="45720" anchor="b">
                    <a:solidFill>
                      <a:srgbClr val="1DA281"/>
                    </a:solidFill>
                  </a:tcPr>
                </a:tc>
                <a:tc>
                  <a:txBody>
                    <a:bodyPr/>
                    <a:lstStyle/>
                    <a:p>
                      <a:pPr algn="l" fontAlgn="b">
                        <a:buNone/>
                      </a:pPr>
                      <a:r>
                        <a:rPr lang="de-AT" sz="1200" b="1" u="none" strike="noStrike" kern="1200" dirty="0">
                          <a:solidFill>
                            <a:schemeClr val="lt1"/>
                          </a:solidFill>
                          <a:effectLst/>
                          <a:latin typeface="+mn-lt"/>
                          <a:ea typeface="+mn-ea"/>
                          <a:cs typeface="+mn-cs"/>
                        </a:rPr>
                        <a:t>Fußabdruck * Menge </a:t>
                      </a:r>
                    </a:p>
                    <a:p>
                      <a:pPr algn="l" fontAlgn="b">
                        <a:buNone/>
                      </a:pPr>
                      <a:r>
                        <a:rPr lang="de-AT" sz="1200" b="1" u="none" strike="noStrike" kern="1200" dirty="0">
                          <a:solidFill>
                            <a:schemeClr val="lt1"/>
                          </a:solidFill>
                          <a:effectLst/>
                          <a:latin typeface="+mn-lt"/>
                          <a:ea typeface="+mn-ea"/>
                          <a:cs typeface="+mn-cs"/>
                        </a:rPr>
                        <a:t>[m2]</a:t>
                      </a:r>
                    </a:p>
                  </a:txBody>
                  <a:tcPr marL="45720" marR="45720" anchor="b">
                    <a:solidFill>
                      <a:srgbClr val="1DA281"/>
                    </a:solidFill>
                  </a:tcPr>
                </a:tc>
                <a:tc>
                  <a:txBody>
                    <a:bodyPr/>
                    <a:lstStyle/>
                    <a:p>
                      <a:pPr algn="l" fontAlgn="b">
                        <a:buNone/>
                      </a:pPr>
                      <a:r>
                        <a:rPr lang="de-AT" sz="1200" b="1" u="none" strike="noStrike" kern="1200" dirty="0">
                          <a:solidFill>
                            <a:schemeClr val="lt1"/>
                          </a:solidFill>
                          <a:effectLst/>
                          <a:latin typeface="+mn-lt"/>
                          <a:ea typeface="+mn-ea"/>
                          <a:cs typeface="+mn-cs"/>
                        </a:rPr>
                        <a:t>Fußabdruck %</a:t>
                      </a:r>
                    </a:p>
                  </a:txBody>
                  <a:tcPr marL="45720" marR="45720" anchor="b">
                    <a:solidFill>
                      <a:srgbClr val="1DA281"/>
                    </a:solidFill>
                  </a:tcPr>
                </a:tc>
                <a:extLst>
                  <a:ext uri="{0D108BD9-81ED-4DB2-BD59-A6C34878D82A}">
                    <a16:rowId xmlns:a16="http://schemas.microsoft.com/office/drawing/2014/main" val="1745545880"/>
                  </a:ext>
                </a:extLst>
              </a:tr>
              <a:tr h="274528">
                <a:tc rowSpan="6">
                  <a:txBody>
                    <a:bodyPr/>
                    <a:lstStyle/>
                    <a:p>
                      <a:pPr algn="l" fontAlgn="ctr">
                        <a:buNone/>
                      </a:pPr>
                      <a:r>
                        <a:rPr lang="de-AT" sz="1200" u="none" strike="noStrike" dirty="0">
                          <a:effectLst/>
                        </a:rPr>
                        <a:t>Düngemittel</a:t>
                      </a:r>
                      <a:endParaRPr lang="de-AT" sz="1200" b="0" i="0" u="none" strike="noStrike" dirty="0">
                        <a:solidFill>
                          <a:srgbClr val="000000"/>
                        </a:solidFill>
                        <a:effectLst/>
                        <a:latin typeface="Calibri" panose="020F0502020204030204" pitchFamily="34" charset="0"/>
                      </a:endParaRPr>
                    </a:p>
                  </a:txBody>
                  <a:tcPr marL="45720" marR="45720" anchor="ctr">
                    <a:solidFill>
                      <a:srgbClr val="1DA281"/>
                    </a:solidFill>
                  </a:tcPr>
                </a:tc>
                <a:tc>
                  <a:txBody>
                    <a:bodyPr/>
                    <a:lstStyle/>
                    <a:p>
                      <a:pPr algn="l" fontAlgn="b">
                        <a:buNone/>
                      </a:pPr>
                      <a:r>
                        <a:rPr lang="de-AT" sz="1200" u="none" strike="noStrike">
                          <a:effectLst/>
                        </a:rPr>
                        <a:t>Stickstoff (N)</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5,7</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1,27</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7,26</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12%</a:t>
                      </a:r>
                    </a:p>
                  </a:txBody>
                  <a:tcPr marL="45720" marR="45720" anchor="b"/>
                </a:tc>
                <a:extLst>
                  <a:ext uri="{0D108BD9-81ED-4DB2-BD59-A6C34878D82A}">
                    <a16:rowId xmlns:a16="http://schemas.microsoft.com/office/drawing/2014/main" val="2245641478"/>
                  </a:ext>
                </a:extLst>
              </a:tr>
              <a:tr h="274528">
                <a:tc vMerge="1">
                  <a:txBody>
                    <a:bodyPr/>
                    <a:lstStyle/>
                    <a:p>
                      <a:endParaRPr lang="de-AT"/>
                    </a:p>
                  </a:txBody>
                  <a:tcPr/>
                </a:tc>
                <a:tc>
                  <a:txBody>
                    <a:bodyPr/>
                    <a:lstStyle/>
                    <a:p>
                      <a:pPr algn="l" fontAlgn="b">
                        <a:buNone/>
                      </a:pPr>
                      <a:r>
                        <a:rPr lang="de-AT" sz="1200" u="none" strike="noStrike">
                          <a:effectLst/>
                        </a:rPr>
                        <a:t>Phosphor (P2O5)</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3,2</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0,95</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3,03</a:t>
                      </a:r>
                    </a:p>
                  </a:txBody>
                  <a:tcPr marL="45720" marR="45720" anchor="b"/>
                </a:tc>
                <a:tc>
                  <a:txBody>
                    <a:bodyPr/>
                    <a:lstStyle/>
                    <a:p>
                      <a:pPr marL="0" algn="r" defTabSz="914400" rtl="0" eaLnBrk="1" fontAlgn="b" latinLnBrk="0" hangingPunct="1">
                        <a:buNone/>
                      </a:pPr>
                      <a:r>
                        <a:rPr lang="de-AT" sz="1200" u="none" strike="noStrike" kern="1200">
                          <a:solidFill>
                            <a:schemeClr val="dk1"/>
                          </a:solidFill>
                          <a:effectLst/>
                          <a:latin typeface="+mn-lt"/>
                          <a:ea typeface="+mn-ea"/>
                          <a:cs typeface="+mn-cs"/>
                        </a:rPr>
                        <a:t>5%</a:t>
                      </a:r>
                    </a:p>
                  </a:txBody>
                  <a:tcPr marL="45720" marR="45720" anchor="b"/>
                </a:tc>
                <a:extLst>
                  <a:ext uri="{0D108BD9-81ED-4DB2-BD59-A6C34878D82A}">
                    <a16:rowId xmlns:a16="http://schemas.microsoft.com/office/drawing/2014/main" val="4255542036"/>
                  </a:ext>
                </a:extLst>
              </a:tr>
              <a:tr h="274528">
                <a:tc vMerge="1">
                  <a:txBody>
                    <a:bodyPr/>
                    <a:lstStyle/>
                    <a:p>
                      <a:endParaRPr lang="de-AT"/>
                    </a:p>
                  </a:txBody>
                  <a:tcPr/>
                </a:tc>
                <a:tc>
                  <a:txBody>
                    <a:bodyPr/>
                    <a:lstStyle/>
                    <a:p>
                      <a:pPr algn="l" fontAlgn="b">
                        <a:buNone/>
                      </a:pPr>
                      <a:r>
                        <a:rPr lang="de-AT" sz="1200" u="none" strike="noStrike">
                          <a:effectLst/>
                        </a:rPr>
                        <a:t>Kalium (K2O)</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1,3</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0,25</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0,33</a:t>
                      </a:r>
                    </a:p>
                  </a:txBody>
                  <a:tcPr marL="45720" marR="45720" anchor="b"/>
                </a:tc>
                <a:tc>
                  <a:txBody>
                    <a:bodyPr/>
                    <a:lstStyle/>
                    <a:p>
                      <a:pPr marL="0" algn="r" defTabSz="914400" rtl="0" eaLnBrk="1" fontAlgn="b" latinLnBrk="0" hangingPunct="1">
                        <a:buNone/>
                      </a:pPr>
                      <a:r>
                        <a:rPr lang="de-AT" sz="1200" u="none" strike="noStrike" kern="1200">
                          <a:solidFill>
                            <a:schemeClr val="dk1"/>
                          </a:solidFill>
                          <a:effectLst/>
                          <a:latin typeface="+mn-lt"/>
                          <a:ea typeface="+mn-ea"/>
                          <a:cs typeface="+mn-cs"/>
                        </a:rPr>
                        <a:t>1%</a:t>
                      </a:r>
                    </a:p>
                  </a:txBody>
                  <a:tcPr marL="45720" marR="45720" anchor="b"/>
                </a:tc>
                <a:extLst>
                  <a:ext uri="{0D108BD9-81ED-4DB2-BD59-A6C34878D82A}">
                    <a16:rowId xmlns:a16="http://schemas.microsoft.com/office/drawing/2014/main" val="4224539763"/>
                  </a:ext>
                </a:extLst>
              </a:tr>
              <a:tr h="274528">
                <a:tc vMerge="1">
                  <a:txBody>
                    <a:bodyPr/>
                    <a:lstStyle/>
                    <a:p>
                      <a:endParaRPr lang="de-AT"/>
                    </a:p>
                  </a:txBody>
                  <a:tcPr/>
                </a:tc>
                <a:tc>
                  <a:txBody>
                    <a:bodyPr/>
                    <a:lstStyle/>
                    <a:p>
                      <a:pPr algn="l" fontAlgn="b">
                        <a:buNone/>
                      </a:pPr>
                      <a:r>
                        <a:rPr lang="de-AT" sz="1200" u="none" strike="noStrike">
                          <a:effectLst/>
                        </a:rPr>
                        <a:t>Kalk (CaO)</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5,7</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g</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0,05</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0,29</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0%</a:t>
                      </a:r>
                    </a:p>
                  </a:txBody>
                  <a:tcPr marL="45720" marR="45720" anchor="b"/>
                </a:tc>
                <a:extLst>
                  <a:ext uri="{0D108BD9-81ED-4DB2-BD59-A6C34878D82A}">
                    <a16:rowId xmlns:a16="http://schemas.microsoft.com/office/drawing/2014/main" val="82637299"/>
                  </a:ext>
                </a:extLst>
              </a:tr>
              <a:tr h="274528">
                <a:tc vMerge="1">
                  <a:txBody>
                    <a:bodyPr/>
                    <a:lstStyle/>
                    <a:p>
                      <a:endParaRPr lang="de-AT"/>
                    </a:p>
                  </a:txBody>
                  <a:tcPr/>
                </a:tc>
                <a:tc>
                  <a:txBody>
                    <a:bodyPr/>
                    <a:lstStyle/>
                    <a:p>
                      <a:pPr algn="l" fontAlgn="b">
                        <a:buNone/>
                      </a:pPr>
                      <a:r>
                        <a:rPr lang="de-AT" sz="1200" u="none" strike="noStrike" dirty="0">
                          <a:solidFill>
                            <a:schemeClr val="tx1">
                              <a:lumMod val="50000"/>
                              <a:lumOff val="50000"/>
                            </a:schemeClr>
                          </a:solidFill>
                          <a:effectLst/>
                        </a:rPr>
                        <a:t>Kompost </a:t>
                      </a:r>
                      <a:r>
                        <a:rPr lang="de-AT" sz="1200" u="none" strike="noStrike" dirty="0" err="1">
                          <a:solidFill>
                            <a:schemeClr val="tx1">
                              <a:lumMod val="50000"/>
                              <a:lumOff val="50000"/>
                            </a:schemeClr>
                          </a:solidFill>
                          <a:effectLst/>
                        </a:rPr>
                        <a:t>u.ä.</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m³</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3307596100"/>
                  </a:ext>
                </a:extLst>
              </a:tr>
              <a:tr h="274528">
                <a:tc vMerge="1">
                  <a:txBody>
                    <a:bodyPr/>
                    <a:lstStyle/>
                    <a:p>
                      <a:endParaRPr lang="de-AT"/>
                    </a:p>
                  </a:txBody>
                  <a:tcPr/>
                </a:tc>
                <a:tc>
                  <a:txBody>
                    <a:bodyPr/>
                    <a:lstStyle/>
                    <a:p>
                      <a:pPr algn="l" fontAlgn="b">
                        <a:buNone/>
                      </a:pPr>
                      <a:r>
                        <a:rPr lang="de-AT" sz="1200" u="none" strike="noStrike" dirty="0">
                          <a:solidFill>
                            <a:schemeClr val="tx1">
                              <a:lumMod val="50000"/>
                              <a:lumOff val="50000"/>
                            </a:schemeClr>
                          </a:solidFill>
                          <a:effectLst/>
                        </a:rPr>
                        <a:t>Sonstige Düngemittel</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kg, l</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1611291524"/>
                  </a:ext>
                </a:extLst>
              </a:tr>
              <a:tr h="457547">
                <a:tc>
                  <a:txBody>
                    <a:bodyPr/>
                    <a:lstStyle/>
                    <a:p>
                      <a:pPr algn="l" fontAlgn="b">
                        <a:buNone/>
                      </a:pPr>
                      <a:r>
                        <a:rPr lang="de-AT" sz="1200" u="none" strike="noStrike" dirty="0">
                          <a:effectLst/>
                        </a:rPr>
                        <a:t>Pestizide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Pflanzenschutz</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0,94</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a:effectLst/>
                        </a:rPr>
                        <a:t>kg</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5,81</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5,44</a:t>
                      </a:r>
                    </a:p>
                  </a:txBody>
                  <a:tcPr marL="45720" marR="45720" anchor="b"/>
                </a:tc>
                <a:tc>
                  <a:txBody>
                    <a:bodyPr/>
                    <a:lstStyle/>
                    <a:p>
                      <a:pPr marL="0" algn="r" defTabSz="914400" rtl="0" eaLnBrk="1" fontAlgn="b" latinLnBrk="0" hangingPunct="1">
                        <a:buNone/>
                      </a:pPr>
                      <a:r>
                        <a:rPr lang="de-AT" sz="1200" u="none" strike="noStrike" kern="1200">
                          <a:solidFill>
                            <a:schemeClr val="dk1"/>
                          </a:solidFill>
                          <a:effectLst/>
                          <a:latin typeface="+mn-lt"/>
                          <a:ea typeface="+mn-ea"/>
                          <a:cs typeface="+mn-cs"/>
                        </a:rPr>
                        <a:t>9%</a:t>
                      </a:r>
                    </a:p>
                  </a:txBody>
                  <a:tcPr marL="45720" marR="45720" anchor="b"/>
                </a:tc>
                <a:extLst>
                  <a:ext uri="{0D108BD9-81ED-4DB2-BD59-A6C34878D82A}">
                    <a16:rowId xmlns:a16="http://schemas.microsoft.com/office/drawing/2014/main" val="3924059810"/>
                  </a:ext>
                </a:extLst>
              </a:tr>
              <a:tr h="640566">
                <a:tc>
                  <a:txBody>
                    <a:bodyPr/>
                    <a:lstStyle/>
                    <a:p>
                      <a:pPr algn="l" fontAlgn="b">
                        <a:buNone/>
                      </a:pPr>
                      <a:r>
                        <a:rPr lang="de-AT" sz="1200" u="none" strike="noStrike" dirty="0">
                          <a:effectLst/>
                        </a:rPr>
                        <a:t>Maschinenstunden</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Traktoren, Maschinen, Aggregate</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0,0106</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h</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4264,71</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45,21</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72%</a:t>
                      </a:r>
                    </a:p>
                  </a:txBody>
                  <a:tcPr marL="45720" marR="45720" anchor="b"/>
                </a:tc>
                <a:extLst>
                  <a:ext uri="{0D108BD9-81ED-4DB2-BD59-A6C34878D82A}">
                    <a16:rowId xmlns:a16="http://schemas.microsoft.com/office/drawing/2014/main" val="3563861799"/>
                  </a:ext>
                </a:extLst>
              </a:tr>
              <a:tr h="274528">
                <a:tc rowSpan="2">
                  <a:txBody>
                    <a:bodyPr/>
                    <a:lstStyle/>
                    <a:p>
                      <a:pPr algn="l" fontAlgn="ctr">
                        <a:buNone/>
                      </a:pPr>
                      <a:r>
                        <a:rPr lang="de-AT" sz="1200" u="none" strike="noStrike" dirty="0">
                          <a:effectLst/>
                        </a:rPr>
                        <a:t>Energie</a:t>
                      </a:r>
                      <a:endParaRPr lang="de-AT" sz="1200" b="0" i="0" u="none" strike="noStrike" dirty="0">
                        <a:solidFill>
                          <a:srgbClr val="000000"/>
                        </a:solidFill>
                        <a:effectLst/>
                        <a:latin typeface="Calibri" panose="020F0502020204030204" pitchFamily="34" charset="0"/>
                      </a:endParaRPr>
                    </a:p>
                  </a:txBody>
                  <a:tcPr marL="45720" marR="45720" anchor="ctr">
                    <a:solidFill>
                      <a:srgbClr val="1DA281"/>
                    </a:solidFill>
                  </a:tcPr>
                </a:tc>
                <a:tc>
                  <a:txBody>
                    <a:bodyPr/>
                    <a:lstStyle/>
                    <a:p>
                      <a:pPr algn="l" fontAlgn="b">
                        <a:buNone/>
                      </a:pPr>
                      <a:r>
                        <a:rPr lang="de-AT" sz="1200" u="none" strike="noStrike" dirty="0">
                          <a:solidFill>
                            <a:schemeClr val="tx1">
                              <a:lumMod val="50000"/>
                              <a:lumOff val="50000"/>
                            </a:schemeClr>
                          </a:solidFill>
                          <a:effectLst/>
                        </a:rPr>
                        <a:t>Diesel für Bewässerung, Maschinen</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a:solidFill>
                            <a:schemeClr val="tx1">
                              <a:lumMod val="50000"/>
                              <a:lumOff val="50000"/>
                            </a:schemeClr>
                          </a:solidFill>
                          <a:effectLst/>
                        </a:rPr>
                        <a:t>Liter</a:t>
                      </a:r>
                      <a:endParaRPr lang="de-AT" sz="1200" b="0" i="0" u="none" strike="noStrike">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213839121"/>
                  </a:ext>
                </a:extLst>
              </a:tr>
              <a:tr h="274528">
                <a:tc vMerge="1">
                  <a:txBody>
                    <a:bodyPr/>
                    <a:lstStyle/>
                    <a:p>
                      <a:endParaRPr lang="de-AT"/>
                    </a:p>
                  </a:txBody>
                  <a:tcPr/>
                </a:tc>
                <a:tc>
                  <a:txBody>
                    <a:bodyPr/>
                    <a:lstStyle/>
                    <a:p>
                      <a:pPr algn="l" fontAlgn="b">
                        <a:buNone/>
                      </a:pPr>
                      <a:r>
                        <a:rPr lang="de-DE" sz="1200" u="none" strike="noStrike" dirty="0">
                          <a:solidFill>
                            <a:schemeClr val="tx1">
                              <a:lumMod val="50000"/>
                              <a:lumOff val="50000"/>
                            </a:schemeClr>
                          </a:solidFill>
                          <a:effectLst/>
                        </a:rPr>
                        <a:t>Strom</a:t>
                      </a:r>
                      <a:endParaRPr lang="de-DE"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kWh</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113952997"/>
                  </a:ext>
                </a:extLst>
              </a:tr>
              <a:tr h="274528">
                <a:tc>
                  <a:txBody>
                    <a:bodyPr/>
                    <a:lstStyle/>
                    <a:p>
                      <a:pPr algn="l" fontAlgn="b">
                        <a:buNone/>
                      </a:pPr>
                      <a:r>
                        <a:rPr lang="de-AT" sz="1200" u="none" strike="noStrike" dirty="0">
                          <a:effectLst/>
                        </a:rPr>
                        <a:t>Wasser</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dirty="0">
                          <a:solidFill>
                            <a:schemeClr val="tx1">
                              <a:lumMod val="50000"/>
                              <a:lumOff val="50000"/>
                            </a:schemeClr>
                          </a:solidFill>
                          <a:effectLst/>
                        </a:rPr>
                        <a:t>Wasserverbrauch</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algn="l" fontAlgn="b">
                        <a:buNone/>
                      </a:pPr>
                      <a:r>
                        <a:rPr lang="de-AT" sz="1200" u="none" strike="noStrike" dirty="0">
                          <a:solidFill>
                            <a:schemeClr val="tx1">
                              <a:lumMod val="50000"/>
                              <a:lumOff val="50000"/>
                            </a:schemeClr>
                          </a:solidFill>
                          <a:effectLst/>
                        </a:rPr>
                        <a:t>m3</a:t>
                      </a:r>
                      <a:endParaRPr lang="de-AT" sz="1200" b="0" i="0" u="none" strike="noStrike" dirty="0">
                        <a:solidFill>
                          <a:schemeClr val="tx1">
                            <a:lumMod val="50000"/>
                            <a:lumOff val="50000"/>
                          </a:schemeClr>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tx1">
                            <a:lumMod val="50000"/>
                            <a:lumOff val="50000"/>
                          </a:schemeClr>
                        </a:solidFill>
                        <a:effectLst/>
                        <a:latin typeface="+mn-lt"/>
                        <a:ea typeface="+mn-ea"/>
                        <a:cs typeface="+mn-cs"/>
                      </a:endParaRPr>
                    </a:p>
                  </a:txBody>
                  <a:tcPr marL="45720" marR="45720" anchor="b"/>
                </a:tc>
                <a:extLst>
                  <a:ext uri="{0D108BD9-81ED-4DB2-BD59-A6C34878D82A}">
                    <a16:rowId xmlns:a16="http://schemas.microsoft.com/office/drawing/2014/main" val="4158127432"/>
                  </a:ext>
                </a:extLst>
              </a:tr>
              <a:tr h="274528">
                <a:tc>
                  <a:txBody>
                    <a:bodyPr/>
                    <a:lstStyle/>
                    <a:p>
                      <a:pPr algn="l" fontAlgn="b">
                        <a:buNone/>
                      </a:pPr>
                      <a:r>
                        <a:rPr lang="de-AT" sz="1200" u="none" strike="noStrike" dirty="0">
                          <a:effectLst/>
                        </a:rPr>
                        <a:t>Fläche</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Anbaufläche</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dirty="0">
                          <a:effectLst/>
                        </a:rPr>
                        <a:t>0,000125</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a:effectLst/>
                        </a:rPr>
                        <a:t>ha</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10000</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1,25</a:t>
                      </a:r>
                    </a:p>
                  </a:txBody>
                  <a:tcPr marL="45720" marR="45720" anchor="b"/>
                </a:tc>
                <a:tc>
                  <a:txBody>
                    <a:bodyPr/>
                    <a:lstStyle/>
                    <a:p>
                      <a:pPr marL="0" algn="r" defTabSz="914400" rtl="0" eaLnBrk="1" fontAlgn="b" latinLnBrk="0" hangingPunct="1">
                        <a:buNone/>
                      </a:pPr>
                      <a:r>
                        <a:rPr lang="de-AT" sz="1200" u="none" strike="noStrike" kern="1200" dirty="0">
                          <a:solidFill>
                            <a:schemeClr val="dk1"/>
                          </a:solidFill>
                          <a:effectLst/>
                          <a:latin typeface="+mn-lt"/>
                          <a:ea typeface="+mn-ea"/>
                          <a:cs typeface="+mn-cs"/>
                        </a:rPr>
                        <a:t>2%</a:t>
                      </a:r>
                    </a:p>
                  </a:txBody>
                  <a:tcPr marL="45720" marR="45720" anchor="b"/>
                </a:tc>
                <a:extLst>
                  <a:ext uri="{0D108BD9-81ED-4DB2-BD59-A6C34878D82A}">
                    <a16:rowId xmlns:a16="http://schemas.microsoft.com/office/drawing/2014/main" val="1601594373"/>
                  </a:ext>
                </a:extLst>
              </a:tr>
              <a:tr h="274528">
                <a:tc>
                  <a:txBody>
                    <a:bodyPr/>
                    <a:lstStyle/>
                    <a:p>
                      <a:pPr algn="l" fontAlgn="b">
                        <a:buNone/>
                      </a:pPr>
                      <a:r>
                        <a:rPr lang="de-AT" sz="1200" u="none" strike="noStrike" dirty="0">
                          <a:effectLst/>
                        </a:rPr>
                        <a:t>Ertrag</a:t>
                      </a:r>
                      <a:endParaRPr lang="de-AT" sz="1200" b="0" i="0" u="none" strike="noStrike" dirty="0">
                        <a:solidFill>
                          <a:srgbClr val="000000"/>
                        </a:solidFill>
                        <a:effectLst/>
                        <a:latin typeface="Calibri" panose="020F0502020204030204" pitchFamily="34" charset="0"/>
                      </a:endParaRPr>
                    </a:p>
                  </a:txBody>
                  <a:tcPr marL="45720" marR="45720" anchor="b">
                    <a:solidFill>
                      <a:srgbClr val="1DA281"/>
                    </a:solidFill>
                  </a:tcPr>
                </a:tc>
                <a:tc>
                  <a:txBody>
                    <a:bodyPr/>
                    <a:lstStyle/>
                    <a:p>
                      <a:pPr algn="l" fontAlgn="b">
                        <a:buNone/>
                      </a:pPr>
                      <a:r>
                        <a:rPr lang="de-AT" sz="1200" u="none" strike="noStrike">
                          <a:effectLst/>
                        </a:rPr>
                        <a:t>Ertrag</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r" fontAlgn="b">
                        <a:buNone/>
                      </a:pPr>
                      <a:r>
                        <a:rPr lang="de-AT" sz="1200" u="none" strike="noStrike">
                          <a:effectLst/>
                        </a:rPr>
                        <a:t>8000</a:t>
                      </a: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l" fontAlgn="b">
                        <a:buNone/>
                      </a:pPr>
                      <a:r>
                        <a:rPr lang="de-AT" sz="1200" u="none" strike="noStrike" dirty="0">
                          <a:effectLst/>
                        </a:rPr>
                        <a:t>kg/ha</a:t>
                      </a: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endParaRPr lang="de-AT" sz="1200" u="none" strike="noStrike" kern="1200" dirty="0">
                        <a:solidFill>
                          <a:schemeClr val="dk1"/>
                        </a:solidFill>
                        <a:effectLst/>
                        <a:latin typeface="+mn-lt"/>
                        <a:ea typeface="+mn-ea"/>
                        <a:cs typeface="+mn-cs"/>
                      </a:endParaRPr>
                    </a:p>
                  </a:txBody>
                  <a:tcPr marL="45720" marR="45720" anchor="b"/>
                </a:tc>
                <a:extLst>
                  <a:ext uri="{0D108BD9-81ED-4DB2-BD59-A6C34878D82A}">
                    <a16:rowId xmlns:a16="http://schemas.microsoft.com/office/drawing/2014/main" val="686571565"/>
                  </a:ext>
                </a:extLst>
              </a:tr>
              <a:tr h="274528">
                <a:tc>
                  <a:txBody>
                    <a:bodyPr/>
                    <a:lstStyle/>
                    <a:p>
                      <a:pPr marL="0" algn="l" defTabSz="914400" rtl="0" eaLnBrk="1" fontAlgn="b" latinLnBrk="0" hangingPunct="1">
                        <a:buNone/>
                      </a:pPr>
                      <a:r>
                        <a:rPr lang="de-AT" sz="1200" b="1" u="none" strike="noStrike" kern="1200" dirty="0">
                          <a:solidFill>
                            <a:schemeClr val="lt1"/>
                          </a:solidFill>
                          <a:effectLst/>
                          <a:latin typeface="+mn-lt"/>
                          <a:ea typeface="+mn-ea"/>
                          <a:cs typeface="+mn-cs"/>
                        </a:rPr>
                        <a:t>Summe</a:t>
                      </a:r>
                    </a:p>
                  </a:txBody>
                  <a:tcPr marL="45720" marR="45720" anchor="b">
                    <a:solidFill>
                      <a:srgbClr val="1DA281"/>
                    </a:solidFill>
                  </a:tcPr>
                </a:tc>
                <a:tc>
                  <a:txBody>
                    <a:bodyPr/>
                    <a:lstStyle/>
                    <a:p>
                      <a:pPr algn="l" fontAlgn="b">
                        <a:buNone/>
                      </a:pP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r" fontAlgn="b">
                        <a:buNone/>
                      </a:pPr>
                      <a:endParaRPr lang="de-AT" sz="1200" b="0" i="0" u="none" strike="noStrike">
                        <a:solidFill>
                          <a:srgbClr val="000000"/>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algn="l" fontAlgn="b">
                        <a:buNone/>
                      </a:pPr>
                      <a:endParaRPr lang="de-AT" sz="1200" b="0" i="0" u="none" strike="noStrike" dirty="0">
                        <a:solidFill>
                          <a:srgbClr val="000000"/>
                        </a:solidFill>
                        <a:effectLst/>
                        <a:latin typeface="Calibri" panose="020F0502020204030204" pitchFamily="34" charset="0"/>
                      </a:endParaRPr>
                    </a:p>
                  </a:txBody>
                  <a:tcPr marL="45720" marR="45720" anchor="b"/>
                </a:tc>
                <a:tc>
                  <a:txBody>
                    <a:bodyPr/>
                    <a:lstStyle/>
                    <a:p>
                      <a:pPr marL="0" algn="r" defTabSz="914400" rtl="0" eaLnBrk="1" fontAlgn="b" latinLnBrk="0" hangingPunct="1">
                        <a:buNone/>
                      </a:pPr>
                      <a:r>
                        <a:rPr lang="de-AT" sz="1200" b="1" u="none" strike="noStrike" kern="1200" dirty="0">
                          <a:solidFill>
                            <a:schemeClr val="bg1"/>
                          </a:solidFill>
                          <a:effectLst/>
                          <a:latin typeface="+mn-lt"/>
                          <a:ea typeface="+mn-ea"/>
                          <a:cs typeface="+mn-cs"/>
                        </a:rPr>
                        <a:t>62,81</a:t>
                      </a:r>
                    </a:p>
                  </a:txBody>
                  <a:tcPr marL="45720" marR="45720" anchor="b">
                    <a:solidFill>
                      <a:srgbClr val="1DA281"/>
                    </a:solidFill>
                  </a:tcPr>
                </a:tc>
                <a:tc>
                  <a:txBody>
                    <a:bodyPr/>
                    <a:lstStyle/>
                    <a:p>
                      <a:pPr marL="0" algn="r" defTabSz="914400" rtl="0" eaLnBrk="1" fontAlgn="b" latinLnBrk="0" hangingPunct="1">
                        <a:buNone/>
                      </a:pPr>
                      <a:r>
                        <a:rPr lang="de-AT" sz="1200" b="1" u="none" strike="noStrike" kern="1200" dirty="0">
                          <a:solidFill>
                            <a:schemeClr val="bg1"/>
                          </a:solidFill>
                          <a:effectLst/>
                          <a:latin typeface="+mn-lt"/>
                          <a:ea typeface="+mn-ea"/>
                          <a:cs typeface="+mn-cs"/>
                        </a:rPr>
                        <a:t>100%</a:t>
                      </a:r>
                    </a:p>
                  </a:txBody>
                  <a:tcPr marL="45720" marR="45720" anchor="b">
                    <a:solidFill>
                      <a:srgbClr val="1DA281"/>
                    </a:solidFill>
                  </a:tcPr>
                </a:tc>
                <a:extLst>
                  <a:ext uri="{0D108BD9-81ED-4DB2-BD59-A6C34878D82A}">
                    <a16:rowId xmlns:a16="http://schemas.microsoft.com/office/drawing/2014/main" val="4138699550"/>
                  </a:ext>
                </a:extLst>
              </a:tr>
            </a:tbl>
          </a:graphicData>
        </a:graphic>
      </p:graphicFrame>
      <p:sp>
        <p:nvSpPr>
          <p:cNvPr id="5" name="Textfeld 4">
            <a:extLst>
              <a:ext uri="{FF2B5EF4-FFF2-40B4-BE49-F238E27FC236}">
                <a16:creationId xmlns:a16="http://schemas.microsoft.com/office/drawing/2014/main" id="{E65486B9-4CA1-9FF3-1844-86A6775778D3}"/>
              </a:ext>
            </a:extLst>
          </p:cNvPr>
          <p:cNvSpPr txBox="1"/>
          <p:nvPr/>
        </p:nvSpPr>
        <p:spPr>
          <a:xfrm>
            <a:off x="1237860" y="1033428"/>
            <a:ext cx="6097424" cy="369332"/>
          </a:xfrm>
          <a:prstGeom prst="rect">
            <a:avLst/>
          </a:prstGeom>
          <a:noFill/>
        </p:spPr>
        <p:txBody>
          <a:bodyPr wrap="square">
            <a:spAutoFit/>
          </a:bodyPr>
          <a:lstStyle/>
          <a:p>
            <a:r>
              <a:rPr lang="de-AT" dirty="0">
                <a:hlinkClick r:id="rId2"/>
              </a:rPr>
              <a:t>https://spionweb.eco/de/processes/25283</a:t>
            </a:r>
            <a:r>
              <a:rPr lang="de-AT" dirty="0"/>
              <a:t> </a:t>
            </a:r>
          </a:p>
        </p:txBody>
      </p:sp>
    </p:spTree>
    <p:extLst>
      <p:ext uri="{BB962C8B-B14F-4D97-AF65-F5344CB8AC3E}">
        <p14:creationId xmlns:p14="http://schemas.microsoft.com/office/powerpoint/2010/main" val="726263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FB1C2AF-3987-5D4D-C81E-151BE9FF30B5}"/>
              </a:ext>
            </a:extLst>
          </p:cNvPr>
          <p:cNvPicPr>
            <a:picLocks noChangeAspect="1"/>
          </p:cNvPicPr>
          <p:nvPr/>
        </p:nvPicPr>
        <p:blipFill>
          <a:blip r:embed="rId2"/>
          <a:stretch>
            <a:fillRect/>
          </a:stretch>
        </p:blipFill>
        <p:spPr>
          <a:xfrm>
            <a:off x="5276479" y="2321960"/>
            <a:ext cx="6858742" cy="4536040"/>
          </a:xfrm>
          <a:prstGeom prst="rect">
            <a:avLst/>
          </a:prstGeom>
        </p:spPr>
      </p:pic>
      <p:sp>
        <p:nvSpPr>
          <p:cNvPr id="2" name="Titel 1">
            <a:extLst>
              <a:ext uri="{FF2B5EF4-FFF2-40B4-BE49-F238E27FC236}">
                <a16:creationId xmlns:a16="http://schemas.microsoft.com/office/drawing/2014/main" id="{4D6F5CA1-079D-7487-21F3-88EE8F9A8A91}"/>
              </a:ext>
            </a:extLst>
          </p:cNvPr>
          <p:cNvSpPr>
            <a:spLocks noGrp="1"/>
          </p:cNvSpPr>
          <p:nvPr>
            <p:ph type="title"/>
          </p:nvPr>
        </p:nvSpPr>
        <p:spPr/>
        <p:txBody>
          <a:bodyPr/>
          <a:lstStyle/>
          <a:p>
            <a:r>
              <a:rPr lang="de-AT" noProof="0" dirty="0"/>
              <a:t>Weitere Materialien</a:t>
            </a:r>
          </a:p>
        </p:txBody>
      </p:sp>
      <p:sp>
        <p:nvSpPr>
          <p:cNvPr id="3" name="Inhaltsplatzhalter 2">
            <a:extLst>
              <a:ext uri="{FF2B5EF4-FFF2-40B4-BE49-F238E27FC236}">
                <a16:creationId xmlns:a16="http://schemas.microsoft.com/office/drawing/2014/main" id="{97B78F7B-CA4C-17B0-8E66-5D7CD7EA6D99}"/>
              </a:ext>
            </a:extLst>
          </p:cNvPr>
          <p:cNvSpPr>
            <a:spLocks noGrp="1"/>
          </p:cNvSpPr>
          <p:nvPr>
            <p:ph idx="1"/>
          </p:nvPr>
        </p:nvSpPr>
        <p:spPr/>
        <p:txBody>
          <a:bodyPr>
            <a:normAutofit/>
          </a:bodyPr>
          <a:lstStyle/>
          <a:p>
            <a:pPr marL="0" indent="0">
              <a:buNone/>
            </a:pPr>
            <a:r>
              <a:rPr lang="de-AT" noProof="0" dirty="0">
                <a:highlight>
                  <a:srgbClr val="F3DE2C"/>
                </a:highlight>
              </a:rPr>
              <a:t>ECOThink Website: </a:t>
            </a:r>
            <a:r>
              <a:rPr lang="de-AT" noProof="0" dirty="0">
                <a:highlight>
                  <a:srgbClr val="F3DE2C"/>
                </a:highlight>
                <a:hlinkClick r:id="rId3"/>
              </a:rPr>
              <a:t>https://www.ecothink-hub.eu/</a:t>
            </a:r>
            <a:endParaRPr lang="de-AT" noProof="0" dirty="0">
              <a:highlight>
                <a:srgbClr val="F3DE2C"/>
              </a:highlight>
            </a:endParaRPr>
          </a:p>
          <a:p>
            <a:endParaRPr lang="de-AT" noProof="0" dirty="0">
              <a:highlight>
                <a:srgbClr val="F3DE2C"/>
              </a:highlight>
            </a:endParaRPr>
          </a:p>
          <a:p>
            <a:pPr marL="0" indent="0">
              <a:buNone/>
            </a:pPr>
            <a:r>
              <a:rPr lang="de-AT" noProof="0" dirty="0"/>
              <a:t>Demnächst:</a:t>
            </a:r>
          </a:p>
          <a:p>
            <a:r>
              <a:rPr lang="de-AT" noProof="0" dirty="0"/>
              <a:t>Trainingsunterlagen</a:t>
            </a:r>
          </a:p>
          <a:p>
            <a:pPr lvl="1"/>
            <a:r>
              <a:rPr lang="de-AT" noProof="0" dirty="0"/>
              <a:t>SPI</a:t>
            </a:r>
          </a:p>
          <a:p>
            <a:pPr lvl="1"/>
            <a:r>
              <a:rPr lang="de-AT" noProof="0" dirty="0" err="1"/>
              <a:t>OpenLCA</a:t>
            </a:r>
            <a:endParaRPr lang="de-AT" noProof="0" dirty="0"/>
          </a:p>
          <a:p>
            <a:r>
              <a:rPr lang="de-AT" noProof="0" dirty="0"/>
              <a:t>Handbuch</a:t>
            </a:r>
          </a:p>
          <a:p>
            <a:endParaRPr lang="de-AT" noProof="0" dirty="0"/>
          </a:p>
          <a:p>
            <a:r>
              <a:rPr lang="de-AT" noProof="0" dirty="0"/>
              <a:t>Fragebogen</a:t>
            </a:r>
          </a:p>
        </p:txBody>
      </p:sp>
    </p:spTree>
    <p:extLst>
      <p:ext uri="{BB962C8B-B14F-4D97-AF65-F5344CB8AC3E}">
        <p14:creationId xmlns:p14="http://schemas.microsoft.com/office/powerpoint/2010/main" val="1759261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D368F1-D395-5EE7-6034-4E294BA7CE8F}"/>
              </a:ext>
            </a:extLst>
          </p:cNvPr>
          <p:cNvSpPr>
            <a:spLocks noGrp="1"/>
          </p:cNvSpPr>
          <p:nvPr>
            <p:ph type="title"/>
          </p:nvPr>
        </p:nvSpPr>
        <p:spPr/>
        <p:txBody>
          <a:bodyPr/>
          <a:lstStyle/>
          <a:p>
            <a:r>
              <a:rPr lang="de-AT" noProof="0" dirty="0"/>
              <a:t>Danke!</a:t>
            </a:r>
          </a:p>
        </p:txBody>
      </p:sp>
      <p:pic>
        <p:nvPicPr>
          <p:cNvPr id="2" name="Picture 1">
            <a:extLst>
              <a:ext uri="{FF2B5EF4-FFF2-40B4-BE49-F238E27FC236}">
                <a16:creationId xmlns:a16="http://schemas.microsoft.com/office/drawing/2014/main" id="{48351163-442D-D5EA-0479-0CAB4E428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1058" y="3888266"/>
            <a:ext cx="1227411" cy="429442"/>
          </a:xfrm>
          <a:prstGeom prst="rect">
            <a:avLst/>
          </a:prstGeom>
        </p:spPr>
      </p:pic>
    </p:spTree>
    <p:extLst>
      <p:ext uri="{BB962C8B-B14F-4D97-AF65-F5344CB8AC3E}">
        <p14:creationId xmlns:p14="http://schemas.microsoft.com/office/powerpoint/2010/main" val="31444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15281-5FE7-F4E6-1987-7C068F8AF0B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80FCBE-CEE3-B195-5BC7-94DE032F9093}"/>
              </a:ext>
            </a:extLst>
          </p:cNvPr>
          <p:cNvSpPr>
            <a:spLocks noGrp="1"/>
          </p:cNvSpPr>
          <p:nvPr>
            <p:ph type="title"/>
          </p:nvPr>
        </p:nvSpPr>
        <p:spPr/>
        <p:txBody>
          <a:bodyPr/>
          <a:lstStyle/>
          <a:p>
            <a:r>
              <a:rPr lang="de-AT" dirty="0"/>
              <a:t>Praxisbeispiel: Apfel</a:t>
            </a:r>
          </a:p>
        </p:txBody>
      </p:sp>
      <p:graphicFrame>
        <p:nvGraphicFramePr>
          <p:cNvPr id="4" name="Diagramm 3">
            <a:extLst>
              <a:ext uri="{FF2B5EF4-FFF2-40B4-BE49-F238E27FC236}">
                <a16:creationId xmlns:a16="http://schemas.microsoft.com/office/drawing/2014/main" id="{ED6CCED5-5B29-67CF-2364-AFF5F9146B14}"/>
              </a:ext>
            </a:extLst>
          </p:cNvPr>
          <p:cNvGraphicFramePr>
            <a:graphicFrameLocks/>
          </p:cNvGraphicFramePr>
          <p:nvPr>
            <p:extLst>
              <p:ext uri="{D42A27DB-BD31-4B8C-83A1-F6EECF244321}">
                <p14:modId xmlns:p14="http://schemas.microsoft.com/office/powerpoint/2010/main" val="302974823"/>
              </p:ext>
            </p:extLst>
          </p:nvPr>
        </p:nvGraphicFramePr>
        <p:xfrm>
          <a:off x="2546647" y="1486969"/>
          <a:ext cx="5937903" cy="470018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6">
            <a:extLst>
              <a:ext uri="{FF2B5EF4-FFF2-40B4-BE49-F238E27FC236}">
                <a16:creationId xmlns:a16="http://schemas.microsoft.com/office/drawing/2014/main" id="{3BD6E210-B9EE-B7C1-64E1-2BB0902ED2F8}"/>
              </a:ext>
            </a:extLst>
          </p:cNvPr>
          <p:cNvSpPr txBox="1"/>
          <p:nvPr/>
        </p:nvSpPr>
        <p:spPr>
          <a:xfrm>
            <a:off x="2872986" y="6186828"/>
            <a:ext cx="4846536" cy="276999"/>
          </a:xfrm>
          <a:prstGeom prst="rect">
            <a:avLst/>
          </a:prstGeom>
          <a:noFill/>
        </p:spPr>
        <p:txBody>
          <a:bodyPr wrap="square" lIns="91440" tIns="45720" rIns="91440" bIns="45720" rtlCol="0" anchor="t">
            <a:spAutoFit/>
          </a:bodyPr>
          <a:lstStyle/>
          <a:p>
            <a:r>
              <a:rPr lang="de-AT" sz="1200">
                <a:latin typeface="Lato"/>
                <a:ea typeface="Lato"/>
                <a:cs typeface="Lato"/>
              </a:rPr>
              <a:t>eigene Erstellung</a:t>
            </a:r>
            <a:r>
              <a:rPr lang="de-AT" sz="1200" dirty="0">
                <a:latin typeface="Lato"/>
                <a:ea typeface="Lato"/>
                <a:cs typeface="Lato"/>
              </a:rPr>
              <a:t>  </a:t>
            </a:r>
            <a:endParaRPr lang="en-GB" sz="1200" dirty="0">
              <a:latin typeface="Lato"/>
              <a:ea typeface="Lato"/>
              <a:cs typeface="Lato"/>
            </a:endParaRPr>
          </a:p>
        </p:txBody>
      </p:sp>
    </p:spTree>
    <p:extLst>
      <p:ext uri="{BB962C8B-B14F-4D97-AF65-F5344CB8AC3E}">
        <p14:creationId xmlns:p14="http://schemas.microsoft.com/office/powerpoint/2010/main" val="270616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367E3-49B8-A93F-BC6B-710F0D3278A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B54FEEF-08C9-C1AF-AD8D-1E8195A3CC61}"/>
              </a:ext>
            </a:extLst>
          </p:cNvPr>
          <p:cNvSpPr>
            <a:spLocks noGrp="1"/>
          </p:cNvSpPr>
          <p:nvPr>
            <p:ph type="title"/>
          </p:nvPr>
        </p:nvSpPr>
        <p:spPr/>
        <p:txBody>
          <a:bodyPr/>
          <a:lstStyle/>
          <a:p>
            <a:r>
              <a:rPr lang="de-AT" dirty="0"/>
              <a:t>Praxisbeispiel: Apfel</a:t>
            </a:r>
          </a:p>
        </p:txBody>
      </p:sp>
      <p:pic>
        <p:nvPicPr>
          <p:cNvPr id="6" name="Grafik 5">
            <a:extLst>
              <a:ext uri="{FF2B5EF4-FFF2-40B4-BE49-F238E27FC236}">
                <a16:creationId xmlns:a16="http://schemas.microsoft.com/office/drawing/2014/main" id="{098ECC7E-9B37-1818-AC3D-339D44A63A88}"/>
              </a:ext>
            </a:extLst>
          </p:cNvPr>
          <p:cNvPicPr>
            <a:picLocks noChangeAspect="1"/>
          </p:cNvPicPr>
          <p:nvPr/>
        </p:nvPicPr>
        <p:blipFill>
          <a:blip r:embed="rId3"/>
          <a:stretch>
            <a:fillRect/>
          </a:stretch>
        </p:blipFill>
        <p:spPr>
          <a:xfrm>
            <a:off x="685331" y="1340272"/>
            <a:ext cx="10821338" cy="4663844"/>
          </a:xfrm>
          <a:prstGeom prst="rect">
            <a:avLst/>
          </a:prstGeom>
        </p:spPr>
      </p:pic>
      <p:sp>
        <p:nvSpPr>
          <p:cNvPr id="7" name="Textfeld 6">
            <a:extLst>
              <a:ext uri="{FF2B5EF4-FFF2-40B4-BE49-F238E27FC236}">
                <a16:creationId xmlns:a16="http://schemas.microsoft.com/office/drawing/2014/main" id="{CC02E326-5D80-6C33-9F92-9349B1A26A8B}"/>
              </a:ext>
            </a:extLst>
          </p:cNvPr>
          <p:cNvSpPr txBox="1"/>
          <p:nvPr/>
        </p:nvSpPr>
        <p:spPr>
          <a:xfrm>
            <a:off x="1237861" y="6067766"/>
            <a:ext cx="4846536" cy="276999"/>
          </a:xfrm>
          <a:prstGeom prst="rect">
            <a:avLst/>
          </a:prstGeom>
          <a:noFill/>
        </p:spPr>
        <p:txBody>
          <a:bodyPr wrap="square" rtlCol="0">
            <a:spAutoFit/>
          </a:bodyPr>
          <a:lstStyle/>
          <a:p>
            <a:r>
              <a:rPr lang="de-AT" sz="1200" dirty="0">
                <a:latin typeface="Lato" panose="020F0502020204030203" pitchFamily="34" charset="77"/>
              </a:rPr>
              <a:t>Katzer N. und Kollmann R., 2022, Ergebnisse aus CITY.FOOD.BASKET  </a:t>
            </a:r>
            <a:endParaRPr lang="en-GB" sz="1200" dirty="0">
              <a:latin typeface="Lato" panose="020F0502020204030203" pitchFamily="34" charset="77"/>
            </a:endParaRPr>
          </a:p>
        </p:txBody>
      </p:sp>
      <p:sp>
        <p:nvSpPr>
          <p:cNvPr id="3" name="Textfeld 2">
            <a:extLst>
              <a:ext uri="{FF2B5EF4-FFF2-40B4-BE49-F238E27FC236}">
                <a16:creationId xmlns:a16="http://schemas.microsoft.com/office/drawing/2014/main" id="{3BF8D083-A497-30E0-6251-500DCA84C6ED}"/>
              </a:ext>
            </a:extLst>
          </p:cNvPr>
          <p:cNvSpPr txBox="1"/>
          <p:nvPr/>
        </p:nvSpPr>
        <p:spPr>
          <a:xfrm rot="16200000">
            <a:off x="-32213" y="3550033"/>
            <a:ext cx="2540148" cy="276999"/>
          </a:xfrm>
          <a:prstGeom prst="rect">
            <a:avLst/>
          </a:prstGeom>
          <a:noFill/>
        </p:spPr>
        <p:txBody>
          <a:bodyPr wrap="square" rtlCol="0">
            <a:spAutoFit/>
          </a:bodyPr>
          <a:lstStyle/>
          <a:p>
            <a:r>
              <a:rPr lang="de-AT" sz="1200" dirty="0">
                <a:latin typeface="Lato" panose="020F0502020204030203" pitchFamily="34" charset="77"/>
              </a:rPr>
              <a:t>Ökologischer Fußabdruck [m2]</a:t>
            </a:r>
            <a:endParaRPr lang="en-GB" sz="1200" dirty="0">
              <a:latin typeface="Lato" panose="020F0502020204030203" pitchFamily="34" charset="77"/>
            </a:endParaRPr>
          </a:p>
        </p:txBody>
      </p:sp>
    </p:spTree>
    <p:extLst>
      <p:ext uri="{BB962C8B-B14F-4D97-AF65-F5344CB8AC3E}">
        <p14:creationId xmlns:p14="http://schemas.microsoft.com/office/powerpoint/2010/main" val="3161093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3596C-41EF-32E7-194B-0514D4ABCC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5FA7D3-69D9-A56E-A1D7-370C80B18C56}"/>
              </a:ext>
            </a:extLst>
          </p:cNvPr>
          <p:cNvSpPr>
            <a:spLocks noGrp="1"/>
          </p:cNvSpPr>
          <p:nvPr>
            <p:ph type="title"/>
          </p:nvPr>
        </p:nvSpPr>
        <p:spPr/>
        <p:txBody>
          <a:bodyPr/>
          <a:lstStyle/>
          <a:p>
            <a:r>
              <a:rPr lang="de-AT" dirty="0"/>
              <a:t>Praxisbeispiel: Apfel</a:t>
            </a:r>
          </a:p>
        </p:txBody>
      </p:sp>
      <p:sp>
        <p:nvSpPr>
          <p:cNvPr id="3" name="Inhaltsplatzhalter 2">
            <a:extLst>
              <a:ext uri="{FF2B5EF4-FFF2-40B4-BE49-F238E27FC236}">
                <a16:creationId xmlns:a16="http://schemas.microsoft.com/office/drawing/2014/main" id="{305EAF98-EA9E-1E1A-68E7-20EF376AEE54}"/>
              </a:ext>
            </a:extLst>
          </p:cNvPr>
          <p:cNvSpPr>
            <a:spLocks noGrp="1"/>
          </p:cNvSpPr>
          <p:nvPr>
            <p:ph idx="1"/>
          </p:nvPr>
        </p:nvSpPr>
        <p:spPr>
          <a:xfrm>
            <a:off x="1237862" y="1461796"/>
            <a:ext cx="8854722" cy="4715167"/>
          </a:xfrm>
        </p:spPr>
        <p:txBody>
          <a:bodyPr/>
          <a:lstStyle/>
          <a:p>
            <a:r>
              <a:rPr lang="de-AT" dirty="0"/>
              <a:t>Ökologische Bewertung der Apfelproduktion</a:t>
            </a:r>
          </a:p>
          <a:p>
            <a:r>
              <a:rPr lang="de-AT" dirty="0"/>
              <a:t>Berechnung des </a:t>
            </a:r>
            <a:r>
              <a:rPr lang="de-AT" b="1" dirty="0"/>
              <a:t>ökologischen Drucks </a:t>
            </a:r>
            <a:r>
              <a:rPr lang="de-AT" dirty="0"/>
              <a:t>(ökol. Fußabdruck)</a:t>
            </a:r>
          </a:p>
          <a:p>
            <a:r>
              <a:rPr lang="de-AT" dirty="0"/>
              <a:t>Erhöhung der </a:t>
            </a:r>
            <a:r>
              <a:rPr lang="de-AT" b="1" dirty="0"/>
              <a:t>Kohlenstoff-Senken</a:t>
            </a:r>
            <a:endParaRPr lang="de-AT" dirty="0"/>
          </a:p>
          <a:p>
            <a:pPr lvl="1"/>
            <a:r>
              <a:rPr lang="de-AT" dirty="0"/>
              <a:t>Humusaufbau, Pflanzenkohle</a:t>
            </a:r>
          </a:p>
          <a:p>
            <a:r>
              <a:rPr lang="de-AT" dirty="0">
                <a:sym typeface="Wingdings" panose="05000000000000000000" pitchFamily="2" charset="2"/>
              </a:rPr>
              <a:t> Umweltneutrale Produktion</a:t>
            </a:r>
          </a:p>
          <a:p>
            <a:endParaRPr lang="de-AT" dirty="0">
              <a:sym typeface="Wingdings" panose="05000000000000000000" pitchFamily="2" charset="2"/>
            </a:endParaRPr>
          </a:p>
          <a:p>
            <a:pPr marL="0" indent="0">
              <a:buNone/>
            </a:pPr>
            <a:endParaRPr lang="de-AT" dirty="0"/>
          </a:p>
        </p:txBody>
      </p:sp>
      <p:pic>
        <p:nvPicPr>
          <p:cNvPr id="4" name="Grafik 3">
            <a:extLst>
              <a:ext uri="{FF2B5EF4-FFF2-40B4-BE49-F238E27FC236}">
                <a16:creationId xmlns:a16="http://schemas.microsoft.com/office/drawing/2014/main" id="{FE7B4FC0-0EE2-3904-2C1D-C308F23F859E}"/>
              </a:ext>
            </a:extLst>
          </p:cNvPr>
          <p:cNvPicPr>
            <a:picLocks noChangeAspect="1"/>
          </p:cNvPicPr>
          <p:nvPr/>
        </p:nvPicPr>
        <p:blipFill>
          <a:blip r:embed="rId2"/>
          <a:stretch>
            <a:fillRect/>
          </a:stretch>
        </p:blipFill>
        <p:spPr>
          <a:xfrm>
            <a:off x="9299737" y="975744"/>
            <a:ext cx="2428875" cy="2438400"/>
          </a:xfrm>
          <a:prstGeom prst="rect">
            <a:avLst/>
          </a:prstGeom>
        </p:spPr>
      </p:pic>
      <p:sp>
        <p:nvSpPr>
          <p:cNvPr id="5" name="TextBox 4">
            <a:extLst>
              <a:ext uri="{FF2B5EF4-FFF2-40B4-BE49-F238E27FC236}">
                <a16:creationId xmlns:a16="http://schemas.microsoft.com/office/drawing/2014/main" id="{C5714B7B-C5FA-7217-C1DA-B7167A2D1BE5}"/>
              </a:ext>
            </a:extLst>
          </p:cNvPr>
          <p:cNvSpPr txBox="1"/>
          <p:nvPr/>
        </p:nvSpPr>
        <p:spPr>
          <a:xfrm>
            <a:off x="9572625" y="2976563"/>
            <a:ext cx="20478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solidFill>
                <a:srgbClr val="3B3B3B"/>
              </a:solidFill>
              <a:latin typeface="tahoma"/>
              <a:ea typeface="tahoma"/>
              <a:cs typeface="tahoma"/>
            </a:endParaRPr>
          </a:p>
          <a:p>
            <a:r>
              <a:rPr lang="en-US" dirty="0">
                <a:solidFill>
                  <a:srgbClr val="3B3B3B"/>
                </a:solidFill>
                <a:ea typeface="+mn-lt"/>
                <a:cs typeface="+mn-lt"/>
                <a:hlinkClick r:id="rId3"/>
              </a:rPr>
              <a:t>www.weltretter.at</a:t>
            </a:r>
            <a:r>
              <a:rPr lang="en-US" dirty="0">
                <a:solidFill>
                  <a:srgbClr val="3B3B3B"/>
                </a:solidFill>
                <a:ea typeface="+mn-lt"/>
                <a:cs typeface="+mn-lt"/>
              </a:rPr>
              <a:t> </a:t>
            </a:r>
            <a:endParaRPr lang="en-US" dirty="0">
              <a:solidFill>
                <a:srgbClr val="000000"/>
              </a:solidFill>
              <a:latin typeface="Aptos" panose="02110004020202020204"/>
              <a:ea typeface="tahoma"/>
              <a:cs typeface="tahoma"/>
            </a:endParaRPr>
          </a:p>
          <a:p>
            <a:r>
              <a:rPr lang="en-US" dirty="0">
                <a:solidFill>
                  <a:srgbClr val="3B3B3B"/>
                </a:solidFill>
                <a:latin typeface="tahoma"/>
                <a:ea typeface="tahoma"/>
                <a:cs typeface="tahoma"/>
              </a:rPr>
              <a:t>Amrita Sai </a:t>
            </a:r>
            <a:r>
              <a:rPr lang="en-US" dirty="0" err="1">
                <a:solidFill>
                  <a:srgbClr val="3B3B3B"/>
                </a:solidFill>
                <a:latin typeface="tahoma"/>
                <a:ea typeface="tahoma"/>
                <a:cs typeface="tahoma"/>
              </a:rPr>
              <a:t>eG</a:t>
            </a:r>
            <a:r>
              <a:rPr lang="en-US" dirty="0">
                <a:solidFill>
                  <a:srgbClr val="3B3B3B"/>
                </a:solidFill>
                <a:latin typeface="tahoma"/>
                <a:ea typeface="tahoma"/>
                <a:cs typeface="tahoma"/>
              </a:rPr>
              <a:t> </a:t>
            </a:r>
            <a:endParaRPr lang="en-US" dirty="0"/>
          </a:p>
          <a:p>
            <a:pPr algn="ctr"/>
            <a:endParaRPr lang="en-US"/>
          </a:p>
        </p:txBody>
      </p:sp>
    </p:spTree>
    <p:extLst>
      <p:ext uri="{BB962C8B-B14F-4D97-AF65-F5344CB8AC3E}">
        <p14:creationId xmlns:p14="http://schemas.microsoft.com/office/powerpoint/2010/main" val="259537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BACFE8-2C64-1F57-7E19-1AEBBDF09FF6}"/>
              </a:ext>
            </a:extLst>
          </p:cNvPr>
          <p:cNvSpPr>
            <a:spLocks noGrp="1"/>
          </p:cNvSpPr>
          <p:nvPr>
            <p:ph type="title"/>
          </p:nvPr>
        </p:nvSpPr>
        <p:spPr/>
        <p:txBody>
          <a:bodyPr/>
          <a:lstStyle/>
          <a:p>
            <a:r>
              <a:rPr lang="de-AT" dirty="0"/>
              <a:t>Praxisbeispiel: Apfel</a:t>
            </a:r>
          </a:p>
        </p:txBody>
      </p:sp>
      <p:sp>
        <p:nvSpPr>
          <p:cNvPr id="3" name="Inhaltsplatzhalter 2">
            <a:extLst>
              <a:ext uri="{FF2B5EF4-FFF2-40B4-BE49-F238E27FC236}">
                <a16:creationId xmlns:a16="http://schemas.microsoft.com/office/drawing/2014/main" id="{C4DB495C-7787-B528-42E3-41FE0F2604DF}"/>
              </a:ext>
            </a:extLst>
          </p:cNvPr>
          <p:cNvSpPr>
            <a:spLocks noGrp="1"/>
          </p:cNvSpPr>
          <p:nvPr>
            <p:ph idx="1"/>
          </p:nvPr>
        </p:nvSpPr>
        <p:spPr/>
        <p:txBody>
          <a:bodyPr/>
          <a:lstStyle/>
          <a:p>
            <a:r>
              <a:rPr lang="de-AT" dirty="0"/>
              <a:t>Ökologische Bewertung der Apfelproduktion:</a:t>
            </a:r>
          </a:p>
          <a:p>
            <a:pPr lvl="1"/>
            <a:r>
              <a:rPr lang="de-DE" dirty="0"/>
              <a:t>Pflanzgut</a:t>
            </a:r>
          </a:p>
          <a:p>
            <a:pPr lvl="1"/>
            <a:r>
              <a:rPr lang="de-DE" dirty="0"/>
              <a:t>Bewässerung</a:t>
            </a:r>
          </a:p>
          <a:p>
            <a:pPr lvl="1"/>
            <a:r>
              <a:rPr lang="de-DE" dirty="0"/>
              <a:t>Hagelnetz und Zaun</a:t>
            </a:r>
          </a:p>
          <a:p>
            <a:pPr lvl="1"/>
            <a:r>
              <a:rPr lang="de-DE" dirty="0"/>
              <a:t>Düngung und Pflanzenschutz</a:t>
            </a:r>
          </a:p>
          <a:p>
            <a:pPr lvl="1"/>
            <a:r>
              <a:rPr lang="de-DE" dirty="0"/>
              <a:t>Maschinen, Gebäude</a:t>
            </a:r>
          </a:p>
          <a:p>
            <a:pPr lvl="1"/>
            <a:r>
              <a:rPr lang="de-DE" dirty="0"/>
              <a:t>Treibstoffe, Energie</a:t>
            </a:r>
          </a:p>
          <a:p>
            <a:pPr lvl="1"/>
            <a:r>
              <a:rPr lang="de-DE" dirty="0"/>
              <a:t>Personal, Mobilität</a:t>
            </a:r>
          </a:p>
          <a:p>
            <a:endParaRPr lang="de-AT" dirty="0"/>
          </a:p>
        </p:txBody>
      </p:sp>
      <p:pic>
        <p:nvPicPr>
          <p:cNvPr id="4" name="Grafik 3">
            <a:extLst>
              <a:ext uri="{FF2B5EF4-FFF2-40B4-BE49-F238E27FC236}">
                <a16:creationId xmlns:a16="http://schemas.microsoft.com/office/drawing/2014/main" id="{628BDABE-3ABA-178B-DDF0-EABFB090F350}"/>
              </a:ext>
            </a:extLst>
          </p:cNvPr>
          <p:cNvPicPr>
            <a:picLocks noChangeAspect="1"/>
          </p:cNvPicPr>
          <p:nvPr/>
        </p:nvPicPr>
        <p:blipFill>
          <a:blip r:embed="rId2"/>
          <a:stretch>
            <a:fillRect/>
          </a:stretch>
        </p:blipFill>
        <p:spPr>
          <a:xfrm>
            <a:off x="9299737" y="975744"/>
            <a:ext cx="2428875" cy="2438400"/>
          </a:xfrm>
          <a:prstGeom prst="rect">
            <a:avLst/>
          </a:prstGeom>
        </p:spPr>
      </p:pic>
      <p:sp>
        <p:nvSpPr>
          <p:cNvPr id="6" name="TextBox 5">
            <a:extLst>
              <a:ext uri="{FF2B5EF4-FFF2-40B4-BE49-F238E27FC236}">
                <a16:creationId xmlns:a16="http://schemas.microsoft.com/office/drawing/2014/main" id="{80A62FA7-6E24-BCAF-B857-0938595BDA33}"/>
              </a:ext>
            </a:extLst>
          </p:cNvPr>
          <p:cNvSpPr txBox="1"/>
          <p:nvPr/>
        </p:nvSpPr>
        <p:spPr>
          <a:xfrm>
            <a:off x="9572625" y="2976563"/>
            <a:ext cx="20478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solidFill>
                <a:srgbClr val="3B3B3B"/>
              </a:solidFill>
              <a:latin typeface="tahoma"/>
              <a:ea typeface="tahoma"/>
              <a:cs typeface="tahoma"/>
            </a:endParaRPr>
          </a:p>
          <a:p>
            <a:r>
              <a:rPr lang="en-US" dirty="0">
                <a:solidFill>
                  <a:srgbClr val="3B3B3B"/>
                </a:solidFill>
                <a:ea typeface="+mn-lt"/>
                <a:cs typeface="+mn-lt"/>
                <a:hlinkClick r:id="rId3"/>
              </a:rPr>
              <a:t>www.weltretter.at</a:t>
            </a:r>
            <a:r>
              <a:rPr lang="en-US" dirty="0">
                <a:solidFill>
                  <a:srgbClr val="3B3B3B"/>
                </a:solidFill>
                <a:ea typeface="+mn-lt"/>
                <a:cs typeface="+mn-lt"/>
              </a:rPr>
              <a:t> </a:t>
            </a:r>
            <a:endParaRPr lang="en-US" dirty="0">
              <a:solidFill>
                <a:srgbClr val="000000"/>
              </a:solidFill>
              <a:latin typeface="Aptos" panose="02110004020202020204"/>
              <a:ea typeface="tahoma"/>
              <a:cs typeface="tahoma"/>
            </a:endParaRPr>
          </a:p>
          <a:p>
            <a:r>
              <a:rPr lang="en-US" dirty="0">
                <a:solidFill>
                  <a:srgbClr val="3B3B3B"/>
                </a:solidFill>
                <a:latin typeface="tahoma"/>
                <a:ea typeface="tahoma"/>
                <a:cs typeface="tahoma"/>
              </a:rPr>
              <a:t>Amrita Sai </a:t>
            </a:r>
            <a:r>
              <a:rPr lang="en-US" dirty="0" err="1">
                <a:solidFill>
                  <a:srgbClr val="3B3B3B"/>
                </a:solidFill>
                <a:latin typeface="tahoma"/>
                <a:ea typeface="tahoma"/>
                <a:cs typeface="tahoma"/>
              </a:rPr>
              <a:t>eG</a:t>
            </a:r>
            <a:r>
              <a:rPr lang="en-US" dirty="0">
                <a:solidFill>
                  <a:srgbClr val="3B3B3B"/>
                </a:solidFill>
                <a:latin typeface="tahoma"/>
                <a:ea typeface="tahoma"/>
                <a:cs typeface="tahoma"/>
              </a:rPr>
              <a:t> </a:t>
            </a:r>
            <a:endParaRPr lang="en-US" dirty="0"/>
          </a:p>
          <a:p>
            <a:pPr algn="ctr"/>
            <a:endParaRPr lang="en-US"/>
          </a:p>
        </p:txBody>
      </p:sp>
    </p:spTree>
    <p:extLst>
      <p:ext uri="{BB962C8B-B14F-4D97-AF65-F5344CB8AC3E}">
        <p14:creationId xmlns:p14="http://schemas.microsoft.com/office/powerpoint/2010/main" val="373677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9F79B-7E59-AC89-8806-FCFC6D5C58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17C8C2A-4AAD-200C-A3C8-228D6C9FF50C}"/>
              </a:ext>
            </a:extLst>
          </p:cNvPr>
          <p:cNvSpPr>
            <a:spLocks noGrp="1"/>
          </p:cNvSpPr>
          <p:nvPr>
            <p:ph type="title"/>
          </p:nvPr>
        </p:nvSpPr>
        <p:spPr/>
        <p:txBody>
          <a:bodyPr/>
          <a:lstStyle/>
          <a:p>
            <a:r>
              <a:rPr lang="de-AT" dirty="0"/>
              <a:t>Praxisbeispiel: Apfel</a:t>
            </a:r>
          </a:p>
        </p:txBody>
      </p:sp>
      <p:pic>
        <p:nvPicPr>
          <p:cNvPr id="8" name="Inhaltsplatzhalter 7">
            <a:extLst>
              <a:ext uri="{FF2B5EF4-FFF2-40B4-BE49-F238E27FC236}">
                <a16:creationId xmlns:a16="http://schemas.microsoft.com/office/drawing/2014/main" id="{617832D2-E019-2F90-74B2-5F8010B0BBF4}"/>
              </a:ext>
            </a:extLst>
          </p:cNvPr>
          <p:cNvPicPr>
            <a:picLocks noGrp="1" noChangeAspect="1"/>
          </p:cNvPicPr>
          <p:nvPr>
            <p:ph idx="1"/>
          </p:nvPr>
        </p:nvPicPr>
        <p:blipFill>
          <a:blip>
            <a:extLst>
              <a:ext uri="{96DAC541-7B7A-43D3-8B79-37D633B846F1}">
                <asvg:svgBlip xmlns:asvg="http://schemas.microsoft.com/office/drawing/2016/SVG/main" r:embed="rId2"/>
              </a:ext>
            </a:extLst>
          </a:blip>
          <a:stretch>
            <a:fillRect/>
          </a:stretch>
        </p:blipFill>
        <p:spPr>
          <a:xfrm>
            <a:off x="1374962" y="2302820"/>
            <a:ext cx="6324600" cy="3133725"/>
          </a:xfrm>
          <a:prstGeom prst="rect">
            <a:avLst/>
          </a:prstGeom>
        </p:spPr>
      </p:pic>
      <p:sp>
        <p:nvSpPr>
          <p:cNvPr id="11" name="Inhaltsplatzhalter 3">
            <a:extLst>
              <a:ext uri="{FF2B5EF4-FFF2-40B4-BE49-F238E27FC236}">
                <a16:creationId xmlns:a16="http://schemas.microsoft.com/office/drawing/2014/main" id="{35211A6B-6175-FAB5-16AF-81F40396A4DD}"/>
              </a:ext>
            </a:extLst>
          </p:cNvPr>
          <p:cNvSpPr txBox="1">
            <a:spLocks/>
          </p:cNvSpPr>
          <p:nvPr/>
        </p:nvSpPr>
        <p:spPr>
          <a:xfrm>
            <a:off x="1237860" y="1461796"/>
            <a:ext cx="10363201" cy="47151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a:t>Vergleich der Sorten pro Hektar </a:t>
            </a:r>
            <a:endParaRPr lang="de-DE" dirty="0"/>
          </a:p>
        </p:txBody>
      </p:sp>
      <p:sp>
        <p:nvSpPr>
          <p:cNvPr id="3" name="Textfeld 4">
            <a:extLst>
              <a:ext uri="{FF2B5EF4-FFF2-40B4-BE49-F238E27FC236}">
                <a16:creationId xmlns:a16="http://schemas.microsoft.com/office/drawing/2014/main" id="{F007488F-74C0-9A7A-F5C4-AD86BD9DB883}"/>
              </a:ext>
            </a:extLst>
          </p:cNvPr>
          <p:cNvSpPr txBox="1"/>
          <p:nvPr/>
        </p:nvSpPr>
        <p:spPr>
          <a:xfrm>
            <a:off x="8020448" y="3947284"/>
            <a:ext cx="3458493" cy="369332"/>
          </a:xfrm>
          <a:prstGeom prst="rect">
            <a:avLst/>
          </a:prstGeom>
          <a:noFill/>
        </p:spPr>
        <p:txBody>
          <a:bodyPr wrap="square">
            <a:spAutoFit/>
          </a:bodyPr>
          <a:lstStyle/>
          <a:p>
            <a:r>
              <a:rPr lang="de-AT" sz="1800" b="0" i="0" u="none" strike="noStrike" dirty="0">
                <a:solidFill>
                  <a:srgbClr val="000000"/>
                </a:solidFill>
                <a:effectLst/>
                <a:latin typeface="Arial" panose="020B0604020202020204" pitchFamily="34" charset="0"/>
              </a:rPr>
              <a:t>Evelina: 		48 602 kg/ha</a:t>
            </a:r>
            <a:r>
              <a:rPr lang="de-AT" dirty="0">
                <a:effectLst/>
              </a:rPr>
              <a:t> </a:t>
            </a:r>
            <a:endParaRPr lang="de-AT" dirty="0"/>
          </a:p>
        </p:txBody>
      </p:sp>
      <p:sp>
        <p:nvSpPr>
          <p:cNvPr id="4" name="Textfeld 7">
            <a:extLst>
              <a:ext uri="{FF2B5EF4-FFF2-40B4-BE49-F238E27FC236}">
                <a16:creationId xmlns:a16="http://schemas.microsoft.com/office/drawing/2014/main" id="{D44D50C8-065C-53B8-11F8-7EA95FFFA7F3}"/>
              </a:ext>
            </a:extLst>
          </p:cNvPr>
          <p:cNvSpPr txBox="1"/>
          <p:nvPr/>
        </p:nvSpPr>
        <p:spPr>
          <a:xfrm>
            <a:off x="8020270" y="3567295"/>
            <a:ext cx="4171730" cy="369332"/>
          </a:xfrm>
          <a:prstGeom prst="rect">
            <a:avLst/>
          </a:prstGeom>
          <a:noFill/>
        </p:spPr>
        <p:txBody>
          <a:bodyPr wrap="square">
            <a:spAutoFit/>
          </a:bodyPr>
          <a:lstStyle/>
          <a:p>
            <a:r>
              <a:rPr lang="de-AT" sz="1800" b="0" i="0" u="none" strike="noStrike" dirty="0" err="1">
                <a:solidFill>
                  <a:srgbClr val="000000"/>
                </a:solidFill>
                <a:effectLst/>
                <a:latin typeface="Arial" panose="020B0604020202020204" pitchFamily="34" charset="0"/>
              </a:rPr>
              <a:t>Granny</a:t>
            </a:r>
            <a:r>
              <a:rPr lang="de-AT" sz="1800" b="0" i="0" u="none" strike="noStrike" dirty="0">
                <a:solidFill>
                  <a:srgbClr val="000000"/>
                </a:solidFill>
                <a:effectLst/>
                <a:latin typeface="Arial" panose="020B0604020202020204" pitchFamily="34" charset="0"/>
              </a:rPr>
              <a:t> Smith: 	26 040 kg/ha</a:t>
            </a:r>
            <a:r>
              <a:rPr lang="de-AT" dirty="0">
                <a:effectLst/>
              </a:rPr>
              <a:t> </a:t>
            </a:r>
            <a:endParaRPr lang="de-AT" dirty="0"/>
          </a:p>
        </p:txBody>
      </p:sp>
      <p:sp>
        <p:nvSpPr>
          <p:cNvPr id="5" name="TextBox 4">
            <a:extLst>
              <a:ext uri="{FF2B5EF4-FFF2-40B4-BE49-F238E27FC236}">
                <a16:creationId xmlns:a16="http://schemas.microsoft.com/office/drawing/2014/main" id="{59B74E63-C2E6-0F62-24F0-00E22C9B2A94}"/>
              </a:ext>
            </a:extLst>
          </p:cNvPr>
          <p:cNvSpPr txBox="1"/>
          <p:nvPr/>
        </p:nvSpPr>
        <p:spPr>
          <a:xfrm>
            <a:off x="1373188" y="5437188"/>
            <a:ext cx="397668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eigene</a:t>
            </a:r>
            <a:r>
              <a:rPr lang="en-US" sz="1200" dirty="0"/>
              <a:t> </a:t>
            </a:r>
            <a:r>
              <a:rPr lang="en-US" sz="1200" dirty="0" err="1"/>
              <a:t>Erstellung</a:t>
            </a:r>
            <a:r>
              <a:rPr lang="en-US" sz="1200" dirty="0"/>
              <a:t> von Gottfried Maitz </a:t>
            </a:r>
          </a:p>
        </p:txBody>
      </p:sp>
    </p:spTree>
    <p:extLst>
      <p:ext uri="{BB962C8B-B14F-4D97-AF65-F5344CB8AC3E}">
        <p14:creationId xmlns:p14="http://schemas.microsoft.com/office/powerpoint/2010/main" val="43469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9117465F9CD24BA0B544C43CEA1B4D" ma:contentTypeVersion="12" ma:contentTypeDescription="Create a new document." ma:contentTypeScope="" ma:versionID="040c8523ed914ebf9983982bb4202c32">
  <xsd:schema xmlns:xsd="http://www.w3.org/2001/XMLSchema" xmlns:xs="http://www.w3.org/2001/XMLSchema" xmlns:p="http://schemas.microsoft.com/office/2006/metadata/properties" xmlns:ns2="e102abe9-fb4f-4de3-8bfb-c3b027a6c421" xmlns:ns3="5ab56b73-d6a6-4668-b3c2-7ae7fc70f318" targetNamespace="http://schemas.microsoft.com/office/2006/metadata/properties" ma:root="true" ma:fieldsID="ee44eb74592fb8bc193e43f6f40ffd9c" ns2:_="" ns3:_="">
    <xsd:import namespace="e102abe9-fb4f-4de3-8bfb-c3b027a6c421"/>
    <xsd:import namespace="5ab56b73-d6a6-4668-b3c2-7ae7fc70f3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02abe9-fb4f-4de3-8bfb-c3b027a6c4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52b408e-820a-469d-ba60-de24c1fbd8d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b56b73-d6a6-4668-b3c2-7ae7fc70f31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756371e-5763-4896-82e1-0614b212b5e5}" ma:internalName="TaxCatchAll" ma:showField="CatchAllData" ma:web="5ab56b73-d6a6-4668-b3c2-7ae7fc70f3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ab56b73-d6a6-4668-b3c2-7ae7fc70f318" xsi:nil="true"/>
    <lcf76f155ced4ddcb4097134ff3c332f xmlns="e102abe9-fb4f-4de3-8bfb-c3b027a6c42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6AC743-11D9-4051-B7B7-E1943B00D6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02abe9-fb4f-4de3-8bfb-c3b027a6c421"/>
    <ds:schemaRef ds:uri="5ab56b73-d6a6-4668-b3c2-7ae7fc70f3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676081-C3D7-456A-9E80-8E13FAF53DAD}">
  <ds:schemaRefs>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 ds:uri="http://schemas.microsoft.com/office/infopath/2007/PartnerControls"/>
    <ds:schemaRef ds:uri="e102abe9-fb4f-4de3-8bfb-c3b027a6c421"/>
    <ds:schemaRef ds:uri="http://schemas.openxmlformats.org/package/2006/metadata/core-properties"/>
    <ds:schemaRef ds:uri="5ab56b73-d6a6-4668-b3c2-7ae7fc70f318"/>
    <ds:schemaRef ds:uri="http://purl.org/dc/terms/"/>
  </ds:schemaRefs>
</ds:datastoreItem>
</file>

<file path=customXml/itemProps3.xml><?xml version="1.0" encoding="utf-8"?>
<ds:datastoreItem xmlns:ds="http://schemas.openxmlformats.org/officeDocument/2006/customXml" ds:itemID="{A9FADAB7-0FEA-4D03-A2E4-D206841A71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1733</Words>
  <Application>Microsoft Office PowerPoint</Application>
  <PresentationFormat>Widescreen</PresentationFormat>
  <Paragraphs>772</Paragraphs>
  <Slides>49</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Aptos</vt:lpstr>
      <vt:lpstr>Aptos Display</vt:lpstr>
      <vt:lpstr>Arial</vt:lpstr>
      <vt:lpstr>Avenir Book</vt:lpstr>
      <vt:lpstr>Avenir Next LT Pro</vt:lpstr>
      <vt:lpstr>Calibri</vt:lpstr>
      <vt:lpstr>Futura Md BT</vt:lpstr>
      <vt:lpstr>Futura Medium</vt:lpstr>
      <vt:lpstr>Lato</vt:lpstr>
      <vt:lpstr>tahoma</vt:lpstr>
      <vt:lpstr>Tw Cen MT</vt:lpstr>
      <vt:lpstr>Wingdings</vt:lpstr>
      <vt:lpstr>Office Theme</vt:lpstr>
      <vt:lpstr>Nachhaltigkeit messbar machen</vt:lpstr>
      <vt:lpstr>Wie können wir Auswirkungen messen?</vt:lpstr>
      <vt:lpstr>Lebenszyklusphasen</vt:lpstr>
      <vt:lpstr>Flussdiagramm</vt:lpstr>
      <vt:lpstr>Praxisbeispiel: Apfel</vt:lpstr>
      <vt:lpstr>Praxisbeispiel: Apfel</vt:lpstr>
      <vt:lpstr>Praxisbeispiel: Apfel</vt:lpstr>
      <vt:lpstr>Praxisbeispiel: Apfel</vt:lpstr>
      <vt:lpstr>Praxisbeispiel: Apfel</vt:lpstr>
      <vt:lpstr>Praxisbeispiel: Apfel</vt:lpstr>
      <vt:lpstr>Praxisbeispiel: Apfel</vt:lpstr>
      <vt:lpstr>Der Ökologische Fußabdruck  Sustainable Process Index (SPI)</vt:lpstr>
      <vt:lpstr>Der SPI</vt:lpstr>
      <vt:lpstr>Den SPI verstehen: Zwei Grundsätze</vt:lpstr>
      <vt:lpstr>Ökologischer Fußabdruck auf Basis des SPI</vt:lpstr>
      <vt:lpstr>SPIonWeb</vt:lpstr>
      <vt:lpstr>Was kann SPIonWeb?</vt:lpstr>
      <vt:lpstr>Verwendung von SPIonWeb – Glossar</vt:lpstr>
      <vt:lpstr>Verwendung von SPIonWeb – vor dem Start</vt:lpstr>
      <vt:lpstr>PowerPoint Presentation</vt:lpstr>
      <vt:lpstr>Online-Demonstration</vt:lpstr>
      <vt:lpstr>SPIonWeb: Anmelden</vt:lpstr>
      <vt:lpstr>SPIonWeb: Anmelden</vt:lpstr>
      <vt:lpstr>SPIonWeb: Handbuch</vt:lpstr>
      <vt:lpstr>SPIonWeb: Prozessgruppen</vt:lpstr>
      <vt:lpstr>SPIonWeb: Prozessgruppen</vt:lpstr>
      <vt:lpstr> Der Prozess: SPI-Kategorien</vt:lpstr>
      <vt:lpstr>Neuen Prozess erstellen</vt:lpstr>
      <vt:lpstr>Neuen Prozess erstellen</vt:lpstr>
      <vt:lpstr>Produkte, Teilprozesse und Auswirkungen hinzufügen</vt:lpstr>
      <vt:lpstr>Produkte, Teilprozesse und Auswirkungen hinzufügen</vt:lpstr>
      <vt:lpstr>Prozess-Ergebnisse: Hot-Spot-Diagramm</vt:lpstr>
      <vt:lpstr>Übung Weinbau</vt:lpstr>
      <vt:lpstr>Beispiel Weinanbau</vt:lpstr>
      <vt:lpstr>Beispiel Weinanbau </vt:lpstr>
      <vt:lpstr>Flussdiagramm</vt:lpstr>
      <vt:lpstr>Beispiel Weinanbau</vt:lpstr>
      <vt:lpstr>Beispiel Weinanbau</vt:lpstr>
      <vt:lpstr>Beispiel Wein- oder Obstbau </vt:lpstr>
      <vt:lpstr>Beispiel Wein- oder Obstbau </vt:lpstr>
      <vt:lpstr>Beispiel Wein- oder Obstbau </vt:lpstr>
      <vt:lpstr>Beispiel Wein- oder Obstbau </vt:lpstr>
      <vt:lpstr>Beispiel Wein- oder Obstbau </vt:lpstr>
      <vt:lpstr>Beispiel Wein- oder Obstbau </vt:lpstr>
      <vt:lpstr>Beispiel Wein- oder Obstbau </vt:lpstr>
      <vt:lpstr>Beispiel Wein- oder Obstbau </vt:lpstr>
      <vt:lpstr>Beispiel Wein- oder Obstbau </vt:lpstr>
      <vt:lpstr>Weitere Materialien</vt:lpstr>
      <vt:lpstr>Danke!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Thorsten Kliewe</dc:creator>
  <cp:keywords>, docId:0CA08C089AFB66FEFC6119FECFE33588</cp:keywords>
  <cp:lastModifiedBy>Thorsten Kliewe</cp:lastModifiedBy>
  <cp:revision>126</cp:revision>
  <cp:lastPrinted>2025-09-17T09:03:14Z</cp:lastPrinted>
  <dcterms:created xsi:type="dcterms:W3CDTF">2025-05-03T19:35:52Z</dcterms:created>
  <dcterms:modified xsi:type="dcterms:W3CDTF">2026-06-16T18:45:40Z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0x0101006E9117465F9CD24BA0B544C43CEA1B4D</vt:lpwstr>
  </property>
  <property fmtid="{D5CDD505-2E9C-101B-9397-08002B2CF9AE}" pid="3" name="MediaServiceImageTags">
    <vt:lpwstr/>
  </property>
</Properties>
</file>